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3" r:id="rId4"/>
    <p:sldId id="273" r:id="rId5"/>
    <p:sldId id="274" r:id="rId6"/>
    <p:sldId id="260" r:id="rId7"/>
    <p:sldId id="275" r:id="rId8"/>
    <p:sldId id="259" r:id="rId9"/>
    <p:sldId id="277" r:id="rId10"/>
    <p:sldId id="257" r:id="rId11"/>
    <p:sldId id="272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2F8"/>
    <a:srgbClr val="610A80"/>
    <a:srgbClr val="AC9BFF"/>
    <a:srgbClr val="DCD5FF"/>
    <a:srgbClr val="EDE8F6"/>
    <a:srgbClr val="FFFFFF"/>
    <a:srgbClr val="F2E6F8"/>
    <a:srgbClr val="8C4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964"/>
  </p:normalViewPr>
  <p:slideViewPr>
    <p:cSldViewPr snapToGrid="0">
      <p:cViewPr varScale="1">
        <p:scale>
          <a:sx n="112" d="100"/>
          <a:sy n="112" d="100"/>
        </p:scale>
        <p:origin x="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E1D7D-44EE-A29F-8D41-FAAF43A79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C8F7FF-CA24-673E-B62E-65E2894AF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CAAB1-14AD-B97A-A244-BF2A15464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C96CD6-FBF9-818E-AA0D-0C9F7922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888EC-EA30-5407-57A4-D1E62441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BCB95-3B9B-8289-5D05-435221D3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15FF73-0238-DBDB-D480-E11FCD7C1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4CA7A-4FCC-CA92-42FE-4424F523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C9DB6F-27A1-359E-8728-235D3936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2A811F-62D0-39AA-248E-105FA63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F4702E-17C7-4AD7-E8E2-480943C70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61B025-1BA2-ED62-F8FE-287700CF2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4CB4EC-A84B-0D61-658D-1B0A2E26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94F97-CF43-413B-4C16-3119AC30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B65D72-0FB8-374B-C968-27EF0F28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1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CF491-5D04-D718-0F53-6AA8AB22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72A36-6FCE-6921-E490-A7ADFE218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B5FBEC-D775-1F65-EC86-5763E3DE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CF59F-258B-0B11-799B-3347FA50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3DC49E-89F0-787F-B842-CBF33E7D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4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04B3E-C6FA-D307-0C4F-85DCAB7A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83723A-A681-6C79-AE40-C1EC6FC45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12902-08B4-7358-685E-EBEEAB56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2722A6-DF5A-DF23-01A1-01AD1D32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AC895A-50A3-95D6-01F4-7A651174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4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0F40B-1A22-BC5E-59EA-2504D6F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4C821-BEE0-5B00-8E74-D20CF6978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09D641-143B-E0CD-7ACE-B1C534425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6EBE0-A073-91C7-0565-5ACCC6B8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E70ACF-B6CE-939B-1BA4-7F9CA5C9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8B76D3-95F8-1588-BDDD-7DFC7D69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63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CA420-C53B-01E9-2FCE-0E616140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A489D1-6E67-6546-C7CB-1310F5A8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FFE8C7-447F-3BEB-2EBD-D4B3DDF87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4D8C08-5809-5D6A-4DC3-936E18A48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96A3CC-E167-AECD-C421-F93D19EF9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2D10F6-6C69-D0AC-B06F-4060B48D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752A2C-1DB0-3872-4AFA-517F59FE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675682-696E-3796-6CA8-AC7BCD95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62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74C7A-3BAC-5279-7C20-4F6FEABC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E94E10-22C2-66F5-47E8-9BA04945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AE3ED8-97E7-F6FF-09A5-0C149801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2B14F9-D8BF-17C3-BB18-E39D9E9D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0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D0078E-08FA-9E4F-C725-D18147D28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91A4BD-4242-2AD8-997B-2A5F0ECC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CF2070-5BAD-051A-B85C-3AF48E94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9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DC8D3-B4C6-B659-56E0-C0F0698E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D99EA-3F16-B042-28BB-A99EE952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372AB0-D7EC-12E6-B493-5D1C3D4EA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29EA5E-35CA-1BEF-C122-289024B3A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F9CA18-BE81-EF19-AD7F-EA17450F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D5F918-D326-63D4-20A1-F7B073B8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7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421DE-CF6C-AC32-F9BF-93DF77D0A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391DCA-866B-E3C5-5E1B-0CF2661ED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2FD86-57FA-9BB5-B281-0F8AE437B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8B1CCA-F142-8496-DCB2-E49BB640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AA6A-88EA-8D3A-0903-C39B469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E98377-2EC7-0B18-F20F-0E1FAAAC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B8BD5-B761-65CD-82D1-26FC7E80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CEFF30-7424-5B34-E0C6-A83370BC8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B5D60-56E4-659B-EAD3-8342F7B61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7CBDF-F2D4-7B6C-EDB6-03ED94B42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917357-51D9-B573-7FC1-95E7409B8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linazhilina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vk.com/yushinao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lavses.ru/" TargetMode="External"/><Relationship Id="rId4" Type="http://schemas.openxmlformats.org/officeDocument/2006/relationships/hyperlink" Target="https://vaccina.info/tb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emotest.ru/?ysclid=mha5yocktv186267207" TargetMode="External"/><Relationship Id="rId2" Type="http://schemas.openxmlformats.org/officeDocument/2006/relationships/hyperlink" Target="https://biomolecula.ru/articles/lymeexpress-studenty-v-borbe-s-kleshchevymi-infektsiiami?ysclid=mha5wpxdpf89960944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medicine/clinic/sakara_1757771277" TargetMode="External"/><Relationship Id="rId5" Type="http://schemas.openxmlformats.org/officeDocument/2006/relationships/hyperlink" Target="https://sakaramed.ru/?ysclid=mha5zgn9tf167927632" TargetMode="External"/><Relationship Id="rId4" Type="http://schemas.openxmlformats.org/officeDocument/2006/relationships/hyperlink" Target="https://vbankcenter.ru/contragent/1027709005642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855545-6718-8C92-C649-D795E7418E89}"/>
              </a:ext>
            </a:extLst>
          </p:cNvPr>
          <p:cNvSpPr txBox="1"/>
          <p:nvPr/>
        </p:nvSpPr>
        <p:spPr>
          <a:xfrm>
            <a:off x="856849" y="2684353"/>
            <a:ext cx="11030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ilroy" panose="00000500000000000000" pitchFamily="2" charset="-52"/>
              </a:rPr>
              <a:t>Экспресс</a:t>
            </a:r>
            <a:r>
              <a:rPr lang="ru-RU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ilroy" panose="00000500000000000000" pitchFamily="2" charset="-52"/>
              </a:rPr>
              <a:t>-</a:t>
            </a:r>
            <a:r>
              <a:rPr lang="en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ilroy" panose="00000500000000000000" pitchFamily="2" charset="-52"/>
              </a:rPr>
              <a:t>анализ определения ДНК/РНК возбудителей клещевых инфекций</a:t>
            </a:r>
            <a:r>
              <a:rPr lang="ru-RU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ilroy" panose="00000500000000000000" pitchFamily="2" charset="-52"/>
              </a:rPr>
              <a:t> </a:t>
            </a:r>
            <a:br>
              <a:rPr lang="ru-RU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Gilroy" panose="00000500000000000000" pitchFamily="2" charset="-52"/>
              </a:rPr>
            </a:br>
            <a:r>
              <a:rPr lang="ru-RU" sz="3600" b="1" dirty="0">
                <a:ln w="0">
                  <a:solidFill>
                    <a:schemeClr val="bg1"/>
                  </a:solidFill>
                </a:ln>
                <a:solidFill>
                  <a:srgbClr val="DCD5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ilroy" panose="00000500000000000000" pitchFamily="2" charset="-52"/>
              </a:rPr>
              <a:t>«</a:t>
            </a:r>
            <a:r>
              <a:rPr lang="ru-RU" sz="3600" b="1" dirty="0" err="1">
                <a:ln w="0">
                  <a:solidFill>
                    <a:schemeClr val="bg1"/>
                  </a:solidFill>
                </a:ln>
                <a:solidFill>
                  <a:srgbClr val="DCD5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ilroy" panose="00000500000000000000" pitchFamily="2" charset="-52"/>
              </a:rPr>
              <a:t>ТикДетект</a:t>
            </a:r>
            <a:r>
              <a:rPr lang="ru-RU" sz="3600" b="1" dirty="0">
                <a:ln w="0">
                  <a:solidFill>
                    <a:schemeClr val="bg1"/>
                  </a:solidFill>
                </a:ln>
                <a:solidFill>
                  <a:srgbClr val="DCD5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ilroy" panose="00000500000000000000" pitchFamily="2" charset="-52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910082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42" y="1068686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26673" y="1594428"/>
            <a:ext cx="59305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DCD5FF"/>
                </a:solidFill>
                <a:latin typeface="Gilroy" panose="00000500000000000000" pitchFamily="2" charset="-52"/>
                <a:ea typeface="Alice" panose="020B0604020202020204" charset="0"/>
              </a:rPr>
              <a:t>Жилина Алина Романовна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63514" y="2117648"/>
            <a:ext cx="1712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chemeClr val="dk1"/>
                </a:solidFill>
                <a:latin typeface="Gilroy" panose="00000500000000000000" pitchFamily="2" charset="-52"/>
                <a:ea typeface="Alice" panose="020B0604020202020204" charset="0"/>
                <a:cs typeface="Poppins"/>
                <a:sym typeface="Poppins"/>
              </a:rPr>
              <a:t>Руководитель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63514" y="2569404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SOFT SKILLS</a:t>
            </a:r>
          </a:p>
          <a:p>
            <a:pPr lvl="0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1. Управление командой и делегирование полномочий</a:t>
            </a:r>
          </a:p>
          <a:p>
            <a:pPr lvl="0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2. Тайм - менеджмент</a:t>
            </a:r>
          </a:p>
          <a:p>
            <a:pPr lvl="0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3. Критическое мышление</a:t>
            </a:r>
          </a:p>
          <a:p>
            <a:pPr lvl="0"/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HARD SKILLS</a:t>
            </a:r>
          </a:p>
          <a:p>
            <a:pPr lvl="0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1. Владение английским языком</a:t>
            </a:r>
          </a:p>
          <a:p>
            <a:pPr lvl="0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2. Умение работать в графических редакторах (</a:t>
            </a: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Figma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, </a:t>
            </a: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Adobe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 </a:t>
            </a: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Photoshop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)</a:t>
            </a:r>
          </a:p>
          <a:p>
            <a:pPr lvl="0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Gilroy" panose="00000500000000000000" pitchFamily="2" charset="-52"/>
                <a:ea typeface="Alice"/>
                <a:cs typeface="Alice"/>
                <a:sym typeface="Alice"/>
              </a:rPr>
              <a:t>3. Копирайтинг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29"/>
          <a:stretch/>
        </p:blipFill>
        <p:spPr>
          <a:xfrm>
            <a:off x="489372" y="1675149"/>
            <a:ext cx="3007552" cy="4297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003982" y="5431726"/>
            <a:ext cx="536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Gilroy" panose="00000500000000000000" pitchFamily="2" charset="-52"/>
              </a:rPr>
              <a:t>Контакты:</a:t>
            </a:r>
            <a:r>
              <a:rPr lang="ru-RU" i="1" dirty="0">
                <a:latin typeface="Gilroy-RegularItalic" panose="00000500000000000000" pitchFamily="2" charset="-52"/>
              </a:rPr>
              <a:t> </a:t>
            </a:r>
            <a:r>
              <a:rPr lang="en-US" dirty="0">
                <a:latin typeface="Gilroy" panose="00000500000000000000" pitchFamily="2" charset="-52"/>
                <a:hlinkClick r:id="rId3"/>
              </a:rPr>
              <a:t>https://vk.com/alinazhilina</a:t>
            </a:r>
            <a:endParaRPr lang="ru-RU" dirty="0">
              <a:latin typeface="Gilroy" panose="00000500000000000000" pitchFamily="2" charset="-52"/>
            </a:endParaRPr>
          </a:p>
          <a:p>
            <a:r>
              <a:rPr lang="ru-RU" dirty="0">
                <a:latin typeface="Gilroy" panose="00000500000000000000" pitchFamily="2" charset="-52"/>
              </a:rPr>
              <a:t>                 </a:t>
            </a:r>
            <a:r>
              <a:rPr lang="en-US" dirty="0">
                <a:latin typeface="Gilroy" panose="00000500000000000000" pitchFamily="2" charset="-52"/>
              </a:rPr>
              <a:t>   alinazhilina25022006@gmail.com</a:t>
            </a:r>
            <a:endParaRPr lang="ru-RU" dirty="0">
              <a:latin typeface="Gilroy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83416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414" y="1081659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03982" y="1553216"/>
            <a:ext cx="59305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>
                <a:ln>
                  <a:solidFill>
                    <a:schemeClr val="tx1"/>
                  </a:solidFill>
                </a:ln>
                <a:solidFill>
                  <a:srgbClr val="DCD5FF"/>
                </a:solidFill>
                <a:latin typeface="Gilroy" panose="00000500000000000000" pitchFamily="2" charset="-52"/>
                <a:ea typeface="Alice" panose="020B0604020202020204" charset="0"/>
              </a:rPr>
              <a:t> 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DCD5FF"/>
                </a:solidFill>
                <a:latin typeface="Gilroy" panose="00000500000000000000" pitchFamily="2" charset="-52"/>
                <a:ea typeface="Alice" panose="020B0604020202020204" charset="0"/>
              </a:rPr>
              <a:t>Юшина Ольга Александровна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64433" y="2081090"/>
            <a:ext cx="1659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chemeClr val="dk1"/>
                </a:solidFill>
                <a:latin typeface="Gilroy" panose="00000500000000000000" pitchFamily="2" charset="-52"/>
                <a:ea typeface="Alice" panose="020B0604020202020204" charset="0"/>
                <a:cs typeface="Poppins"/>
                <a:sym typeface="Poppins"/>
              </a:rPr>
              <a:t>Программист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64433" y="2497278"/>
            <a:ext cx="6096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>
                <a:solidFill>
                  <a:srgbClr val="251A15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SOFT SKILLS</a:t>
            </a:r>
            <a:endParaRPr lang="ru-RU" dirty="0">
              <a:solidFill>
                <a:srgbClr val="000000"/>
              </a:solidFill>
              <a:latin typeface="Gilroy" panose="00000500000000000000" pitchFamily="2" charset="-52"/>
              <a:ea typeface="Alice" panose="020B0604020202020204" charset="0"/>
              <a:cs typeface="Arial"/>
              <a:sym typeface="Arial"/>
            </a:endParaRPr>
          </a:p>
          <a:p>
            <a:pPr lvl="0"/>
            <a:r>
              <a:rPr lang="ru-RU" dirty="0">
                <a:solidFill>
                  <a:srgbClr val="000000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1. Умение организовать работу коллектива </a:t>
            </a:r>
          </a:p>
          <a:p>
            <a:pPr lvl="0"/>
            <a:r>
              <a:rPr lang="ru-RU" dirty="0">
                <a:solidFill>
                  <a:srgbClr val="000000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2. Ответственность </a:t>
            </a:r>
          </a:p>
          <a:p>
            <a:pPr lvl="0"/>
            <a:r>
              <a:rPr lang="ru-RU" dirty="0">
                <a:solidFill>
                  <a:srgbClr val="000000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3. Креативное мышление </a:t>
            </a:r>
          </a:p>
          <a:p>
            <a:pPr lvl="0"/>
            <a:r>
              <a:rPr lang="ru-RU" b="1" dirty="0">
                <a:solidFill>
                  <a:srgbClr val="251A15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HARD SKILLS</a:t>
            </a:r>
            <a:endParaRPr lang="ru-RU" dirty="0">
              <a:solidFill>
                <a:srgbClr val="000000"/>
              </a:solidFill>
              <a:latin typeface="Gilroy" panose="00000500000000000000" pitchFamily="2" charset="-52"/>
              <a:ea typeface="Alice" panose="020B0604020202020204" charset="0"/>
              <a:cs typeface="Arial"/>
              <a:sym typeface="Arial"/>
            </a:endParaRPr>
          </a:p>
          <a:p>
            <a:pPr lvl="0"/>
            <a:r>
              <a:rPr lang="ru-RU" dirty="0">
                <a:solidFill>
                  <a:srgbClr val="000000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1. Умение работать в </a:t>
            </a:r>
            <a:r>
              <a:rPr lang="ru-RU" dirty="0" err="1">
                <a:solidFill>
                  <a:srgbClr val="000000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Microsoft</a:t>
            </a:r>
            <a:r>
              <a:rPr lang="ru-RU" dirty="0">
                <a:solidFill>
                  <a:srgbClr val="000000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PowerPoint</a:t>
            </a:r>
            <a:endParaRPr lang="ru-RU" dirty="0">
              <a:solidFill>
                <a:srgbClr val="000000"/>
              </a:solidFill>
              <a:latin typeface="Gilroy" panose="00000500000000000000" pitchFamily="2" charset="-52"/>
              <a:ea typeface="Alice" panose="020B0604020202020204" charset="0"/>
              <a:cs typeface="Alice"/>
              <a:sym typeface="Alice"/>
            </a:endParaRPr>
          </a:p>
          <a:p>
            <a:pPr lvl="0"/>
            <a:r>
              <a:rPr lang="ru-RU" dirty="0">
                <a:solidFill>
                  <a:srgbClr val="000000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2. Опыт в написании статей, исследовательских работ</a:t>
            </a:r>
          </a:p>
          <a:p>
            <a:pPr lvl="0"/>
            <a:r>
              <a:rPr lang="ru-RU" dirty="0">
                <a:solidFill>
                  <a:srgbClr val="000000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3. Способность анализировать, систематизировать любые данные</a:t>
            </a:r>
            <a:r>
              <a:rPr lang="ru-RU" sz="2400" dirty="0">
                <a:solidFill>
                  <a:srgbClr val="000000"/>
                </a:solidFill>
                <a:latin typeface="Gilroy" panose="00000500000000000000" pitchFamily="2" charset="-52"/>
                <a:ea typeface="Alice" panose="020B0604020202020204" charset="0"/>
                <a:cs typeface="Alice"/>
                <a:sym typeface="Alice"/>
              </a:rPr>
              <a:t> </a:t>
            </a:r>
          </a:p>
          <a:p>
            <a:pPr lvl="0"/>
            <a:endParaRPr lang="ru-RU" dirty="0">
              <a:solidFill>
                <a:schemeClr val="tx1">
                  <a:lumMod val="50000"/>
                </a:schemeClr>
              </a:solidFill>
              <a:latin typeface="Gilroy" panose="00000500000000000000" pitchFamily="2" charset="-52"/>
              <a:ea typeface="Alice"/>
              <a:cs typeface="Alice"/>
              <a:sym typeface="Alic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64433" y="5405766"/>
            <a:ext cx="536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Gilroy" panose="00000500000000000000" pitchFamily="2" charset="-52"/>
              </a:rPr>
              <a:t>Контакты</a:t>
            </a:r>
            <a:r>
              <a:rPr lang="ru-RU" b="1" dirty="0">
                <a:latin typeface="Gilroy" panose="00000500000000000000" pitchFamily="2" charset="-52"/>
              </a:rPr>
              <a:t>:</a:t>
            </a:r>
            <a:r>
              <a:rPr lang="ru-RU" dirty="0">
                <a:latin typeface="Gilroy" panose="00000500000000000000" pitchFamily="2" charset="-52"/>
              </a:rPr>
              <a:t> </a:t>
            </a:r>
            <a:r>
              <a:rPr lang="en-US" dirty="0">
                <a:latin typeface="Gilroy" panose="00000500000000000000" pitchFamily="2" charset="-52"/>
                <a:hlinkClick r:id="rId2"/>
              </a:rPr>
              <a:t>https://vk.com/yushinaol</a:t>
            </a:r>
            <a:endParaRPr lang="ru-RU" dirty="0">
              <a:latin typeface="Gilroy" panose="00000500000000000000" pitchFamily="2" charset="-52"/>
            </a:endParaRPr>
          </a:p>
          <a:p>
            <a:r>
              <a:rPr lang="en-US" dirty="0">
                <a:latin typeface="Gilroy" panose="00000500000000000000" pitchFamily="2" charset="-52"/>
              </a:rPr>
              <a:t>                    yushina01032007@icloud.com</a:t>
            </a:r>
            <a:endParaRPr lang="ru-RU" dirty="0">
              <a:latin typeface="Gilroy" panose="00000500000000000000" pitchFamily="2" charset="-52"/>
            </a:endParaRPr>
          </a:p>
        </p:txBody>
      </p:sp>
      <p:pic>
        <p:nvPicPr>
          <p:cNvPr id="9" name="Google Shape;345;p25"/>
          <p:cNvPicPr preferRelativeResize="0"/>
          <p:nvPr/>
        </p:nvPicPr>
        <p:blipFill rotWithShape="1">
          <a:blip r:embed="rId3">
            <a:alphaModFix/>
          </a:blip>
          <a:srcRect b="1505"/>
          <a:stretch/>
        </p:blipFill>
        <p:spPr>
          <a:xfrm>
            <a:off x="287414" y="1594428"/>
            <a:ext cx="3676100" cy="3987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1459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5A36CC-C349-22C2-AFA3-AA9D54112CF7}"/>
              </a:ext>
            </a:extLst>
          </p:cNvPr>
          <p:cNvSpPr txBox="1"/>
          <p:nvPr/>
        </p:nvSpPr>
        <p:spPr>
          <a:xfrm>
            <a:off x="2874373" y="1367243"/>
            <a:ext cx="6950270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400" b="1" dirty="0" err="1">
                <a:solidFill>
                  <a:schemeClr val="bg1"/>
                </a:solidFill>
                <a:latin typeface="Gilroy" panose="00000500000000000000" pitchFamily="2" charset="-52"/>
              </a:rPr>
              <a:t>ТикДетект</a:t>
            </a:r>
            <a:r>
              <a:rPr lang="ru-RU" sz="2400" b="1" dirty="0">
                <a:solidFill>
                  <a:schemeClr val="bg1"/>
                </a:solidFill>
                <a:latin typeface="Gilroy" panose="00000500000000000000" pitchFamily="2" charset="-52"/>
              </a:rPr>
              <a:t>: 15 минут – и клещ под контролем.</a:t>
            </a:r>
          </a:p>
        </p:txBody>
      </p:sp>
      <p:pic>
        <p:nvPicPr>
          <p:cNvPr id="6" name="Picture 2" descr="https://sun9-85.userapi.com/s/v1/ig2/6OhmempBNH4BT7mTyjqXgoxtU5b6xdYTqp46RKG6MlQYMKkNwI8kOP50johAcorrdiiLeaDnJsndbYmAX3fNgmHK.jpg?quality=95&amp;as=32x32,48x48,72x72,108x108,160x160,240x240,360x360,480x480,540x540,640x640,720x720,1024x1024&amp;from=bu&amp;cs=1024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823" y="2067944"/>
            <a:ext cx="3946776" cy="3946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32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ПРОБЛЕМА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cxnSp>
        <p:nvCxnSpPr>
          <p:cNvPr id="6" name="Google Shape;383;p30"/>
          <p:cNvCxnSpPr/>
          <p:nvPr/>
        </p:nvCxnSpPr>
        <p:spPr>
          <a:xfrm flipV="1">
            <a:off x="4826996" y="4738890"/>
            <a:ext cx="2338496" cy="1075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  <a:effectLst>
            <a:reflection blurRad="6350" stA="52000" endA="300" endPos="35000" dir="5400000" sy="-100000" algn="bl" rotWithShape="0"/>
          </a:effectLst>
        </p:spPr>
      </p:cxnSp>
      <p:sp>
        <p:nvSpPr>
          <p:cNvPr id="7" name="Скругленный прямоугольник 6"/>
          <p:cNvSpPr/>
          <p:nvPr/>
        </p:nvSpPr>
        <p:spPr>
          <a:xfrm>
            <a:off x="1212555" y="3930056"/>
            <a:ext cx="3457962" cy="1753856"/>
          </a:xfrm>
          <a:prstGeom prst="roundRect">
            <a:avLst/>
          </a:prstGeom>
          <a:solidFill>
            <a:srgbClr val="DCD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300" dirty="0">
                <a:ln w="0"/>
                <a:solidFill>
                  <a:schemeClr val="tx1"/>
                </a:solidFill>
                <a:latin typeface="Gilroy" panose="00000500000000000000" pitchFamily="2" charset="-52"/>
                <a:ea typeface="Alice" panose="020B0604020202020204" charset="0"/>
                <a:cs typeface="Roboto"/>
                <a:sym typeface="Roboto"/>
              </a:rPr>
              <a:t>В России каждый год сотни тысяч людей кусают клещи, несущие риск </a:t>
            </a:r>
            <a:r>
              <a:rPr lang="ru-RU" sz="1300" i="1" dirty="0">
                <a:ln w="0"/>
                <a:solidFill>
                  <a:schemeClr val="tx1"/>
                </a:solidFill>
                <a:latin typeface="Gilroy-RegularItalic" panose="00000500000000000000" pitchFamily="2" charset="-52"/>
                <a:ea typeface="Alice" panose="020B0604020202020204" charset="0"/>
                <a:cs typeface="Roboto"/>
                <a:sym typeface="Roboto"/>
              </a:rPr>
              <a:t>энцефалита</a:t>
            </a:r>
            <a:r>
              <a:rPr lang="ru-RU" sz="1300" dirty="0">
                <a:ln w="0"/>
                <a:solidFill>
                  <a:schemeClr val="tx1"/>
                </a:solidFill>
                <a:latin typeface="Gilroy" panose="00000500000000000000" pitchFamily="2" charset="-52"/>
                <a:ea typeface="Alice" panose="020B0604020202020204" charset="0"/>
                <a:cs typeface="Roboto"/>
                <a:sym typeface="Roboto"/>
              </a:rPr>
              <a:t> и </a:t>
            </a:r>
            <a:r>
              <a:rPr lang="ru-RU" sz="1300" i="1" dirty="0">
                <a:ln w="0"/>
                <a:solidFill>
                  <a:schemeClr val="tx1"/>
                </a:solidFill>
                <a:latin typeface="Gilroy-RegularItalic" panose="00000500000000000000" pitchFamily="2" charset="-52"/>
                <a:ea typeface="Alice" panose="020B0604020202020204" charset="0"/>
                <a:cs typeface="Roboto"/>
                <a:sym typeface="Roboto"/>
              </a:rPr>
              <a:t>болезни Лайма</a:t>
            </a:r>
            <a:r>
              <a:rPr lang="ru-RU" sz="1300" dirty="0">
                <a:ln w="0"/>
                <a:solidFill>
                  <a:schemeClr val="tx1"/>
                </a:solidFill>
                <a:latin typeface="Gilroy" panose="00000500000000000000" pitchFamily="2" charset="-52"/>
                <a:ea typeface="Alice" panose="020B0604020202020204" charset="0"/>
                <a:cs typeface="Roboto"/>
                <a:sym typeface="Roboto"/>
              </a:rPr>
              <a:t>. Сегодня анализ клеща занимает дни, что задерживает решение о профилактике или лечении и повышает риск осложнений</a:t>
            </a:r>
            <a:endParaRPr lang="ru-RU" sz="1300" dirty="0">
              <a:ln w="0"/>
              <a:solidFill>
                <a:schemeClr val="tx1"/>
              </a:solidFill>
              <a:latin typeface="Gilroy" panose="00000500000000000000" pitchFamily="2" charset="-52"/>
              <a:ea typeface="Alice" panose="020B0604020202020204" charset="0"/>
              <a:cs typeface="Poppins"/>
              <a:sym typeface="Poppin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21971" y="4115627"/>
            <a:ext cx="3457962" cy="1463040"/>
          </a:xfrm>
          <a:prstGeom prst="roundRect">
            <a:avLst/>
          </a:prstGeom>
          <a:solidFill>
            <a:srgbClr val="DCD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latin typeface="Gilroy" panose="00000500000000000000" pitchFamily="2" charset="-52"/>
                <a:ea typeface="Alice" panose="020B0604020202020204" charset="0"/>
                <a:cs typeface="Roboto"/>
                <a:sym typeface="Roboto"/>
              </a:rPr>
              <a:t>Экспресс - анализ определения ДНК/РНК возбудителей клещевых инфекций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40228" y="1787069"/>
            <a:ext cx="107115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latin typeface="Gilroy" panose="00000500000000000000" pitchFamily="2" charset="-52"/>
                <a:ea typeface="Alice" panose="020B0604020202020204" charset="0"/>
              </a:rPr>
              <a:t>Для выявления клещевого энцефалита и </a:t>
            </a:r>
            <a:r>
              <a:rPr lang="ru-RU" dirty="0" err="1">
                <a:latin typeface="Gilroy" panose="00000500000000000000" pitchFamily="2" charset="-52"/>
                <a:ea typeface="Alice" panose="020B0604020202020204" charset="0"/>
              </a:rPr>
              <a:t>боррелиоза</a:t>
            </a:r>
            <a:r>
              <a:rPr lang="ru-RU" dirty="0">
                <a:latin typeface="Gilroy" panose="00000500000000000000" pitchFamily="2" charset="-52"/>
                <a:ea typeface="Alice" panose="020B0604020202020204" charset="0"/>
              </a:rPr>
              <a:t> используются </a:t>
            </a:r>
            <a:r>
              <a:rPr lang="ru-RU" b="1" dirty="0">
                <a:solidFill>
                  <a:srgbClr val="7030A0"/>
                </a:solidFill>
                <a:latin typeface="Gilroy" panose="00000500000000000000" pitchFamily="2" charset="-52"/>
                <a:ea typeface="Alice" panose="020B0604020202020204" charset="0"/>
              </a:rPr>
              <a:t>методы ПЦР (полимеразной цепной реакции)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Gilroy" panose="00000500000000000000" pitchFamily="2" charset="-52"/>
                <a:ea typeface="Alice" panose="020B0604020202020204" charset="0"/>
              </a:rPr>
              <a:t>,</a:t>
            </a:r>
            <a:r>
              <a:rPr lang="ru-RU" dirty="0">
                <a:latin typeface="Gilroy" panose="00000500000000000000" pitchFamily="2" charset="-52"/>
                <a:ea typeface="Alice" panose="020B0604020202020204" charset="0"/>
              </a:rPr>
              <a:t> выдача которого производится в течение 1-4 дней и </a:t>
            </a:r>
            <a:r>
              <a:rPr lang="ru-RU" b="1" dirty="0">
                <a:solidFill>
                  <a:srgbClr val="7030A0"/>
                </a:solidFill>
                <a:latin typeface="Gilroy" panose="00000500000000000000" pitchFamily="2" charset="-52"/>
                <a:ea typeface="Alice" panose="020B0604020202020204" charset="0"/>
              </a:rPr>
              <a:t>серологический анализ (тесты на антитела)</a:t>
            </a:r>
            <a:r>
              <a:rPr lang="ru-RU" dirty="0">
                <a:latin typeface="Gilroy" panose="00000500000000000000" pitchFamily="2" charset="-52"/>
                <a:ea typeface="Alice" panose="020B0604020202020204" charset="0"/>
              </a:rPr>
              <a:t>, результаты, согласно которому поступаю через 2-3 недели. ПЦР выявляет ДНК или РНК возбудителя в самом клеще или в крови/спинномозговой жидкости, а серологическое тестирование определяет антитела (</a:t>
            </a:r>
            <a:r>
              <a:rPr lang="ru-RU" dirty="0" err="1">
                <a:latin typeface="Gilroy" panose="00000500000000000000" pitchFamily="2" charset="-52"/>
                <a:ea typeface="Alice" panose="020B0604020202020204" charset="0"/>
              </a:rPr>
              <a:t>IgM</a:t>
            </a:r>
            <a:r>
              <a:rPr lang="ru-RU" dirty="0">
                <a:latin typeface="Gilroy" panose="00000500000000000000" pitchFamily="2" charset="-52"/>
                <a:ea typeface="Alice" panose="020B0604020202020204" charset="0"/>
              </a:rPr>
              <a:t> и </a:t>
            </a:r>
            <a:r>
              <a:rPr lang="ru-RU" dirty="0" err="1">
                <a:latin typeface="Gilroy" panose="00000500000000000000" pitchFamily="2" charset="-52"/>
                <a:ea typeface="Alice" panose="020B0604020202020204" charset="0"/>
              </a:rPr>
              <a:t>IgG</a:t>
            </a:r>
            <a:r>
              <a:rPr lang="ru-RU" dirty="0">
                <a:latin typeface="Gilroy" panose="00000500000000000000" pitchFamily="2" charset="-52"/>
                <a:ea typeface="Alice" panose="020B0604020202020204" charset="0"/>
              </a:rPr>
              <a:t>) в крови человека, свидетельствующие о перенесенной или текущей инфекции.</a:t>
            </a:r>
          </a:p>
        </p:txBody>
      </p:sp>
    </p:spTree>
    <p:extLst>
      <p:ext uri="{BB962C8B-B14F-4D97-AF65-F5344CB8AC3E}">
        <p14:creationId xmlns:p14="http://schemas.microsoft.com/office/powerpoint/2010/main" val="8590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АКТУАЛЬНОСТЬ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5" name="Google Shape;354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8200" y="1860422"/>
            <a:ext cx="4828815" cy="3301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oogle Shape;35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7043" y="1860422"/>
            <a:ext cx="5179894" cy="3301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648096" y="518523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39700" lvl="0">
              <a:buClr>
                <a:schemeClr val="dk1"/>
              </a:buClr>
              <a:buSzPts val="1400"/>
            </a:pPr>
            <a:r>
              <a:rPr lang="en" dirty="0">
                <a:latin typeface="Gilroy" panose="00000500000000000000" pitchFamily="2" charset="-52"/>
                <a:ea typeface="Alice" panose="020B0604020202020204" charset="0"/>
                <a:hlinkClick r:id="rId4"/>
              </a:rPr>
              <a:t>https://vaccina.info/tbe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744096" y="5162170"/>
            <a:ext cx="2231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9700">
              <a:buClr>
                <a:schemeClr val="dk1"/>
              </a:buClr>
              <a:buSzPts val="1400"/>
            </a:pPr>
            <a:r>
              <a:rPr lang="en-US" u="sng" dirty="0">
                <a:latin typeface="Gilroy" panose="00000500000000000000" pitchFamily="2" charset="-52"/>
                <a:ea typeface="Alice" panose="020B0604020202020204" charset="0"/>
                <a:hlinkClick r:id="rId5"/>
              </a:rPr>
              <a:t>https://glavses.ru</a:t>
            </a:r>
            <a:endParaRPr lang="en-US" u="sng" dirty="0">
              <a:latin typeface="Gilroy" panose="00000500000000000000" pitchFamily="2" charset="-52"/>
              <a:ea typeface="Alic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203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АКТУАЛЬНОСТЬ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8" name="Google Shape;360;p27"/>
          <p:cNvPicPr preferRelativeResize="0"/>
          <p:nvPr/>
        </p:nvPicPr>
        <p:blipFill rotWithShape="1">
          <a:blip r:embed="rId2">
            <a:alphaModFix/>
          </a:blip>
          <a:srcRect l="11497" t="12382" r="10126" b="11836"/>
          <a:stretch/>
        </p:blipFill>
        <p:spPr>
          <a:xfrm>
            <a:off x="838200" y="1595052"/>
            <a:ext cx="4077826" cy="227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61;p27"/>
          <p:cNvPicPr preferRelativeResize="0"/>
          <p:nvPr/>
        </p:nvPicPr>
        <p:blipFill rotWithShape="1">
          <a:blip r:embed="rId3">
            <a:alphaModFix/>
          </a:blip>
          <a:srcRect l="12080" t="14144" r="13068" b="11172"/>
          <a:stretch/>
        </p:blipFill>
        <p:spPr>
          <a:xfrm>
            <a:off x="838200" y="4166663"/>
            <a:ext cx="4077826" cy="2288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67;p28" title="Снимок экрана 2025-09-29 в 21.39.02.png"/>
          <p:cNvPicPr preferRelativeResize="0"/>
          <p:nvPr/>
        </p:nvPicPr>
        <p:blipFill rotWithShape="1">
          <a:blip r:embed="rId4">
            <a:alphaModFix/>
          </a:blip>
          <a:srcRect t="11482" b="7256"/>
          <a:stretch/>
        </p:blipFill>
        <p:spPr>
          <a:xfrm>
            <a:off x="5517845" y="3988044"/>
            <a:ext cx="5402704" cy="2467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366;p28" title="Снимок экрана 2025-09-29 в 21.38.52.png"/>
          <p:cNvPicPr preferRelativeResize="0"/>
          <p:nvPr/>
        </p:nvPicPr>
        <p:blipFill rotWithShape="1">
          <a:blip r:embed="rId5">
            <a:alphaModFix/>
          </a:blip>
          <a:srcRect t="10388" b="14276"/>
          <a:stretch/>
        </p:blipFill>
        <p:spPr>
          <a:xfrm>
            <a:off x="5517845" y="1386596"/>
            <a:ext cx="5333100" cy="2398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733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АНАЛИЗ </a:t>
            </a:r>
            <a:r>
              <a:rPr lang="en-US" sz="2400" b="1" dirty="0">
                <a:solidFill>
                  <a:srgbClr val="8C45F8"/>
                </a:solidFill>
                <a:latin typeface="Gilroy" pitchFamily="2" charset="0"/>
              </a:rPr>
              <a:t>GOOGLE-</a:t>
            </a:r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ФОРМ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12" name="Google Shape;373;p29"/>
          <p:cNvPicPr preferRelativeResize="0"/>
          <p:nvPr/>
        </p:nvPicPr>
        <p:blipFill rotWithShape="1">
          <a:blip r:embed="rId2">
            <a:alphaModFix/>
          </a:blip>
          <a:srcRect l="29159" t="20762" r="30667" b="8552"/>
          <a:stretch/>
        </p:blipFill>
        <p:spPr>
          <a:xfrm>
            <a:off x="1037272" y="1563609"/>
            <a:ext cx="2646454" cy="2302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76;p29"/>
          <p:cNvPicPr preferRelativeResize="0"/>
          <p:nvPr/>
        </p:nvPicPr>
        <p:blipFill rotWithShape="1">
          <a:blip r:embed="rId3">
            <a:alphaModFix/>
          </a:blip>
          <a:srcRect l="29516" t="23037" r="30957" b="12359"/>
          <a:stretch/>
        </p:blipFill>
        <p:spPr>
          <a:xfrm>
            <a:off x="1037272" y="4104559"/>
            <a:ext cx="2646454" cy="2454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74;p29"/>
          <p:cNvPicPr preferRelativeResize="0"/>
          <p:nvPr/>
        </p:nvPicPr>
        <p:blipFill rotWithShape="1">
          <a:blip r:embed="rId4">
            <a:alphaModFix/>
          </a:blip>
          <a:srcRect l="29747" t="26248" r="30613" b="15545"/>
          <a:stretch/>
        </p:blipFill>
        <p:spPr>
          <a:xfrm>
            <a:off x="4744309" y="1563608"/>
            <a:ext cx="2524226" cy="254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377;p29"/>
          <p:cNvPicPr preferRelativeResize="0"/>
          <p:nvPr/>
        </p:nvPicPr>
        <p:blipFill rotWithShape="1">
          <a:blip r:embed="rId5">
            <a:alphaModFix/>
          </a:blip>
          <a:srcRect l="29355" t="25389" r="31086" b="4151"/>
          <a:stretch/>
        </p:blipFill>
        <p:spPr>
          <a:xfrm>
            <a:off x="4744309" y="4104559"/>
            <a:ext cx="2524226" cy="2454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37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38170" y="2362428"/>
            <a:ext cx="2595590" cy="2479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8149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831" y="1698169"/>
            <a:ext cx="485376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7030A0"/>
                </a:solidFill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Экспресс – ПЦР - тест «</a:t>
            </a:r>
            <a:r>
              <a:rPr lang="ru-RU" sz="1400" b="1" dirty="0" err="1">
                <a:solidFill>
                  <a:srgbClr val="7030A0"/>
                </a:solidFill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TickDetect»для</a:t>
            </a:r>
            <a:r>
              <a:rPr lang="ru-RU" sz="1400" b="1" dirty="0">
                <a:solidFill>
                  <a:srgbClr val="7030A0"/>
                </a:solidFill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анализа клещей на возбудителей клещевого энцефалита и болезни Лайма</a:t>
            </a:r>
            <a:r>
              <a:rPr lang="ru-RU" sz="1400" dirty="0">
                <a:solidFill>
                  <a:srgbClr val="7030A0"/>
                </a:solidFill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</a:t>
            </a:r>
            <a:r>
              <a:rPr lang="ru-RU" sz="14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обеспечивает выявление инфицированности клеща в течение 10-15 минут без необходимости обращения в лабораторию, применительно как в домашних условиях, так и в медицинских учреждениях. </a:t>
            </a:r>
          </a:p>
          <a:p>
            <a:pPr lvl="0"/>
            <a:r>
              <a:rPr lang="ru-RU" sz="14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Используемая методология изотермической амплификации нуклеиновых кислот (LAMP/RT-LAMP) позволяет высоко специфично и чувствительно детектировать ДНК и РНК патогенов. </a:t>
            </a:r>
          </a:p>
          <a:p>
            <a:pPr lvl="0"/>
            <a:r>
              <a:rPr lang="ru-RU" sz="14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Продукт предоставляет возможность своевременного принятия профилактических и лечебных мер, снижая риск развития осложнений у человека, а также может быть использован для эпидемиологического мониторинга клещей в эндемичных регионах. </a:t>
            </a:r>
            <a:r>
              <a:rPr lang="ru-RU" sz="1400" dirty="0" err="1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Инновационность</a:t>
            </a:r>
            <a:r>
              <a:rPr lang="ru-RU" sz="14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заключается в интеграции молекулярной диагностики с экспресс-форматом, обеспечивающим массовую доступность и оперативность получения результатов.</a:t>
            </a:r>
          </a:p>
        </p:txBody>
      </p:sp>
      <p:pic>
        <p:nvPicPr>
          <p:cNvPr id="5" name="Google Shape;393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8283" y="1785255"/>
            <a:ext cx="4915479" cy="304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017621" y="5092218"/>
            <a:ext cx="491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Gilroy" panose="00000500000000000000" pitchFamily="2" charset="-52"/>
              </a:rPr>
              <a:t>Критическая технология: </a:t>
            </a:r>
            <a:r>
              <a:rPr lang="ru-RU" sz="1200" dirty="0">
                <a:latin typeface="Gilroy" panose="00000500000000000000" pitchFamily="2" charset="-52"/>
              </a:rPr>
              <a:t>технологии разработки медицинских изделий нового поколения, включая </a:t>
            </a:r>
            <a:r>
              <a:rPr lang="ru-RU" sz="1200" dirty="0" err="1">
                <a:latin typeface="Gilroy" panose="00000500000000000000" pitchFamily="2" charset="-52"/>
              </a:rPr>
              <a:t>биогибридные</a:t>
            </a:r>
            <a:r>
              <a:rPr lang="ru-RU" sz="1200" dirty="0">
                <a:latin typeface="Gilroy" panose="00000500000000000000" pitchFamily="2" charset="-52"/>
              </a:rPr>
              <a:t>, бионические технологии и </a:t>
            </a:r>
            <a:r>
              <a:rPr lang="ru-RU" sz="1200" dirty="0" err="1">
                <a:latin typeface="Gilroy" panose="00000500000000000000" pitchFamily="2" charset="-52"/>
              </a:rPr>
              <a:t>нейротехнологии</a:t>
            </a:r>
            <a:r>
              <a:rPr lang="ru-RU" sz="1200" dirty="0">
                <a:latin typeface="Gilroy" panose="00000500000000000000" pitchFamily="2" charset="-52"/>
              </a:rPr>
              <a:t>.</a:t>
            </a:r>
          </a:p>
          <a:p>
            <a:endParaRPr lang="ru-RU" sz="1200" dirty="0">
              <a:latin typeface="Gilroy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12970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8494" y="1395664"/>
            <a:ext cx="576507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 err="1">
                <a:solidFill>
                  <a:srgbClr val="610A80"/>
                </a:solidFill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Инновационность</a:t>
            </a:r>
            <a:r>
              <a:rPr lang="ru-RU" sz="1200" b="1" dirty="0">
                <a:solidFill>
                  <a:srgbClr val="610A80"/>
                </a:solidFill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:</a:t>
            </a:r>
          </a:p>
          <a:p>
            <a:pPr marL="228600" lvl="0" indent="-228600">
              <a:buAutoNum type="arabicPeriod"/>
            </a:pPr>
            <a:r>
              <a:rPr lang="ru-RU" sz="1200" b="1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Интеграция молекулярной диагностики в экспресс-формат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• Традиционные ПЦР-методы требуют лаборатории, </a:t>
            </a:r>
            <a:r>
              <a:rPr lang="ru-RU" sz="1200" dirty="0" err="1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термоциклирующего</a:t>
            </a:r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оборудования и длительного времени.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• В проекте используется изотермическая амплификация (LAMP/RT-LAMP), позволяющая проводить анализ за 10-15  минут без сложного оборудования.</a:t>
            </a:r>
          </a:p>
          <a:p>
            <a:pPr lvl="0"/>
            <a:r>
              <a:rPr lang="ru-RU" sz="1200" b="1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2. Высокая чувствительность и специфичность в полевых условиях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• Метод позволяет обнаруживать единичные копии ДНК или РНК возбудителей (клещевой энцефалит, болезнь Лайма).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• Результаты сопоставимы с лабораторными методами, но с минимальными ресурсными затратами.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</a:t>
            </a:r>
            <a:r>
              <a:rPr lang="ru-RU" sz="1200" b="1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3. Массовая доступность и оперативность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• Тест подходит для домашнего и полевого использования, а также для медицинских учреждений.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• Снижает зависимость от лабораторной инфраструктуры и ускоряет принятие профилактических мер.</a:t>
            </a:r>
          </a:p>
          <a:p>
            <a:pPr lvl="0"/>
            <a:r>
              <a:rPr lang="ru-RU" sz="1200" b="1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4. Потенциал для эпидемиологического мониторинга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• Позволяет оперативно выявлять инфицированных клещей и строить карты риска в эндемичных регионах.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• Может стать инструментом для массового наблюдения за популяцией клещей, прогнозирования вспышек и планирования профилактических мероприятий.</a:t>
            </a:r>
          </a:p>
          <a:p>
            <a:pPr lvl="0"/>
            <a:r>
              <a:rPr lang="ru-RU" sz="1200" b="1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5. Инновационная интеграция технологий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• Совмещение молекулярной диагностики, экспресс-анализа и цифровой обработки данных создаёт платформу нового поколения для контроля клещевых инфекций.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• Открывает возможность дальнейшего внедрения в системы телемедицины и автоматизированного мониторинга.</a:t>
            </a:r>
          </a:p>
          <a:p>
            <a:pPr lvl="0" algn="ctr"/>
            <a:endParaRPr lang="ru-RU" sz="2000" dirty="0">
              <a:latin typeface="Alice" panose="020B0604020202020204" charset="0"/>
              <a:ea typeface="Alice" panose="020B0604020202020204" charset="0"/>
              <a:cs typeface="Poppins" panose="020B060402020202020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0" y="1518867"/>
            <a:ext cx="528610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610A80"/>
                </a:solidFill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  <a:sym typeface="Poppins"/>
              </a:rPr>
              <a:t>Научное обоснование:</a:t>
            </a:r>
          </a:p>
          <a:p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  <a:sym typeface="Poppins"/>
              </a:rPr>
              <a:t>Традиционные методы диагностики патогенов клещей, включая классическую ПЦР, ELISA и посевы на </a:t>
            </a:r>
            <a:r>
              <a:rPr lang="ru-RU" sz="1200" dirty="0" err="1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  <a:sym typeface="Poppins"/>
              </a:rPr>
              <a:t>культуральных</a:t>
            </a:r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  <a:sym typeface="Poppins"/>
              </a:rPr>
              <a:t> средах, требуют специализированной лаборатории, длительного времени выполнения (от нескольких часов до нескольких дней), высокой квалификации персонала и дорогостоящего оборудования. Эти ограничения снижают оперативность принятия профилактических решений и затрудняют массовый эпидемиологический мониторинг.</a:t>
            </a:r>
          </a:p>
          <a:p>
            <a:pPr lvl="0"/>
            <a:endParaRPr lang="ru-RU" sz="1200" dirty="0">
              <a:latin typeface="Poppins" panose="020B0604020202020204" charset="0"/>
              <a:ea typeface="Alice" panose="020B0604020202020204" charset="0"/>
              <a:cs typeface="Poppins" panose="020B0604020202020204" charset="0"/>
            </a:endParaRP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Проект основывается на применении </a:t>
            </a:r>
            <a:r>
              <a:rPr lang="ru-RU" sz="1200" b="1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изотермической амплификации нуклеиновых кислот (LAMP/RT-LAMP),</a:t>
            </a:r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которая позволяет </a:t>
            </a:r>
            <a:r>
              <a:rPr lang="ru-RU" sz="1200" dirty="0" err="1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амплифицировать</a:t>
            </a:r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целевые последовательности ДНК или РНК возбудителей при постоянной температуре, исключая необходимость сложного </a:t>
            </a:r>
            <a:r>
              <a:rPr lang="ru-RU" sz="1200" dirty="0" err="1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термоциклирующего</a:t>
            </a:r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оборудования.</a:t>
            </a:r>
          </a:p>
          <a:p>
            <a:pPr lvl="0"/>
            <a:endParaRPr lang="ru-RU" sz="1200" dirty="0">
              <a:latin typeface="Gilroy" panose="00000500000000000000" pitchFamily="2" charset="-52"/>
              <a:ea typeface="Alice" panose="020B0604020202020204" charset="0"/>
              <a:cs typeface="Poppins" panose="020B0604020202020204" charset="0"/>
            </a:endParaRPr>
          </a:p>
          <a:p>
            <a:pPr lvl="0"/>
            <a:r>
              <a:rPr lang="ru-RU" sz="1200" i="1" dirty="0">
                <a:latin typeface="Gilroy-RegularItalic" panose="00000500000000000000" pitchFamily="2" charset="-52"/>
                <a:ea typeface="Alice" panose="020B0604020202020204" charset="0"/>
                <a:cs typeface="Poppins" panose="020B0604020202020204" charset="0"/>
              </a:rPr>
              <a:t>Выявление возбудителей: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1. Выбор специфичных </a:t>
            </a:r>
            <a:r>
              <a:rPr lang="ru-RU" sz="1200" dirty="0" err="1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праймеров</a:t>
            </a:r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для генов возбудителей (</a:t>
            </a:r>
            <a:r>
              <a:rPr lang="ru-RU" sz="1200" dirty="0" err="1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Borrelia</a:t>
            </a:r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</a:t>
            </a:r>
            <a:r>
              <a:rPr lang="ru-RU" sz="1200" dirty="0" err="1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spp</a:t>
            </a:r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., TBEV).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2. Амплификация нуклеиновых кислот с высокой скоростью и точностью.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3. </a:t>
            </a:r>
            <a:r>
              <a:rPr lang="ru-RU" sz="1200" dirty="0" err="1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Детекция</a:t>
            </a:r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продукта амплификации визуально или с помощью простого флуоресцентного считывателя.</a:t>
            </a:r>
          </a:p>
          <a:p>
            <a:pPr lvl="0"/>
            <a:r>
              <a:rPr lang="ru-RU" sz="1200" dirty="0">
                <a:latin typeface="Gilroy" panose="00000500000000000000" pitchFamily="2" charset="-52"/>
                <a:ea typeface="Alice" panose="020B0604020202020204" charset="0"/>
                <a:cs typeface="Poppins" panose="020B0604020202020204" charset="0"/>
              </a:rPr>
              <a:t> 4. Интерпретация результата: изменение цвета или флуоресценции - наличие ДНК/РНК возбудителя; отсутствие сигнала - отрицательный результат.</a:t>
            </a:r>
          </a:p>
          <a:p>
            <a:endParaRPr lang="ru-RU" sz="1200" dirty="0">
              <a:latin typeface="Gilroy" panose="00000500000000000000" pitchFamily="2" charset="-52"/>
              <a:ea typeface="Alice" panose="020B0604020202020204" charset="0"/>
              <a:cs typeface="Poppins" panose="020B0604020202020204" charset="0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975182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838055"/>
              </p:ext>
            </p:extLst>
          </p:nvPr>
        </p:nvGraphicFramePr>
        <p:xfrm>
          <a:off x="1884680" y="1838128"/>
          <a:ext cx="8280400" cy="44979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5900">
                  <a:extLst>
                    <a:ext uri="{9D8B030D-6E8A-4147-A177-3AD203B41FA5}">
                      <a16:colId xmlns:a16="http://schemas.microsoft.com/office/drawing/2014/main" val="2742846743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4001192393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1530174125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1401280864"/>
                    </a:ext>
                  </a:extLst>
                </a:gridCol>
                <a:gridCol w="767080">
                  <a:extLst>
                    <a:ext uri="{9D8B030D-6E8A-4147-A177-3AD203B41FA5}">
                      <a16:colId xmlns:a16="http://schemas.microsoft.com/office/drawing/2014/main" val="2850909310"/>
                    </a:ext>
                  </a:extLst>
                </a:gridCol>
              </a:tblGrid>
              <a:tr h="3820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 dirty="0" err="1">
                          <a:effectLst/>
                          <a:latin typeface="Gilroy" panose="00000500000000000000" pitchFamily="2" charset="-52"/>
                        </a:rPr>
                        <a:t>Компания</a:t>
                      </a:r>
                      <a:endParaRPr lang="ru-RU" sz="900" b="1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 dirty="0" err="1">
                          <a:effectLst/>
                          <a:latin typeface="Gilroy" panose="00000500000000000000" pitchFamily="2" charset="-52"/>
                        </a:rPr>
                        <a:t>Характеристика</a:t>
                      </a:r>
                      <a:endParaRPr lang="ru-RU" sz="900" b="1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 dirty="0" err="1">
                          <a:effectLst/>
                          <a:latin typeface="Gilroy" panose="00000500000000000000" pitchFamily="2" charset="-52"/>
                        </a:rPr>
                        <a:t>Прямой</a:t>
                      </a:r>
                      <a:endParaRPr lang="ru-RU" sz="900" b="1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 dirty="0" err="1">
                          <a:effectLst/>
                          <a:latin typeface="Gilroy" panose="00000500000000000000" pitchFamily="2" charset="-52"/>
                        </a:rPr>
                        <a:t>Косвенный</a:t>
                      </a:r>
                      <a:endParaRPr lang="ru-RU" sz="900" b="1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 dirty="0" err="1">
                          <a:effectLst/>
                          <a:latin typeface="Gilroy" panose="00000500000000000000" pitchFamily="2" charset="-52"/>
                        </a:rPr>
                        <a:t>Ключевой</a:t>
                      </a:r>
                      <a:endParaRPr lang="ru-RU" sz="900" b="1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847416"/>
                  </a:ext>
                </a:extLst>
              </a:tr>
              <a:tr h="13456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 err="1">
                          <a:effectLst/>
                          <a:latin typeface="Gilroy" panose="00000500000000000000" pitchFamily="2" charset="-52"/>
                        </a:rPr>
                        <a:t>LymeExpress</a:t>
                      </a:r>
                      <a:endParaRPr lang="ru-RU" sz="900" dirty="0">
                        <a:effectLst/>
                        <a:latin typeface="Gilroy" panose="00000500000000000000" pitchFamily="2" charset="-52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https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://</a:t>
                      </a:r>
                      <a:r>
                        <a:rPr lang="en-US" sz="900" u="sng" dirty="0" err="1">
                          <a:effectLst/>
                          <a:latin typeface="Gilroy" panose="00000500000000000000" pitchFamily="2" charset="-52"/>
                          <a:hlinkClick r:id="rId2"/>
                        </a:rPr>
                        <a:t>biomolecula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.</a:t>
                      </a:r>
                      <a:r>
                        <a:rPr lang="en-US" sz="900" u="sng" dirty="0" err="1">
                          <a:effectLst/>
                          <a:latin typeface="Gilroy" panose="00000500000000000000" pitchFamily="2" charset="-52"/>
                          <a:hlinkClick r:id="rId2"/>
                        </a:rPr>
                        <a:t>ru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/</a:t>
                      </a:r>
                      <a:r>
                        <a:rPr lang="en-US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articles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/</a:t>
                      </a:r>
                      <a:r>
                        <a:rPr lang="en-US" sz="900" u="sng" dirty="0" err="1">
                          <a:effectLst/>
                          <a:latin typeface="Gilroy" panose="00000500000000000000" pitchFamily="2" charset="-52"/>
                          <a:hlinkClick r:id="rId2"/>
                        </a:rPr>
                        <a:t>lymeexpress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-</a:t>
                      </a:r>
                      <a:r>
                        <a:rPr lang="en-US" sz="900" u="sng" dirty="0" err="1">
                          <a:effectLst/>
                          <a:latin typeface="Gilroy" panose="00000500000000000000" pitchFamily="2" charset="-52"/>
                          <a:hlinkClick r:id="rId2"/>
                        </a:rPr>
                        <a:t>studenty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-</a:t>
                      </a:r>
                      <a:r>
                        <a:rPr lang="en-US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v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-</a:t>
                      </a:r>
                      <a:r>
                        <a:rPr lang="en-US" sz="900" u="sng" dirty="0" err="1">
                          <a:effectLst/>
                          <a:latin typeface="Gilroy" panose="00000500000000000000" pitchFamily="2" charset="-52"/>
                          <a:hlinkClick r:id="rId2"/>
                        </a:rPr>
                        <a:t>borbe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-</a:t>
                      </a:r>
                      <a:r>
                        <a:rPr lang="en-US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s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-</a:t>
                      </a:r>
                      <a:r>
                        <a:rPr lang="en-US" sz="900" u="sng" dirty="0" err="1">
                          <a:effectLst/>
                          <a:latin typeface="Gilroy" panose="00000500000000000000" pitchFamily="2" charset="-52"/>
                          <a:hlinkClick r:id="rId2"/>
                        </a:rPr>
                        <a:t>kleshchevymi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-</a:t>
                      </a:r>
                      <a:r>
                        <a:rPr lang="en-US" sz="900" u="sng" dirty="0" err="1">
                          <a:effectLst/>
                          <a:latin typeface="Gilroy" panose="00000500000000000000" pitchFamily="2" charset="-52"/>
                          <a:hlinkClick r:id="rId2"/>
                        </a:rPr>
                        <a:t>infektsiiami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?</a:t>
                      </a:r>
                      <a:r>
                        <a:rPr lang="en-US" sz="900" u="sng" dirty="0" err="1">
                          <a:effectLst/>
                          <a:latin typeface="Gilroy" panose="00000500000000000000" pitchFamily="2" charset="-52"/>
                          <a:hlinkClick r:id="rId2"/>
                        </a:rPr>
                        <a:t>ysclid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=</a:t>
                      </a:r>
                      <a:r>
                        <a:rPr lang="en-US" sz="900" u="sng" dirty="0" err="1">
                          <a:effectLst/>
                          <a:latin typeface="Gilroy" panose="00000500000000000000" pitchFamily="2" charset="-52"/>
                          <a:hlinkClick r:id="rId2"/>
                        </a:rPr>
                        <a:t>mha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5</a:t>
                      </a:r>
                      <a:r>
                        <a:rPr lang="en-US" sz="900" u="sng" dirty="0" err="1">
                          <a:effectLst/>
                          <a:latin typeface="Gilroy" panose="00000500000000000000" pitchFamily="2" charset="-52"/>
                          <a:hlinkClick r:id="rId2"/>
                        </a:rPr>
                        <a:t>wpxdpf</a:t>
                      </a:r>
                      <a:r>
                        <a:rPr lang="ru-RU" sz="900" u="sng" dirty="0">
                          <a:effectLst/>
                          <a:latin typeface="Gilroy" panose="00000500000000000000" pitchFamily="2" charset="-52"/>
                          <a:hlinkClick r:id="rId2"/>
                        </a:rPr>
                        <a:t>899609445</a:t>
                      </a:r>
                      <a:endParaRPr lang="ru-RU" sz="900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  <a:latin typeface="Gilroy" panose="00000500000000000000" pitchFamily="2" charset="-52"/>
                        </a:rPr>
                        <a:t>Биосенсор для экспресс-диагностики </a:t>
                      </a:r>
                      <a:r>
                        <a:rPr lang="ru-RU" sz="900" dirty="0" err="1">
                          <a:effectLst/>
                          <a:latin typeface="Gilroy" panose="00000500000000000000" pitchFamily="2" charset="-52"/>
                        </a:rPr>
                        <a:t>боррелиоза</a:t>
                      </a:r>
                      <a:r>
                        <a:rPr lang="ru-RU" sz="900" dirty="0">
                          <a:effectLst/>
                          <a:latin typeface="Gilroy" panose="00000500000000000000" pitchFamily="2" charset="-52"/>
                        </a:rPr>
                        <a:t>, возбудителя болезни Лайма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  <a:latin typeface="Gilroy" panose="00000500000000000000" pitchFamily="2" charset="-52"/>
                        </a:rPr>
                        <a:t>Информации о рейтингах или отзывах для компании </a:t>
                      </a:r>
                      <a:r>
                        <a:rPr lang="en-US" sz="900" dirty="0" err="1">
                          <a:effectLst/>
                          <a:latin typeface="Gilroy" panose="00000500000000000000" pitchFamily="2" charset="-52"/>
                        </a:rPr>
                        <a:t>LymeExpress</a:t>
                      </a:r>
                      <a:r>
                        <a:rPr lang="ru-RU" sz="900" dirty="0">
                          <a:effectLst/>
                          <a:latin typeface="Gilroy" panose="00000500000000000000" pitchFamily="2" charset="-52"/>
                        </a:rPr>
                        <a:t> в открытых источниках не найдено. </a:t>
                      </a:r>
                      <a:r>
                        <a:rPr lang="en-US" sz="900" dirty="0" err="1">
                          <a:effectLst/>
                          <a:latin typeface="Gilroy" panose="00000500000000000000" pitchFamily="2" charset="-52"/>
                        </a:rPr>
                        <a:t>Так</a:t>
                      </a:r>
                      <a:r>
                        <a:rPr lang="en-US" sz="900" dirty="0">
                          <a:effectLst/>
                          <a:latin typeface="Gilroy" panose="00000500000000000000" pitchFamily="2" charset="-52"/>
                        </a:rPr>
                        <a:t> </a:t>
                      </a:r>
                      <a:r>
                        <a:rPr lang="en-US" sz="900" dirty="0" err="1">
                          <a:effectLst/>
                          <a:latin typeface="Gilroy" panose="00000500000000000000" pitchFamily="2" charset="-52"/>
                        </a:rPr>
                        <a:t>как</a:t>
                      </a:r>
                      <a:r>
                        <a:rPr lang="en-US" sz="900" dirty="0">
                          <a:effectLst/>
                          <a:latin typeface="Gilroy" panose="00000500000000000000" pitchFamily="2" charset="-52"/>
                        </a:rPr>
                        <a:t> </a:t>
                      </a:r>
                      <a:r>
                        <a:rPr lang="en-US" sz="900" dirty="0" err="1">
                          <a:effectLst/>
                          <a:latin typeface="Gilroy" panose="00000500000000000000" pitchFamily="2" charset="-52"/>
                        </a:rPr>
                        <a:t>это</a:t>
                      </a:r>
                      <a:r>
                        <a:rPr lang="en-US" sz="900" dirty="0">
                          <a:effectLst/>
                          <a:latin typeface="Gilroy" panose="00000500000000000000" pitchFamily="2" charset="-52"/>
                        </a:rPr>
                        <a:t> </a:t>
                      </a:r>
                      <a:r>
                        <a:rPr lang="en-US" sz="900" dirty="0" err="1">
                          <a:effectLst/>
                          <a:latin typeface="Gilroy" panose="00000500000000000000" pitchFamily="2" charset="-52"/>
                        </a:rPr>
                        <a:t>небольшая</a:t>
                      </a:r>
                      <a:r>
                        <a:rPr lang="en-US" sz="900" dirty="0">
                          <a:effectLst/>
                          <a:latin typeface="Gilroy" panose="00000500000000000000" pitchFamily="2" charset="-52"/>
                        </a:rPr>
                        <a:t> и </a:t>
                      </a:r>
                      <a:r>
                        <a:rPr lang="en-US" sz="900" dirty="0" err="1">
                          <a:effectLst/>
                          <a:latin typeface="Gilroy" panose="00000500000000000000" pitchFamily="2" charset="-52"/>
                        </a:rPr>
                        <a:t>узкоспециализированная</a:t>
                      </a:r>
                      <a:r>
                        <a:rPr lang="en-US" sz="900" dirty="0">
                          <a:effectLst/>
                          <a:latin typeface="Gilroy" panose="00000500000000000000" pitchFamily="2" charset="-52"/>
                        </a:rPr>
                        <a:t> </a:t>
                      </a:r>
                      <a:r>
                        <a:rPr lang="en-US" sz="900" dirty="0" err="1">
                          <a:effectLst/>
                          <a:latin typeface="Gilroy" panose="00000500000000000000" pitchFamily="2" charset="-52"/>
                        </a:rPr>
                        <a:t>компания</a:t>
                      </a:r>
                      <a:r>
                        <a:rPr lang="en-US" sz="900" dirty="0">
                          <a:effectLst/>
                          <a:latin typeface="Gilroy" panose="00000500000000000000" pitchFamily="2" charset="-52"/>
                        </a:rPr>
                        <a:t>.</a:t>
                      </a:r>
                      <a:endParaRPr lang="ru-RU" sz="900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Gilroy" panose="00000500000000000000" pitchFamily="2" charset="-52"/>
                        </a:rPr>
                        <a:t>+</a:t>
                      </a:r>
                      <a:endParaRPr lang="ru-RU" sz="90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effectLst/>
                        <a:latin typeface="Gilroy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effectLst/>
                        <a:latin typeface="Gilroy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550797"/>
                  </a:ext>
                </a:extLst>
              </a:tr>
              <a:tr h="13456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Gilroy" panose="00000500000000000000" pitchFamily="2" charset="-52"/>
                        </a:rPr>
                        <a:t>ООО “Лаборатория Гемотест”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https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://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gemotest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.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ru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/?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ysclid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=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mha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5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yocktv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3"/>
                        </a:rPr>
                        <a:t>186267207</a:t>
                      </a:r>
                      <a:endParaRPr lang="ru-RU" sz="90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  <a:latin typeface="Gilroy" panose="00000500000000000000" pitchFamily="2" charset="-52"/>
                        </a:rPr>
                        <a:t>Комплексное исследование на инфекции, передаваемые клещами: </a:t>
                      </a:r>
                      <a:r>
                        <a:rPr lang="ru-RU" sz="900" dirty="0" err="1">
                          <a:effectLst/>
                          <a:latin typeface="Gilroy" panose="00000500000000000000" pitchFamily="2" charset="-52"/>
                        </a:rPr>
                        <a:t>боррелиоз</a:t>
                      </a:r>
                      <a:r>
                        <a:rPr lang="ru-RU" sz="900" dirty="0">
                          <a:effectLst/>
                          <a:latin typeface="Gilroy" panose="00000500000000000000" pitchFamily="2" charset="-52"/>
                        </a:rPr>
                        <a:t>, клещевой энцефалит, </a:t>
                      </a:r>
                      <a:r>
                        <a:rPr lang="ru-RU" sz="900" dirty="0" err="1">
                          <a:effectLst/>
                          <a:latin typeface="Gilroy" panose="00000500000000000000" pitchFamily="2" charset="-52"/>
                        </a:rPr>
                        <a:t>эрлихиоз</a:t>
                      </a:r>
                      <a:r>
                        <a:rPr lang="ru-RU" sz="900" dirty="0">
                          <a:effectLst/>
                          <a:latin typeface="Gilroy" panose="00000500000000000000" pitchFamily="2" charset="-52"/>
                        </a:rPr>
                        <a:t>, анаплазмоз в виде ПЦР - теста. Суть метода заключается в многократном копировании специфических участков генетического материала патогенов, что позволяет выявить даже минимальное их количество в образце. Преимуществом ПЦР является возможность проведения анализа сразу после укуса, до появления симптомов или выработки антител у пострадавшего.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u="sng" dirty="0">
                          <a:effectLst/>
                          <a:latin typeface="Gilroy" panose="00000500000000000000" pitchFamily="2" charset="-52"/>
                          <a:hlinkClick r:id="rId4"/>
                        </a:rPr>
                        <a:t>https://vbankcenter.ru/contragent/1027709005642</a:t>
                      </a:r>
                      <a:endParaRPr lang="ru-RU" sz="900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 dirty="0">
                        <a:effectLst/>
                        <a:latin typeface="Gilroy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Gilroy" panose="00000500000000000000" pitchFamily="2" charset="-52"/>
                        </a:rPr>
                        <a:t>+</a:t>
                      </a:r>
                      <a:endParaRPr lang="ru-RU" sz="900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Gilroy" panose="00000500000000000000" pitchFamily="2" charset="-52"/>
                        </a:rPr>
                        <a:t>+</a:t>
                      </a:r>
                      <a:endParaRPr lang="ru-RU" sz="900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787684"/>
                  </a:ext>
                </a:extLst>
              </a:tr>
              <a:tr h="12187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Gilroy" panose="00000500000000000000" pitchFamily="2" charset="-52"/>
                        </a:rPr>
                        <a:t>ООО МЦ “Сакара”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https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://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sakaramed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.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ru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/?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ysclid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=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mha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5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zgn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9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tf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5"/>
                        </a:rPr>
                        <a:t>167927632</a:t>
                      </a:r>
                      <a:endParaRPr lang="ru-RU" sz="90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Gilroy" panose="00000500000000000000" pitchFamily="2" charset="-52"/>
                        </a:rPr>
                        <a:t>Анализ клеща методом ПЦР на инфекции: боррелиоз, клещевой энцефалит, эрлихиоз, анаплазмоз. Суть ПЦР-анализа заключается в обнаружении специфических фрагментов ДНК или РНК возбудителей, что позволяет выявить их присутствие даже в минимальных количествах.  Для анализа клеща необходимо доставить в один из филиалов центра в специальном контейнере как можно быстрее после укуса.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https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://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yandex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.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ru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/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medicine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/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clinic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/</a:t>
                      </a:r>
                      <a:r>
                        <a:rPr lang="en-US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sakara</a:t>
                      </a:r>
                      <a:r>
                        <a:rPr lang="ru-RU" sz="900" u="sng">
                          <a:effectLst/>
                          <a:latin typeface="Gilroy" panose="00000500000000000000" pitchFamily="2" charset="-52"/>
                          <a:hlinkClick r:id="rId6"/>
                        </a:rPr>
                        <a:t>_1757771277</a:t>
                      </a:r>
                      <a:endParaRPr lang="ru-RU" sz="90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 dirty="0">
                        <a:effectLst/>
                        <a:latin typeface="Gilroy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Gilroy" panose="00000500000000000000" pitchFamily="2" charset="-52"/>
                        </a:rPr>
                        <a:t>+</a:t>
                      </a:r>
                      <a:endParaRPr lang="ru-RU" sz="900" dirty="0">
                        <a:effectLst/>
                        <a:latin typeface="Gilroy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 dirty="0">
                        <a:effectLst/>
                        <a:latin typeface="Gilroy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solidFill>
                      <a:srgbClr val="F6F2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13563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61840" y="1432230"/>
            <a:ext cx="306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610A80"/>
                </a:solidFill>
                <a:latin typeface="Gilroy" panose="00000500000000000000" pitchFamily="2" charset="-52"/>
              </a:rPr>
              <a:t>Конкурентный анализ</a:t>
            </a:r>
          </a:p>
        </p:txBody>
      </p:sp>
    </p:spTree>
    <p:extLst>
      <p:ext uri="{BB962C8B-B14F-4D97-AF65-F5344CB8AC3E}">
        <p14:creationId xmlns:p14="http://schemas.microsoft.com/office/powerpoint/2010/main" val="3543219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8901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610A80"/>
                </a:solidFill>
                <a:latin typeface="Gilroy" panose="00000500000000000000" pitchFamily="2" charset="-52"/>
              </a:rPr>
              <a:t>Конкурентные преимущества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54734" y="2099794"/>
            <a:ext cx="884936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indent="-285750">
              <a:buSzPts val="1300"/>
              <a:buFont typeface="Arial" panose="020B0604020202020204" pitchFamily="34" charset="0"/>
              <a:buChar char="•"/>
            </a:pPr>
            <a:r>
              <a:rPr lang="ru-RU" sz="1400" b="1" dirty="0">
                <a:latin typeface="Gilroy" panose="00000500000000000000" pitchFamily="2" charset="-52"/>
              </a:rPr>
              <a:t>Мгновенный результат</a:t>
            </a:r>
            <a:r>
              <a:rPr lang="ru-RU" sz="1400" dirty="0">
                <a:latin typeface="Gilroy" panose="00000500000000000000" pitchFamily="2" charset="-52"/>
              </a:rPr>
              <a:t> : 10-15 минут против нескольких дней.</a:t>
            </a:r>
          </a:p>
          <a:p>
            <a:pPr marL="457200" lvl="0"/>
            <a:r>
              <a:rPr lang="ru-RU" sz="1400" dirty="0">
                <a:latin typeface="Gilroy" panose="00000500000000000000" pitchFamily="2" charset="-52"/>
              </a:rPr>
              <a:t>Наше предложение: получение готового результата за 10-15 минут.</a:t>
            </a:r>
          </a:p>
          <a:p>
            <a:pPr marL="457200" lvl="0"/>
            <a:r>
              <a:rPr lang="ru-RU" sz="1400" dirty="0">
                <a:latin typeface="Gilroy" panose="00000500000000000000" pitchFamily="2" charset="-52"/>
              </a:rPr>
              <a:t>У конкурентов: ожидание результата от 1 до 3 рабочих дней.</a:t>
            </a:r>
          </a:p>
          <a:p>
            <a:pPr marL="457200" lvl="0"/>
            <a:endParaRPr lang="ru-RU" sz="1400" dirty="0">
              <a:latin typeface="Gilroy" panose="00000500000000000000" pitchFamily="2" charset="-52"/>
            </a:endParaRPr>
          </a:p>
          <a:p>
            <a:pPr marL="431800" indent="-285750">
              <a:buSzPts val="1300"/>
              <a:buFont typeface="Arial" panose="020B0604020202020204" pitchFamily="34" charset="0"/>
              <a:buChar char="•"/>
            </a:pPr>
            <a:r>
              <a:rPr lang="ru-RU" sz="1400" b="1" dirty="0">
                <a:latin typeface="Gilroy" panose="00000500000000000000" pitchFamily="2" charset="-52"/>
              </a:rPr>
              <a:t>Экономичность </a:t>
            </a:r>
            <a:r>
              <a:rPr lang="ru-RU" sz="1400" dirty="0">
                <a:latin typeface="Gilroy" panose="00000500000000000000" pitchFamily="2" charset="-52"/>
              </a:rPr>
              <a:t>:</a:t>
            </a:r>
            <a:r>
              <a:rPr lang="ru-RU" sz="1400" b="1" dirty="0">
                <a:latin typeface="Gilroy" panose="00000500000000000000" pitchFamily="2" charset="-52"/>
              </a:rPr>
              <a:t> </a:t>
            </a:r>
            <a:r>
              <a:rPr lang="ru-RU" sz="1400" dirty="0">
                <a:latin typeface="Gilroy" panose="00000500000000000000" pitchFamily="2" charset="-52"/>
              </a:rPr>
              <a:t>стоимость 300-400 рублей против 1000-2000 рублей.</a:t>
            </a:r>
          </a:p>
          <a:p>
            <a:pPr marL="457200" lvl="0"/>
            <a:r>
              <a:rPr lang="ru-RU" sz="1400" dirty="0">
                <a:latin typeface="Gilroy" panose="00000500000000000000" pitchFamily="2" charset="-52"/>
              </a:rPr>
              <a:t>Наше предложение: прямая цена для конечного потребителя всего 300-400 рублей.</a:t>
            </a:r>
          </a:p>
          <a:p>
            <a:pPr marL="457200" lvl="0"/>
            <a:r>
              <a:rPr lang="ru-RU" sz="1400" dirty="0">
                <a:latin typeface="Gilroy" panose="00000500000000000000" pitchFamily="2" charset="-52"/>
              </a:rPr>
              <a:t>У конкурентов: стоимость комплексного ПЦР-анализа клеща составляет в </a:t>
            </a:r>
            <a:r>
              <a:rPr lang="ru-RU" sz="1400" dirty="0" err="1">
                <a:latin typeface="Gilroy" panose="00000500000000000000" pitchFamily="2" charset="-52"/>
              </a:rPr>
              <a:t>в</a:t>
            </a:r>
            <a:r>
              <a:rPr lang="ru-RU" sz="1400" dirty="0">
                <a:latin typeface="Gilroy" panose="00000500000000000000" pitchFamily="2" charset="-52"/>
              </a:rPr>
              <a:t> среднем 1000-2500 рублей.</a:t>
            </a:r>
          </a:p>
          <a:p>
            <a:pPr marL="457200" lvl="0"/>
            <a:endParaRPr lang="ru-RU" sz="1400" dirty="0">
              <a:latin typeface="Gilroy" panose="00000500000000000000" pitchFamily="2" charset="-52"/>
            </a:endParaRPr>
          </a:p>
          <a:p>
            <a:pPr marL="431800" indent="-285750">
              <a:buSzPts val="1300"/>
              <a:buFont typeface="Arial" panose="020B0604020202020204" pitchFamily="34" charset="0"/>
              <a:buChar char="•"/>
            </a:pPr>
            <a:r>
              <a:rPr lang="ru-RU" sz="1400" b="1" dirty="0">
                <a:latin typeface="Gilroy" panose="00000500000000000000" pitchFamily="2" charset="-52"/>
              </a:rPr>
              <a:t>Уникальное удобство и доступность</a:t>
            </a:r>
            <a:r>
              <a:rPr lang="ru-RU" sz="1400" dirty="0">
                <a:latin typeface="Gilroy" panose="00000500000000000000" pitchFamily="2" charset="-52"/>
              </a:rPr>
              <a:t> : тестирование в точке “контакта”.</a:t>
            </a:r>
          </a:p>
          <a:p>
            <a:pPr marL="457200" lvl="0"/>
            <a:r>
              <a:rPr lang="ru-RU" sz="1400" dirty="0">
                <a:latin typeface="Gilroy" panose="00000500000000000000" pitchFamily="2" charset="-52"/>
              </a:rPr>
              <a:t>Наше предложение: анализ проводится там, где находится пациент - на даче, в походе или </a:t>
            </a:r>
            <a:r>
              <a:rPr lang="ru-RU" sz="1400" dirty="0" err="1">
                <a:latin typeface="Gilroy" panose="00000500000000000000" pitchFamily="2" charset="-52"/>
              </a:rPr>
              <a:t>травмпункте</a:t>
            </a:r>
            <a:r>
              <a:rPr lang="ru-RU" sz="1400" dirty="0">
                <a:latin typeface="Gilroy" panose="00000500000000000000" pitchFamily="2" charset="-52"/>
              </a:rPr>
              <a:t>.</a:t>
            </a:r>
          </a:p>
          <a:p>
            <a:pPr marL="457200" lvl="0"/>
            <a:r>
              <a:rPr lang="ru-RU" sz="1400" dirty="0">
                <a:latin typeface="Gilroy" panose="00000500000000000000" pitchFamily="2" charset="-52"/>
              </a:rPr>
              <a:t>У конкурентов: для анализа требуется сложная лабораторная инфраструктура, квалифицированный лаборант и транспортировка образца.</a:t>
            </a:r>
          </a:p>
          <a:p>
            <a:pPr marL="457200" lvl="0"/>
            <a:endParaRPr lang="ru-RU" sz="1400" dirty="0">
              <a:latin typeface="Gilroy" panose="00000500000000000000" pitchFamily="2" charset="-52"/>
            </a:endParaRPr>
          </a:p>
          <a:p>
            <a:pPr marL="431800" indent="-285750">
              <a:buSzPts val="1300"/>
              <a:buFont typeface="Arial" panose="020B0604020202020204" pitchFamily="34" charset="0"/>
              <a:buChar char="•"/>
            </a:pPr>
            <a:r>
              <a:rPr lang="ru-RU" sz="1400" b="1" dirty="0">
                <a:latin typeface="Gilroy" panose="00000500000000000000" pitchFamily="2" charset="-52"/>
              </a:rPr>
              <a:t>Высокая точность и чувствительность</a:t>
            </a:r>
            <a:r>
              <a:rPr lang="ru-RU" sz="1400" dirty="0">
                <a:latin typeface="Gilroy" panose="00000500000000000000" pitchFamily="2" charset="-52"/>
              </a:rPr>
              <a:t> : использование молекулярной технологии (ПЦР/LAMP) обеспечивает выявление даже минимальных количеств ДНК или РНК возбудителей.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9371814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1164</Words>
  <Application>Microsoft Macintosh PowerPoint</Application>
  <PresentationFormat>Широкоэкранный</PresentationFormat>
  <Paragraphs>111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Alice</vt:lpstr>
      <vt:lpstr>Arial</vt:lpstr>
      <vt:lpstr>Calibri</vt:lpstr>
      <vt:lpstr>Calibri Light</vt:lpstr>
      <vt:lpstr>Gilroy</vt:lpstr>
      <vt:lpstr>Gilroy-RegularItalic</vt:lpstr>
      <vt:lpstr>Poppins</vt:lpstr>
      <vt:lpstr>Тема Office</vt:lpstr>
      <vt:lpstr>Презентация PowerPoint</vt:lpstr>
      <vt:lpstr>ПРОБЛЕМА</vt:lpstr>
      <vt:lpstr>АКТУАЛЬНОСТЬ</vt:lpstr>
      <vt:lpstr>АКТУАЛЬНОСТЬ</vt:lpstr>
      <vt:lpstr>АНАЛИЗ GOOGLE-ФОРМ</vt:lpstr>
      <vt:lpstr>РЕШЕНИЕ</vt:lpstr>
      <vt:lpstr>РЕШЕНИЕ</vt:lpstr>
      <vt:lpstr>КОНКУРЕНТЫ И АНАЛОГИ</vt:lpstr>
      <vt:lpstr>КОНКУРЕНТЫ И АНАЛОГИ</vt:lpstr>
      <vt:lpstr>Команда проекта</vt:lpstr>
      <vt:lpstr>Команда проекта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27</cp:revision>
  <dcterms:created xsi:type="dcterms:W3CDTF">2026-06-19T07:44:07Z</dcterms:created>
  <dcterms:modified xsi:type="dcterms:W3CDTF">2026-07-05T07:01:48Z</dcterms:modified>
</cp:coreProperties>
</file>