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1.xml.rels" ContentType="application/vnd.openxmlformats-package.relationships+xml"/>
  <Override PartName="/customXml/_rels/item2.xml.rels" ContentType="application/vnd.openxmlformats-package.relationships+xml"/>
  <Override PartName="/customXml/_rels/item3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hdphoto1.wdp" ContentType="image/vnd.ms-photo"/>
  <Override PartName="/ppt/media/image5.png" ContentType="image/png"/>
  <Override PartName="/ppt/media/image6.png" ContentType="image/png"/>
  <Override PartName="/ppt/media/image7.png" ContentType="image/png"/>
  <Override PartName="/ppt/media/hdphoto2.wdp" ContentType="image/vnd.ms-photo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jpeg" ContentType="image/jpeg"/>
  <Override PartName="/ppt/media/image14.png" ContentType="image/png"/>
  <Override PartName="/ppt/media/image15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x="20104100" cy="113157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A5DF54C-AE4E-41A7-9705-4D959A030A47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3861220-B746-442D-969A-560A7F7ED554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8C1926F-96D9-4DFE-ABDD-A23556FA6BD8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D71B492-BD60-4991-9574-E155220E0967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D922142-874B-43D8-8888-299858F9064B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802CAE4-3156-4A10-8676-EAD7FEAC5331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551275A-DB66-494E-AAD8-EF6881805FED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FDB6467-2627-4225-831B-6009ACBC6473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83B2F1D-35DD-4F56-B19B-00371B75C335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3DC8CBC-61FA-4CD0-9721-C3E80B2E626A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E502E6B-4EC8-4C9A-98A2-F6E8660C040D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2B33A66-B98E-45CA-99DE-BD351D3B3234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7B1EC85-0CA4-4686-B7C7-F4FA53CDE39A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187DE0-092B-472A-A036-F2F932463819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7F3B77-9ADE-4670-BE76-F9439152D5FC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8AF48F3-DB6B-40AA-84B2-D4442FABC631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D118F8-DAF4-46FC-9EEA-F87103CDCB84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7C71C01-00EB-4374-94EB-70837A28AFF2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0D41E2-0409-489C-8CF0-C1678EE52AA7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C56704-50B5-4B70-B2C2-752B3CAD109B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41C173-13A6-48B5-9669-30EF389C9EA4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1D7341-5500-4C37-91FA-B8486D0EF7F2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CE657D-6C6E-4F72-8FBA-E0593A790BAC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E6410F-003E-44FD-AD8D-A7274FC47DF8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65BE29B-601A-40D1-914D-5180DBF45E6F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F7A153-CC86-4943-A58B-2838EBC3A6AD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ED4BF08-4F57-4137-874A-F53A29F98DF3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1F3374-F84C-495E-83F3-ECCB24B26997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1E69778-75F5-423A-A92A-2B0E187F04BF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7F3DF3A-E05A-4029-8920-880DA7DDA79B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BF1F9C6-0A9D-4B18-95DD-0DC7B4519BD6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A21A8CC-F48E-43D3-BF9E-6FCF6F5CF712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866E85-39D5-428B-BCE6-41A39E2B2CD2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3F04D6C-BF2A-4912-B372-F7FF5CDD18B1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503596A-FAA6-4F2E-9B14-FB1BC7D238F5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C8F032B-64A7-4C7E-9EB7-535CE7134BAF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F75522C-F867-429D-B49C-8F0B17247C8F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39CD602-30E5-48A6-A820-BBDFF84B752A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4D31C44-D6AF-4904-A625-CE0D416E0F9F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5AB9FB4-69B7-44D3-846B-802217A66724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55F171D-393C-4B46-9E4D-1C34C50F9546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024FBE9-CBB1-4ED1-8E2C-B997F9E8BD07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2397201-F308-4670-A0BA-969C6575C7F0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6B2B813-B40D-4476-B736-F7ECDACC3A66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0EAF2E8-3234-49D5-9537-6FF0F0ECE3D6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4B8C589-D74F-4412-AADE-D04AA66CDC8C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D41D43F-C102-43EA-9BA9-A533E549EE95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FFD33FF-9693-4A4D-AD41-BF205A1E9A7C}" type="slidenum">
              <a:t>&lt;#&gt;</a:t>
            </a:fld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8C9B63-C758-4031-B2F1-1BE630317157}" type="slidenum">
              <a:t>&lt;#&gt;</a:t>
            </a:fld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69C1292-1A90-4E85-B089-4F5127367612}" type="slidenum">
              <a:t>&lt;#&gt;</a:t>
            </a:fld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D2177FD-3EA3-4834-A38A-9FC3C09A2170}" type="slidenum">
              <a:t>&lt;#&gt;</a:t>
            </a:fld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366B4D6-E7B5-480F-ADE9-32BE907DF949}" type="slidenum">
              <a:t>&lt;#&gt;</a:t>
            </a:fld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C0D58D9-4665-4D58-BF36-099E87561F28}" type="slidenum">
              <a:t>&lt;#&gt;</a:t>
            </a:fld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E13FA2A-C34D-498B-A5DC-5763F85F9DEF}" type="slidenum">
              <a:t>&lt;#&gt;</a:t>
            </a:fld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CE27D1-D054-4B63-BB91-C0393B8841AA}" type="slidenum">
              <a:t>&lt;#&gt;</a:t>
            </a:fld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683BE39-CBCA-4561-9435-C335D603FD70}" type="slidenum">
              <a:t>&lt;#&gt;</a:t>
            </a:fld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BC3FF18-04CB-4B39-9F51-5312C299BCF8}" type="slidenum">
              <a:t>&lt;#&gt;</a:t>
            </a:fld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0ADE5F8-ECC5-4572-B83C-C5E06A8A6AA0}" type="slidenum">
              <a:t>&lt;#&gt;</a:t>
            </a:fld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501B73A-24F7-41F6-A560-EE81B3C62075}" type="slidenum">
              <a:t>&lt;#&gt;</a:t>
            </a:fld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40910B5-C0E2-4F31-8FAF-EFD0BFBA2D65}" type="slidenum">
              <a:t>&lt;#&gt;</a:t>
            </a:fld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1AF11A0-C2FB-4DD0-9466-DCA6EBEBFCA5}" type="slidenum">
              <a:t>&lt;#&gt;</a:t>
            </a:fld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B3A4BB2-47B6-4B99-A2BB-6F933180CC42}" type="slidenum">
              <a:t>&lt;#&gt;</a:t>
            </a:fld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0B244B0-8AD4-4D7B-8324-E460080E2EE1}" type="slidenum">
              <a:t>&lt;#&gt;</a:t>
            </a:fld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61A0678-1406-42C6-A601-16CC913E4BCC}" type="slidenum">
              <a:t>&lt;#&gt;</a:t>
            </a:fld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7947AB0-B6ED-424F-A0FC-7FADE616C673}" type="slidenum">
              <a:t>&lt;#&gt;</a:t>
            </a:fld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54395F4-D3CB-46F8-8657-52F516A14F70}" type="slidenum">
              <a:t>&lt;#&gt;</a:t>
            </a:fld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0FB999A-C0FC-47B4-9537-54D6C39F72A0}" type="slidenum">
              <a:t>&lt;#&gt;</a:t>
            </a:fld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057D865-0A10-4B75-8E6D-E41F2B340D4F}" type="slidenum">
              <a:t>&lt;#&gt;</a:t>
            </a:fld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F6ADD5C-3E60-4073-8772-F49E2C8AE504}" type="slidenum">
              <a:t>&lt;#&gt;</a:t>
            </a:fld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95759F6-88FE-4963-BB0C-247AABCB7ADB}" type="slidenum">
              <a:t>&lt;#&gt;</a:t>
            </a:fld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C18C0FE-5B6C-439C-A726-26E871F3D7F2}" type="slidenum">
              <a:t>&lt;#&gt;</a:t>
            </a:fld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B81CC0B-D3E1-4697-A268-14498B128549}" type="slidenum">
              <a:t>&lt;#&gt;</a:t>
            </a:fld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57A8B80-B332-42C0-A4A2-F151914F66E7}" type="slidenum">
              <a:t>&lt;#&gt;</a:t>
            </a:fld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BC8F8A75-79C7-41D8-BE68-E5F23B618FEA}" type="slidenum">
              <a:t>&lt;#&gt;</a:t>
            </a:fld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EC899297-18E5-4CEF-ABC4-E10F9347660A}" type="slidenum">
              <a:t>&lt;#&gt;</a:t>
            </a:fld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EEA5732D-5D83-4DD9-95BA-BB758531A1C5}" type="slidenum">
              <a:t>&lt;#&gt;</a:t>
            </a:fld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B84BCDCD-7AB8-47AA-8BE7-8E52F5D772C5}" type="slidenum">
              <a:t>&lt;#&gt;</a:t>
            </a:fld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C7AFA8C-4FBC-48AB-A63E-6BCB12A2C6AD}" type="slidenum">
              <a:t>&lt;#&gt;</a:t>
            </a:fld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F9AB09C2-E0B1-4CD4-869B-CDA547438F67}" type="slidenum">
              <a:t>&lt;#&gt;</a:t>
            </a:fld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F52A1320-AB58-4FB8-AAB1-5FEEC4DFB1B9}" type="slidenum">
              <a:t>&lt;#&gt;</a:t>
            </a:fld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72CC229-BD20-45D0-B7D8-4FC425F9F000}" type="slidenum">
              <a:t>&lt;#&gt;</a:t>
            </a:fld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9E17543F-B88D-4131-935D-591601D801BF}" type="slidenum">
              <a:t>&lt;#&gt;</a:t>
            </a:fld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AF18A8E-9253-48C1-AC03-13C102E6997B}" type="slidenum">
              <a:t>&lt;#&gt;</a:t>
            </a:fld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37C656D2-8635-4288-95F2-AD9290AC908E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microsoft.com/office/2007/relationships/hdphoto" Target="../media/hdphoto1.wdp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microsoft.com/office/2007/relationships/hdphoto" Target="../media/hdphoto2.wdp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7" descr=""/>
          <p:cNvPicPr/>
          <p:nvPr/>
        </p:nvPicPr>
        <p:blipFill>
          <a:blip r:embed="rId3"/>
          <a:stretch/>
        </p:blipFill>
        <p:spPr>
          <a:xfrm>
            <a:off x="9588240" y="567000"/>
            <a:ext cx="10849320" cy="1165140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888120" y="3574440"/>
            <a:ext cx="7399800" cy="31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ru-RU" sz="6000" spc="-1" strike="noStrike">
                <a:solidFill>
                  <a:srgbClr val="ffffff"/>
                </a:solidFill>
                <a:latin typeface="Arial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910440" y="10374480"/>
            <a:ext cx="3677760" cy="53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20d7c0"/>
                </a:solidFill>
                <a:latin typeface="Arial"/>
              </a:rPr>
              <a:t>Обозначение версионности документа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13" descr=""/>
          <p:cNvPicPr/>
          <p:nvPr/>
        </p:nvPicPr>
        <p:blipFill>
          <a:blip r:embed="rId4"/>
          <a:stretch/>
        </p:blipFill>
        <p:spPr>
          <a:xfrm>
            <a:off x="942840" y="740520"/>
            <a:ext cx="5432400" cy="197532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8" descr="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725400"/>
            <a:ext cx="6406920" cy="56412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 rot="10800000">
            <a:off x="-2924640" y="4296960"/>
            <a:ext cx="10472760" cy="980424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45" name="Рисунок 9" descr=""/>
          <p:cNvPicPr/>
          <p:nvPr/>
        </p:nvPicPr>
        <p:blipFill>
          <a:blip r:embed="rId6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 idx="1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58F409C-EA2F-47B1-99E0-421FEFE3D96B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86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sldNum" idx="2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7B192DF-156C-46E6-8247-F01622C4EB04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94600" y="1813680"/>
            <a:ext cx="879264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10495800" y="1813680"/>
            <a:ext cx="884124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130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131" name="PlaceHolder 1"/>
          <p:cNvSpPr>
            <a:spLocks noGrp="1"/>
          </p:cNvSpPr>
          <p:nvPr>
            <p:ph type="sldNum" idx="3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9D5AE09-4F32-4270-8CC1-A40DE2F18BE9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244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>
            <a:off x="8650080" y="-2454120"/>
            <a:ext cx="14708520" cy="1376928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175" name="Рисунок 9" descr=""/>
          <p:cNvPicPr/>
          <p:nvPr/>
        </p:nvPicPr>
        <p:blipFill>
          <a:blip r:embed="rId5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3200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sldNum" idx="4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E6262EE-7951-4879-ADBA-4163F4791228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215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pic>
        <p:nvPicPr>
          <p:cNvPr id="216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 w="0"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sldNum" idx="5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6288A4A-C574-45B6-8194-9D5D37769B0E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89460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89532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6"/>
          <p:cNvSpPr>
            <a:spLocks noGrp="1"/>
          </p:cNvSpPr>
          <p:nvPr>
            <p:ph type="body"/>
          </p:nvPr>
        </p:nvSpPr>
        <p:spPr>
          <a:xfrm>
            <a:off x="89460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7"/>
          <p:cNvSpPr>
            <a:spLocks noGrp="1"/>
          </p:cNvSpPr>
          <p:nvPr>
            <p:ph type="body"/>
          </p:nvPr>
        </p:nvSpPr>
        <p:spPr>
          <a:xfrm>
            <a:off x="564408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8"/>
          <p:cNvSpPr>
            <a:spLocks noGrp="1"/>
          </p:cNvSpPr>
          <p:nvPr>
            <p:ph type="body"/>
          </p:nvPr>
        </p:nvSpPr>
        <p:spPr>
          <a:xfrm>
            <a:off x="564480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9"/>
          <p:cNvSpPr>
            <a:spLocks noGrp="1"/>
          </p:cNvSpPr>
          <p:nvPr>
            <p:ph type="body"/>
          </p:nvPr>
        </p:nvSpPr>
        <p:spPr>
          <a:xfrm>
            <a:off x="564408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10"/>
          <p:cNvSpPr>
            <a:spLocks noGrp="1"/>
          </p:cNvSpPr>
          <p:nvPr>
            <p:ph type="body"/>
          </p:nvPr>
        </p:nvSpPr>
        <p:spPr>
          <a:xfrm>
            <a:off x="1039356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11"/>
          <p:cNvSpPr>
            <a:spLocks noGrp="1"/>
          </p:cNvSpPr>
          <p:nvPr>
            <p:ph type="body"/>
          </p:nvPr>
        </p:nvSpPr>
        <p:spPr>
          <a:xfrm>
            <a:off x="1039428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12"/>
          <p:cNvSpPr>
            <a:spLocks noGrp="1"/>
          </p:cNvSpPr>
          <p:nvPr>
            <p:ph type="body"/>
          </p:nvPr>
        </p:nvSpPr>
        <p:spPr>
          <a:xfrm>
            <a:off x="1039356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13"/>
          <p:cNvSpPr>
            <a:spLocks noGrp="1"/>
          </p:cNvSpPr>
          <p:nvPr>
            <p:ph type="body"/>
          </p:nvPr>
        </p:nvSpPr>
        <p:spPr>
          <a:xfrm>
            <a:off x="1514340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14"/>
          <p:cNvSpPr>
            <a:spLocks noGrp="1"/>
          </p:cNvSpPr>
          <p:nvPr>
            <p:ph type="body"/>
          </p:nvPr>
        </p:nvSpPr>
        <p:spPr>
          <a:xfrm>
            <a:off x="1514412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15"/>
          <p:cNvSpPr>
            <a:spLocks noGrp="1"/>
          </p:cNvSpPr>
          <p:nvPr>
            <p:ph type="body"/>
          </p:nvPr>
        </p:nvSpPr>
        <p:spPr>
          <a:xfrm>
            <a:off x="1514340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269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pic>
        <p:nvPicPr>
          <p:cNvPr id="270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 w="0">
            <a:noFill/>
          </a:ln>
        </p:spPr>
      </p:pic>
      <p:sp>
        <p:nvSpPr>
          <p:cNvPr id="271" name="PlaceHolder 1"/>
          <p:cNvSpPr>
            <a:spLocks noGrp="1"/>
          </p:cNvSpPr>
          <p:nvPr>
            <p:ph type="sldNum" idx="6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6EB962D-2702-402D-A5AA-B2CEF341D174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Рисунок 5" descr=""/>
          <p:cNvPicPr/>
          <p:nvPr/>
        </p:nvPicPr>
        <p:blipFill>
          <a:blip r:embed="rId3"/>
          <a:stretch/>
        </p:blipFill>
        <p:spPr>
          <a:xfrm>
            <a:off x="8063280" y="-3760200"/>
            <a:ext cx="15445080" cy="14463720"/>
          </a:xfrm>
          <a:prstGeom prst="rect">
            <a:avLst/>
          </a:prstGeom>
          <a:ln w="0">
            <a:noFill/>
          </a:ln>
        </p:spPr>
      </p:pic>
      <p:sp>
        <p:nvSpPr>
          <p:cNvPr id="313" name="PlaceHolder 1"/>
          <p:cNvSpPr>
            <a:spLocks noGrp="1"/>
          </p:cNvSpPr>
          <p:nvPr>
            <p:ph type="sldNum" idx="7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485A89-3499-4CF7-A65E-A670CF312209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1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458280"/>
            <a:ext cx="6406920" cy="564120"/>
          </a:xfrm>
          <a:prstGeom prst="rect">
            <a:avLst/>
          </a:prstGeom>
          <a:ln w="0">
            <a:noFill/>
          </a:ln>
        </p:spPr>
      </p:pic>
      <p:sp>
        <p:nvSpPr>
          <p:cNvPr id="315" name="PlaceHolder 2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800" spc="-1" strike="noStrike">
                <a:solidFill>
                  <a:srgbClr val="000000"/>
                </a:solidFill>
                <a:latin typeface="Arial"/>
              </a:rPr>
              <a:t>Образец разделителя</a:t>
            </a:r>
            <a:endParaRPr b="0" lang="ru-RU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ftr" idx="8"/>
          </p:nvPr>
        </p:nvSpPr>
        <p:spPr>
          <a:xfrm>
            <a:off x="906480" y="10759680"/>
            <a:ext cx="6432840" cy="39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17" name="Рисунок 16" descr=""/>
          <p:cNvPicPr/>
          <p:nvPr/>
        </p:nvPicPr>
        <p:blipFill>
          <a:blip r:embed="rId5"/>
          <a:stretch/>
        </p:blipFill>
        <p:spPr>
          <a:xfrm>
            <a:off x="906480" y="713880"/>
            <a:ext cx="3177360" cy="1181880"/>
          </a:xfrm>
          <a:prstGeom prst="rect">
            <a:avLst/>
          </a:prstGeom>
          <a:ln w="0">
            <a:noFill/>
          </a:ln>
        </p:spPr>
      </p:pic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888120" y="3574440"/>
            <a:ext cx="7399800" cy="31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ffffff"/>
                </a:solidFill>
                <a:latin typeface="Arial"/>
              </a:rPr>
              <a:t>HealthMate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 type="subTitle"/>
          </p:nvPr>
        </p:nvSpPr>
        <p:spPr>
          <a:xfrm>
            <a:off x="888120" y="7242120"/>
            <a:ext cx="7399800" cy="248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ffffff"/>
                </a:solidFill>
                <a:latin typeface="Arial"/>
              </a:rPr>
              <a:t>HealthMate — это мобильное приложение, которое предоставляет пользователям персонализированные рекомендации по питанию, тренировкам и общему здоровью. Приложение будет включать функции отслеживания питания, планирования тренировок, советы по здоровью и интеграцию с носимыми устройствами.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/>
          </p:nvPr>
        </p:nvSpPr>
        <p:spPr>
          <a:xfrm>
            <a:off x="910440" y="10374480"/>
            <a:ext cx="3677760" cy="53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1400" spc="-1" strike="noStrike">
              <a:solidFill>
                <a:srgbClr val="20d7c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Актуальность проекта 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HealthMate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/>
          </p:nvPr>
        </p:nvSpPr>
        <p:spPr>
          <a:xfrm>
            <a:off x="764280" y="1809720"/>
            <a:ext cx="8759520" cy="8494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73040" indent="-457200" algn="just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Растущий интерес к здоровому образу жизни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 algn="just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 последние годы наблюдается значительный рост интереса к здоровому образу жизни. Люди становятся более осведомленными о важности правильного питания, физической активности и психического здоровья. В условиях современных стрессов и быстрого темпа жизни многие ищут доступные и удобные решения для поддержания своего здоровья.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 algn="just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 algn="just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Увеличение использования технологий в здравоохранении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 algn="just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 развитием технологий и мобильных приложений, пользователи все чаще обращаются к цифровым решениям для управления своим здоровьем. По данным исследований, количество пользователей приложений для здоровья и фитнеса постоянно растет, что свидетельствует о высоком спросе на такие продукты. HealthMate, как карманный советник, отвечает на эту потребность, предлагая персонализированные рекомендации и поддержку.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 algn="just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Персонализация как ключевой тренд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 algn="just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Современные пользователи ожидают персонализированного подхода в любых услугах, включая здоровье и фитнес. HealthMate предлагает индивидуальные планы питания и тренировок, что делает его особенно актуальным в свете текущих тенденций на рынке.</a:t>
            </a:r>
            <a:br>
              <a:rPr sz="2000"/>
            </a:b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/>
          </p:nvPr>
        </p:nvSpPr>
        <p:spPr>
          <a:xfrm>
            <a:off x="10208520" y="1809720"/>
            <a:ext cx="8992080" cy="453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358920" indent="-34308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Интеграция с носимыми устройствами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 ростом популярности носимых устройств (фитнес-браслеты, умные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часы) пользователи ищут способы интеграции данных с приложениями для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удобного отслеживания своих показателей. HealthMate будет поддерживать такую интеграцию, что повысит его привлекательность для целевой аудитории.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Социальный аспект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Современные пользователи ценят возможность общения и поддержки со стороны единомышленников. HealthMate создаст сообщество пользователей, где они смогут делиться опытом, получать мотивацию и советы от других участников, что сделает приложение более привлекательным и полезным.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/>
          </p:nvPr>
        </p:nvSpPr>
        <p:spPr>
          <a:xfrm>
            <a:off x="894600" y="1813680"/>
            <a:ext cx="879264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Проблема клиента, которую мы решаем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Проблема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Недостаток мотивации: Потеря интереса из-за отсутствия результатов или поддержки.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Отсутствие персонализированных рекомендаций: Стандартные программы не всегда подходят каждому.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Сложности в отслеживании прогресса: Без мониторинга результатов сложно видеть достижения.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Недостаток информации о здоровье: Неправильные выборы в питании и тренировках из-за нехватки знаний.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Проблемы с интеграцией сервисов: Использование нескольких приложений затрудняет получение полной картины.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Сложности с планированием питания: Трудности в составлении сбалансированного рациона.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Формирование устойчивых привычек: Трудности в поддержании постоянства и преодолении старых привычек.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Отсутствие персонализации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Многие приложения предлагают общие рекомендации, которые не учитывают индивидуальные особенности пользователей, что снижает их эффективность.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Фрагментированный подход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Существующие решения часто сосредоточены на одной области (например, только фитнес или только питание), что приводит к несбалансированному подходу к здоровью.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Недостаток социальной поддержки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Большинство приложений не предоставляют возможности взаимодействия между пользователями, что делает процесс достижения целей трудным.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Ограниченная интеграция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Многие приложения не поддерживают интеграцию с носимыми устройствами, что затрудняет отслеживание физической активности и состояния здоровья пользователей.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Сложность восприятия информации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Существующие приложения могут предоставлять информацию в сложной или непонятной форме, что делает ее трудной для применения на практике.</a:t>
            </a:r>
            <a:br>
              <a:rPr sz="2000"/>
            </a:b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5"/>
          <p:cNvSpPr>
            <a:spLocks noGrp="1"/>
          </p:cNvSpPr>
          <p:nvPr>
            <p:ph/>
          </p:nvPr>
        </p:nvSpPr>
        <p:spPr>
          <a:xfrm>
            <a:off x="10495800" y="1813680"/>
            <a:ext cx="884124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Почему существующих вариантов решения </a:t>
            </a:r>
            <a:br>
              <a:rPr sz="2800"/>
            </a:b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не достаточно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/>
          </p:nvPr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Какие уникальные выгоды и преимущества мы предлагаем клиенту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Решение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/>
          </p:nvPr>
        </p:nvSpPr>
        <p:spPr>
          <a:xfrm>
            <a:off x="894600" y="2942280"/>
            <a:ext cx="1215216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Персонализированные планы: Индивидуальные программы тренировок и питания, адаптированные под конкретные цели, уровень физической подготовки и предпочтения клиента.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Поддержка и мотивация: Доступ к сообществу единомышленников, тренерам и специалистам, которые помогут поддерживать мотивацию и преодолевать трудности.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Интеграция технологий: Использование современных приложений и устройств для отслеживания прогресса, мониторинга здоровья и получения обратной связи в реальном времени.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Образовательные ресурсы: Предоставление клиентам информации о здоровье, фитнесе и питании, что помогает им принимать обоснованные решения.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Гибкость и доступность: Возможность заниматься в любое время и в любом месте, включая онлайн-занятия и программы, которые можно выполнять дома.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Устойчивые привычки: Подходы, направленные на формирование долгосрочных привычек и образа жизни, а не только на краткосрочные результаты.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Специализированные программы: Программы для различных групп клиентов (например, для беременных женщин, пожилых людей или людей с ограниченными возможностями), учитывающие их уникальные потребности.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473040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Постоянное обновление контента: Регулярное добавление новых тренировок, рецептов и статей, чтобы поддерживать интерес и разнообразие в программах.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9" name="Рисунок 3" descr=""/>
          <p:cNvPicPr/>
          <p:nvPr/>
        </p:nvPicPr>
        <p:blipFill>
          <a:blip r:embed="rId1"/>
          <a:stretch/>
        </p:blipFill>
        <p:spPr>
          <a:xfrm>
            <a:off x="13620600" y="2942280"/>
            <a:ext cx="5795640" cy="3602520"/>
          </a:xfrm>
          <a:prstGeom prst="rect">
            <a:avLst/>
          </a:prstGeom>
          <a:ln w="0">
            <a:noFill/>
          </a:ln>
        </p:spPr>
      </p:pic>
      <p:pic>
        <p:nvPicPr>
          <p:cNvPr id="370" name="Picture 2" descr="Что купить для домашнего спортзала мужчине: советы фитнес-тренера. Спорт -Экспресс"/>
          <p:cNvPicPr/>
          <p:nvPr/>
        </p:nvPicPr>
        <p:blipFill>
          <a:blip r:embed="rId2"/>
          <a:stretch/>
        </p:blipFill>
        <p:spPr>
          <a:xfrm>
            <a:off x="13611960" y="7163640"/>
            <a:ext cx="5795640" cy="333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Рынок, на котором мы работаем, его объем, рост и уровень конкуренции.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Рынок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/>
          </p:nvPr>
        </p:nvSpPr>
        <p:spPr>
          <a:xfrm>
            <a:off x="894600" y="2724840"/>
            <a:ext cx="8562960" cy="7210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1. Объем рынка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Рынок здоровья и фитнеса включает в себя различные сегменты, такие как: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фитнес-клубы и тренажерные залы, персональные тренеры, онлайн-фитнес-программы и приложения, питание и добавки, спортивная одежда и оборудование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По данным различных исследований, объем глобального рынка фитнеса оценивается в сотни миллиардов долларов. Например, согласно отчетам, к 2023 году объем рынка фитнеса может превышать 100 миллиардов долларов.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2. Темпы роста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Рынок здоровья и фитнеса демонстрирует устойчивый рост. Некоторые ключевые факторы, способствующие этому росту: увеличение осведомленности о важности здоровья и физической активности; рост числа людей, стремящихся вести активный образ жизни; популяризация цифровых решений (онлайн-тренировки, приложения для отслеживания здоровья); влияние пандемии COVID-19, когда многие люди начали заниматься спортом дома;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Темпы роста могут варьироваться в зависимости от региона и сегмента, но в среднем ожидается, что рынок будет расти на 5-10% ежегодно.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TextBox 6"/>
          <p:cNvSpPr/>
          <p:nvPr/>
        </p:nvSpPr>
        <p:spPr>
          <a:xfrm>
            <a:off x="10331280" y="2724840"/>
            <a:ext cx="9203040" cy="396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3. Уровень конкуренции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Конкуренция на рынке здоровья и фитнеса достаточно высока. Существует     множество игроков, включая: традиционные фитнес-клубы и студии,  онлайн-платформы и приложения (например, Peloton, Fitbit, MyFitnessPal), персональные тренеры и коучи, компании по производству спортивного питания и добавок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Конкуренция также усиливается благодаря доступности технологий, что позволяет новым игрокам легко входить на рынок. Однако это также создает возможности для дифференциации через уникальные предложения, качество обслуживания и инновационные подходы.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/>
          </p:nvPr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Бизнес-модель – как мы планируем зарабатывать.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Бизнес-модель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/>
          </p:nvPr>
        </p:nvSpPr>
        <p:spPr>
          <a:xfrm>
            <a:off x="894600" y="2347560"/>
            <a:ext cx="18293760" cy="7792560"/>
          </a:xfrm>
          <a:prstGeom prst="rect">
            <a:avLst/>
          </a:prstGeom>
          <a:noFill/>
          <a:ln w="0">
            <a:noFill/>
          </a:ln>
        </p:spPr>
        <p:txBody>
          <a:bodyPr numCol="2" spcCol="0"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Подписочная модель: 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Предложение различных планов подписки (базовый, стандартный и премиум), которые предоставляют доступ к онлайн-тренировкам, видеоурокам и программам питания.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Платные курсы и программы: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Разработка специализированных курсов по фитнесу и здоровому питанию, которые могут быть куплены отдельно. Например, курсы по похудению, силовым тренировкам или йоге.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Продажа товаров: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Открытие интернет-магазина с продажей спортивного оборудования, одежды и добавок. Можно предложить эксклюзивные товары под собственным брендом.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Доходы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Подписки (ежемесячные/годовые), продажа платных курсов и программ, продажа товаров через интернет-магазин, реклама на платформе (в будущем).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Расходы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Разработка платформы и содержание сайта, маркетинговые расходы (реклама, партнерства), закупка товаров для интернет-магазина.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Маркетинговая стратегия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Социальные сети: Активное продвижение через Instagram, Facebook и TikTok с использованием контента о тренировках, успехах клиентов и советов по здоровью.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Партнерство с влиятельными личностями: Сотрудничество с фитнес-блогерами для продвижения услуг и товаров.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Email-маркетинг: Регулярные рассылки с полезными советами, акциями и новыми курсами для поддержания интереса клиентов.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Реклама: Использование контекстной рекламы и таргетированной рекламы в социальных сетях для привлечения новых клиентов.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Текущие результаты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894600" y="2251800"/>
            <a:ext cx="9381960" cy="667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Мы успешно разработали и запустили телеграм-бота, который служит прототипом нашего основного приложения. Этот бот позволяет пользователям взаимодействовать с нашими услугами и получать доступ к контенту в удобном формате.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Функциональность телеграм-бота: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Персонализированные тренировки: Бот предлагает пользователям индивидуальные программы тренировок на основе их целей и уровня подготовки.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Советы по питанию: Пользователи могут получать рекомендации по здоровому питанию и планам питания, что способствует достижению их фитнес-целей.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Отслеживание прогресса: Бот позволяет пользователям записывать свои достижения и отслеживать прогресс, что помогает поддерживать мотивацию.</a:t>
            </a: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•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Обратная связь: Мы внедрили возможность получения обратной связи от пользователей, что позволяет нам улучшать функциональность бота и адаптировать его под потребности аудитории.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0" name="Picture 2" descr="Как создать бота в Телеграм самому бесплатно пошаговая инструкция и что  такое Telegram бот"/>
          <p:cNvPicPr/>
          <p:nvPr/>
        </p:nvPicPr>
        <p:blipFill>
          <a:blip r:embed="rId1"/>
          <a:stretch/>
        </p:blipFill>
        <p:spPr>
          <a:xfrm>
            <a:off x="11968920" y="2251800"/>
            <a:ext cx="6586920" cy="4940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Рисунок 20" descr=""/>
          <p:cNvPicPr/>
          <p:nvPr/>
        </p:nvPicPr>
        <p:blipFill>
          <a:blip r:embed="rId1">
            <a:alphaModFix amt="48000"/>
          </a:blip>
          <a:srcRect l="12508" t="15043" r="19245" b="34929"/>
          <a:stretch/>
        </p:blipFill>
        <p:spPr>
          <a:xfrm>
            <a:off x="7369920" y="1096920"/>
            <a:ext cx="13331520" cy="10218600"/>
          </a:xfrm>
          <a:prstGeom prst="rect">
            <a:avLst/>
          </a:prstGeom>
          <a:ln w="0">
            <a:noFill/>
          </a:ln>
        </p:spPr>
      </p:pic>
      <p:sp>
        <p:nvSpPr>
          <p:cNvPr id="382" name="PlaceHolder 1"/>
          <p:cNvSpPr>
            <a:spLocks noGrp="1"/>
          </p:cNvSpPr>
          <p:nvPr>
            <p:ph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Ключевые члены нашей команды</a:t>
            </a:r>
            <a:r>
              <a:rPr b="0" lang="en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опыт и компетенции;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Команда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/>
          </p:nvPr>
        </p:nvSpPr>
        <p:spPr>
          <a:xfrm>
            <a:off x="900000" y="2937240"/>
            <a:ext cx="18000000" cy="48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Выпускник Академии Калашникова. Разрботал проект «Детекция курения с помощью ИИ». Опыт программирования 4 года, Разработчик ботов в приложении Telegram. Участвовал во множестве конкурсов проектов. Участник НТО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4"/>
          <p:cNvSpPr>
            <a:spLocks noGrp="1"/>
          </p:cNvSpPr>
          <p:nvPr>
            <p:ph/>
          </p:nvPr>
        </p:nvSpPr>
        <p:spPr>
          <a:xfrm>
            <a:off x="905760" y="2340000"/>
            <a:ext cx="701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Решетников Денис Константинович</a:t>
            </a:r>
            <a:endParaRPr b="1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Текст 1"/>
          <p:cNvSpPr txBox="1"/>
          <p:nvPr/>
        </p:nvSpPr>
        <p:spPr>
          <a:xfrm>
            <a:off x="900000" y="3701520"/>
            <a:ext cx="701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Хасанов Амирхан Азатович</a:t>
            </a:r>
            <a:endParaRPr b="1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Текст 4"/>
          <p:cNvSpPr txBox="1"/>
          <p:nvPr/>
        </p:nvSpPr>
        <p:spPr>
          <a:xfrm>
            <a:off x="900000" y="9720000"/>
            <a:ext cx="18000000" cy="1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Опыт программирования 2 года.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Текст 6"/>
          <p:cNvSpPr txBox="1"/>
          <p:nvPr/>
        </p:nvSpPr>
        <p:spPr>
          <a:xfrm>
            <a:off x="900000" y="4961520"/>
            <a:ext cx="701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Афанасьев Глеб Григорьевич</a:t>
            </a:r>
            <a:endParaRPr b="1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Текст 9"/>
          <p:cNvSpPr txBox="1"/>
          <p:nvPr/>
        </p:nvSpPr>
        <p:spPr>
          <a:xfrm>
            <a:off x="900000" y="5400000"/>
            <a:ext cx="18000000" cy="1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Опыт программирования 2 года. JS-разработчик.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Текст 12"/>
          <p:cNvSpPr txBox="1"/>
          <p:nvPr/>
        </p:nvSpPr>
        <p:spPr>
          <a:xfrm>
            <a:off x="900000" y="6221520"/>
            <a:ext cx="701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Пак Давид Юрьевич</a:t>
            </a:r>
            <a:endParaRPr b="1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Текст 16"/>
          <p:cNvSpPr txBox="1"/>
          <p:nvPr/>
        </p:nvSpPr>
        <p:spPr>
          <a:xfrm>
            <a:off x="900000" y="6660000"/>
            <a:ext cx="18000000" cy="1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Опыт программирования 1 год.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Текст 17"/>
          <p:cNvSpPr txBox="1"/>
          <p:nvPr/>
        </p:nvSpPr>
        <p:spPr>
          <a:xfrm>
            <a:off x="900000" y="7740000"/>
            <a:ext cx="701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Калаидизидис Давид Павлос</a:t>
            </a:r>
            <a:endParaRPr b="1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Текст 18"/>
          <p:cNvSpPr txBox="1"/>
          <p:nvPr/>
        </p:nvSpPr>
        <p:spPr>
          <a:xfrm>
            <a:off x="900000" y="8178480"/>
            <a:ext cx="18000000" cy="1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Опыт программирования 2 года.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Текст 22"/>
          <p:cNvSpPr txBox="1"/>
          <p:nvPr/>
        </p:nvSpPr>
        <p:spPr>
          <a:xfrm>
            <a:off x="900000" y="9281520"/>
            <a:ext cx="701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Дмитриев Никита Евгеньевич</a:t>
            </a:r>
            <a:endParaRPr b="1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Текст 24"/>
          <p:cNvSpPr txBox="1"/>
          <p:nvPr/>
        </p:nvSpPr>
        <p:spPr>
          <a:xfrm>
            <a:off x="900000" y="4185000"/>
            <a:ext cx="18000000" cy="1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Опыт программирования 3 года.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Планы развития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894600" y="1856160"/>
            <a:ext cx="8792640" cy="86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1. Разработка основного приложения: Создание полноценного мобильного приложения с интеграцией всех функций телеграм-бота и новыми возможностями.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2. Расширение функционала: Добавление новых функций, таких как видеоуроки, интеграция с носимыми устройствами и возможность создания групповых тренировок.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3. Маркетинг и привлечение пользователей: Запуск рекламной кампании в социальных сетях и фитнес-сообществах для увеличения базы пользователей.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4. Сбор и анализ данных: Продолжение сбора отзывов и аналитики для улучшения пользовательского опыта и адаптации контента под потребности аудитории.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5. Партнёрства: Установление сотрудничества с фитнес-тренерами, диетологами и wellness-брендами для расширения предложений и привлечения новых пользователей.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6. Запуск бета-тестирования: Проведение бета-тестирования приложения среди первых пользователей для выявления проблем и получения обратной связи перед официальным запуском.</a:t>
            </a:r>
            <a:br>
              <a:rPr sz="2000"/>
            </a:b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7. Официальный запуск: Планирование и проведение официального запуска приложения с акциями и мероприятиями для привлечения внимания к продукту.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10449000" y="1856160"/>
            <a:ext cx="8792640" cy="86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Что мы готовы предложить спонсорам нашего проекта?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Логотип и брендинг: Размещение логотипа спонсора на главной странице приложения, в маркетинговых материалах и на социальных платформах, что обеспечит видимость и узнаваемость бренда.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Промо-акции и скидки: Возможность предложить пользователям эксклюзивные скидки или специальные предложения на продукты или услуги спонсора через платформу.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Контент и реклама: Создание контента (статьи, видео, советы) с упоминанием спонсора, который будет размещен на платформе и в социальных сетях.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Партнёрские программы: Создание программ лояльности или реферальных систем, которые позволят пользователям получать бонусы за использование продуктов спонсора.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Доступ к аудитории: Спонсоры смогут получить доступ к нашей растущей базе пользователей, что позволит им расширить свою клиентскую базу.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Отчёты о результатах: Регулярные отчёты о взаимодействии пользователей с продуктами спонсора, что поможет оценить эффективность сотрудничества.</a:t>
            </a:r>
            <a:br>
              <a:rPr sz="2000"/>
            </a:b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5892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Участие в разработке продукта: Возможность для спонсоров участвовать в разработке новых функций приложения или услуг, которые будут соответствовать их бизнес-целям.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subTitle"/>
          </p:nvPr>
        </p:nvSpPr>
        <p:spPr>
          <a:xfrm>
            <a:off x="906480" y="7632000"/>
            <a:ext cx="9733320" cy="273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Сайт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Телефон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email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 type="title"/>
          </p:nvPr>
        </p:nvSpPr>
        <p:spPr>
          <a:xfrm>
            <a:off x="906480" y="4564800"/>
            <a:ext cx="9733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800" spc="-1" strike="noStrike">
                <a:solidFill>
                  <a:srgbClr val="000000"/>
                </a:solidFill>
                <a:latin typeface="Arial"/>
              </a:rPr>
              <a:t>Контакты</a:t>
            </a:r>
            <a:endParaRPr b="0" lang="ru-RU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Текст 2"/>
          <p:cNvSpPr/>
          <p:nvPr/>
        </p:nvSpPr>
        <p:spPr>
          <a:xfrm>
            <a:off x="2668680" y="7632000"/>
            <a:ext cx="9733320" cy="273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Website.ru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+7 (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___) ___-__-__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email@mailto.ru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f3f21cfc-4d3e-42b1-8a95-d7209818f9d6"/>
    <ds:schemaRef ds:uri="dae585fd-f7dc-4d5a-b1b8-e5742ef77c8f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3984</TotalTime>
  <Application>LibreOffice/7.4.4.2$Windows_X86_64 LibreOffice_project/85569322deea74ec9134968a29af2df5663baa21</Application>
  <AppVersion>15.0000</AppVersion>
  <Words>474</Words>
  <Paragraphs>85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  <dc:description/>
  <dc:language>ru-RU</dc:language>
  <cp:lastModifiedBy/>
  <dcterms:modified xsi:type="dcterms:W3CDTF">2024-11-20T22:08:06Z</dcterms:modified>
  <cp:revision>231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0x010100389BBA01C4FE21449AAFFFA76EBF4062</vt:lpwstr>
  </property>
  <property fmtid="{D5CDD505-2E9C-101B-9397-08002B2CF9AE}" pid="3" name="LastSaved">
    <vt:filetime>2021-03-01T00:00:00Z</vt:filetime>
  </property>
  <property fmtid="{D5CDD505-2E9C-101B-9397-08002B2CF9AE}" pid="4" name="PresentationFormat">
    <vt:lpwstr>Произвольный</vt:lpwstr>
  </property>
  <property fmtid="{D5CDD505-2E9C-101B-9397-08002B2CF9AE}" pid="5" name="Slides">
    <vt:i4>10</vt:i4>
  </property>
</Properties>
</file>