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8" r:id="rId9"/>
    <p:sldId id="307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7" d="100"/>
          <a:sy n="107" d="100"/>
        </p:scale>
        <p:origin x="78" y="11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Разработка </a:t>
            </a:r>
            <a:r>
              <a:rPr lang="ru-RU" sz="4000" dirty="0" err="1"/>
              <a:t>пробиотиков</a:t>
            </a:r>
            <a:r>
              <a:rPr lang="ru-RU" sz="4000" dirty="0"/>
              <a:t>, обогащающих пищевые </a:t>
            </a:r>
            <a:r>
              <a:rPr lang="ru-RU" sz="4000" dirty="0" smtClean="0"/>
              <a:t>продукты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Лидер – Кваша Валерия</a:t>
            </a:r>
            <a:endParaRPr sz="6900" dirty="0">
              <a:solidFill>
                <a:schemeClr val="tx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77121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Описание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983814" y="2358048"/>
            <a:ext cx="602118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2700" marR="630555" lvl="0"/>
            <a:r>
              <a:rPr lang="ru-RU" sz="1600" dirty="0" smtClean="0">
                <a:sym typeface="Gilroy-Light"/>
              </a:rPr>
              <a:t>	</a:t>
            </a:r>
            <a:endParaRPr lang="ru-RU" sz="2000" dirty="0">
              <a:solidFill>
                <a:schemeClr val="dk1"/>
              </a:solidFill>
              <a:latin typeface="Times New Roman" panose="02020603050405020304" pitchFamily="18" charset="0"/>
              <a:ea typeface="Trebuchet MS"/>
              <a:cs typeface="Times New Roman" panose="02020603050405020304" pitchFamily="18" charset="0"/>
              <a:sym typeface="Trebuchet MS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6011007" y="1994654"/>
            <a:ext cx="6096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374151"/>
                </a:solidFill>
                <a:latin typeface="Söhne"/>
              </a:rPr>
              <a:t>Данное исследование посвящено разработке </a:t>
            </a:r>
            <a:r>
              <a:rPr lang="ru-RU" sz="1600" dirty="0" err="1">
                <a:solidFill>
                  <a:srgbClr val="374151"/>
                </a:solidFill>
                <a:latin typeface="Söhne"/>
              </a:rPr>
              <a:t>пробиотиков</a:t>
            </a:r>
            <a:r>
              <a:rPr lang="ru-RU" sz="1600" dirty="0">
                <a:solidFill>
                  <a:srgbClr val="374151"/>
                </a:solidFill>
                <a:latin typeface="Söhne"/>
              </a:rPr>
              <a:t>, предназначенных для обогащения пищевых продуктов. </a:t>
            </a:r>
            <a:r>
              <a:rPr lang="ru-RU" sz="1600" dirty="0" err="1">
                <a:solidFill>
                  <a:srgbClr val="374151"/>
                </a:solidFill>
                <a:latin typeface="Söhne"/>
              </a:rPr>
              <a:t>Пробиотики</a:t>
            </a:r>
            <a:r>
              <a:rPr lang="ru-RU" sz="1600" dirty="0">
                <a:solidFill>
                  <a:srgbClr val="374151"/>
                </a:solidFill>
                <a:latin typeface="Söhne"/>
              </a:rPr>
              <a:t> представляют собой микроорганизмы, которые благоприятно влияют на здоровье человека, особенно на состояние </a:t>
            </a:r>
            <a:r>
              <a:rPr lang="ru-RU" sz="1600" dirty="0" err="1">
                <a:solidFill>
                  <a:srgbClr val="374151"/>
                </a:solidFill>
                <a:latin typeface="Söhne"/>
              </a:rPr>
              <a:t>микробиоты</a:t>
            </a:r>
            <a:r>
              <a:rPr lang="ru-RU" sz="1600" dirty="0">
                <a:solidFill>
                  <a:srgbClr val="374151"/>
                </a:solidFill>
                <a:latin typeface="Söhne"/>
              </a:rPr>
              <a:t> кишечника. Целью данного исследования является создание эффективных и безопасных </a:t>
            </a:r>
            <a:r>
              <a:rPr lang="ru-RU" sz="1600" dirty="0" err="1">
                <a:solidFill>
                  <a:srgbClr val="374151"/>
                </a:solidFill>
                <a:latin typeface="Söhne"/>
              </a:rPr>
              <a:t>пробиотических</a:t>
            </a:r>
            <a:r>
              <a:rPr lang="ru-RU" sz="1600" dirty="0">
                <a:solidFill>
                  <a:srgbClr val="374151"/>
                </a:solidFill>
                <a:latin typeface="Söhne"/>
              </a:rPr>
              <a:t> добавок, которые могут быть легко внедрены в широкий спектр пищевых продуктов, включая йогурты, соки, хлеб и другие. В рамках работы рассматриваются методы разработки </a:t>
            </a:r>
            <a:r>
              <a:rPr lang="ru-RU" sz="1600" dirty="0" err="1">
                <a:solidFill>
                  <a:srgbClr val="374151"/>
                </a:solidFill>
                <a:latin typeface="Söhne"/>
              </a:rPr>
              <a:t>пробиотиков</a:t>
            </a:r>
            <a:r>
              <a:rPr lang="ru-RU" sz="1600" dirty="0">
                <a:solidFill>
                  <a:srgbClr val="374151"/>
                </a:solidFill>
                <a:latin typeface="Söhne"/>
              </a:rPr>
              <a:t>, оценка их влияния на здоровье человека, технологии внедрения в пищевые продукты, а также аспекты безопасности и стабильности </a:t>
            </a:r>
            <a:r>
              <a:rPr lang="ru-RU" sz="1600" dirty="0" err="1">
                <a:solidFill>
                  <a:srgbClr val="374151"/>
                </a:solidFill>
                <a:latin typeface="Söhne"/>
              </a:rPr>
              <a:t>пробиотических</a:t>
            </a:r>
            <a:r>
              <a:rPr lang="ru-RU" sz="1600" dirty="0">
                <a:solidFill>
                  <a:srgbClr val="374151"/>
                </a:solidFill>
                <a:latin typeface="Söhne"/>
              </a:rPr>
              <a:t> культур в различных условиях хранения и употребления. Результаты этого исследования могут иметь значительное значение для разработки новых функциональных продуктов, способствующих поддержанию здоровья человека.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3" y="2266021"/>
            <a:ext cx="5214447" cy="400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608" y="846369"/>
            <a:ext cx="115041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Как работает </a:t>
            </a:r>
            <a:r>
              <a:rPr lang="ru-RU" sz="3600" dirty="0" err="1" smtClean="0"/>
              <a:t>стартап</a:t>
            </a:r>
            <a:r>
              <a:rPr lang="ru-RU" sz="3600" dirty="0"/>
              <a:t> </a:t>
            </a:r>
            <a:r>
              <a:rPr lang="ru-RU" sz="3600" dirty="0" smtClean="0"/>
              <a:t>– проект (бизнес – модель)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2608" y="173374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Исследование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14" y="2660700"/>
            <a:ext cx="3499407" cy="104860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52608" y="375977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Производство и процесс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99" y="4468947"/>
            <a:ext cx="3676207" cy="131685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43889" y="5870995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283" y="1605414"/>
            <a:ext cx="2603218" cy="82303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096000" y="2478912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Партнерство с поставщиками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78062" y="4760044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Маркетинг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2399" y="3414661"/>
            <a:ext cx="2444708" cy="13229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911" y="1408919"/>
            <a:ext cx="1853345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886154"/>
            <a:ext cx="1065586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 (потенциальные заказчики)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857" y="2839706"/>
            <a:ext cx="3657917" cy="16277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30715" y="1727043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+mj-lt"/>
              <a:buAutoNum type="arabicPeriod"/>
            </a:pPr>
            <a:r>
              <a:rPr lang="ru-RU" sz="1100" b="1" dirty="0">
                <a:solidFill>
                  <a:srgbClr val="374151"/>
                </a:solidFill>
                <a:latin typeface="Söhne"/>
              </a:rPr>
              <a:t>Взрослое население, заботящееся о здоровье:</a:t>
            </a:r>
            <a:r>
              <a:rPr lang="ru-RU" sz="1100" dirty="0">
                <a:solidFill>
                  <a:srgbClr val="374151"/>
                </a:solidFill>
                <a:latin typeface="Söhne"/>
              </a:rPr>
              <a:t> Люди всех возрастов, интересующиеся поддержанием здоровья пищеварительной системы и улучшением общего благополучия через употребление продуктов с пробиотиками.</a:t>
            </a:r>
          </a:p>
          <a:p>
            <a:pPr>
              <a:buFont typeface="+mj-lt"/>
              <a:buAutoNum type="arabicPeriod"/>
            </a:pPr>
            <a:r>
              <a:rPr lang="ru-RU" sz="1100" b="1" dirty="0">
                <a:solidFill>
                  <a:srgbClr val="374151"/>
                </a:solidFill>
                <a:latin typeface="Söhne"/>
              </a:rPr>
              <a:t>Спортсмены и активные люди:</a:t>
            </a:r>
            <a:r>
              <a:rPr lang="ru-RU" sz="1100" dirty="0">
                <a:solidFill>
                  <a:srgbClr val="374151"/>
                </a:solidFill>
                <a:latin typeface="Söhne"/>
              </a:rPr>
              <a:t> Люди, ведущие активный образ жизни, интересующиеся продуктами, которые могут помочь в восстановлении микрофлоры и улучшении пищеварения после физических нагрузок.</a:t>
            </a:r>
          </a:p>
          <a:p>
            <a:pPr>
              <a:buFont typeface="+mj-lt"/>
              <a:buAutoNum type="arabicPeriod"/>
            </a:pPr>
            <a:r>
              <a:rPr lang="ru-RU" sz="1100" b="1" dirty="0">
                <a:solidFill>
                  <a:srgbClr val="374151"/>
                </a:solidFill>
                <a:latin typeface="Söhne"/>
              </a:rPr>
              <a:t>Родители младенцев и детей:</a:t>
            </a:r>
            <a:r>
              <a:rPr lang="ru-RU" sz="1100" dirty="0">
                <a:solidFill>
                  <a:srgbClr val="374151"/>
                </a:solidFill>
                <a:latin typeface="Söhne"/>
              </a:rPr>
              <a:t> Родители, которые заинтересованы в продуктах, способствующих формированию здоровой микрофлоры у младенцев и детей для поддержания их здоровья.</a:t>
            </a:r>
          </a:p>
          <a:p>
            <a:pPr>
              <a:buFont typeface="+mj-lt"/>
              <a:buAutoNum type="arabicPeriod"/>
            </a:pPr>
            <a:r>
              <a:rPr lang="ru-RU" sz="1100" b="1" dirty="0">
                <a:solidFill>
                  <a:srgbClr val="374151"/>
                </a:solidFill>
                <a:latin typeface="Söhne"/>
              </a:rPr>
              <a:t>Люди, страдающие от пищеварительных проблем:</a:t>
            </a:r>
            <a:r>
              <a:rPr lang="ru-RU" sz="1100" dirty="0">
                <a:solidFill>
                  <a:srgbClr val="374151"/>
                </a:solidFill>
                <a:latin typeface="Söhne"/>
              </a:rPr>
              <a:t> Люди с пищеварительными проблемами, такими как синдром раздраженного кишечника (IBS), желудочно-кишечные расстройства, ищущие продукты, способные улучшить состояние.</a:t>
            </a:r>
          </a:p>
          <a:p>
            <a:pPr>
              <a:buFont typeface="+mj-lt"/>
              <a:buAutoNum type="arabicPeriod"/>
            </a:pPr>
            <a:r>
              <a:rPr lang="ru-RU" sz="1100" b="1" dirty="0">
                <a:solidFill>
                  <a:srgbClr val="374151"/>
                </a:solidFill>
                <a:latin typeface="Söhne"/>
              </a:rPr>
              <a:t>Пожилые люди:</a:t>
            </a:r>
            <a:r>
              <a:rPr lang="ru-RU" sz="1100" dirty="0">
                <a:solidFill>
                  <a:srgbClr val="374151"/>
                </a:solidFill>
                <a:latin typeface="Söhne"/>
              </a:rPr>
              <a:t> Люди старшего возраста, которые ищут способы укрепления своего иммунитета и улучшения пищеварения для поддержания здоровья.</a:t>
            </a:r>
          </a:p>
          <a:p>
            <a:pPr>
              <a:buFont typeface="+mj-lt"/>
              <a:buAutoNum type="arabicPeriod"/>
            </a:pPr>
            <a:r>
              <a:rPr lang="ru-RU" sz="1100" b="1" dirty="0">
                <a:solidFill>
                  <a:srgbClr val="374151"/>
                </a:solidFill>
                <a:latin typeface="Söhne"/>
              </a:rPr>
              <a:t>Функциональные продукты для всех:</a:t>
            </a:r>
            <a:r>
              <a:rPr lang="ru-RU" sz="1100" dirty="0">
                <a:solidFill>
                  <a:srgbClr val="374151"/>
                </a:solidFill>
                <a:latin typeface="Söhne"/>
              </a:rPr>
              <a:t> Потребители, которые просто заинтересованы в интеграции здоровых и функциональных продуктов в свой ежедневный рацион.</a:t>
            </a:r>
          </a:p>
          <a:p>
            <a:pPr>
              <a:buFont typeface="+mj-lt"/>
              <a:buAutoNum type="arabicPeriod"/>
            </a:pPr>
            <a:r>
              <a:rPr lang="ru-RU" sz="1100" b="1" dirty="0">
                <a:solidFill>
                  <a:srgbClr val="374151"/>
                </a:solidFill>
                <a:latin typeface="Söhne"/>
              </a:rPr>
              <a:t>Профессиональные учреждения и фармацевтические компании:</a:t>
            </a:r>
            <a:r>
              <a:rPr lang="ru-RU" sz="1100" dirty="0">
                <a:solidFill>
                  <a:srgbClr val="374151"/>
                </a:solidFill>
                <a:latin typeface="Söhne"/>
              </a:rPr>
              <a:t> Врачи, диетологи, аптеки и фармацевтические компании, которые могут быть заинтересованы в использовании </a:t>
            </a:r>
            <a:r>
              <a:rPr lang="ru-RU" sz="1100" dirty="0" err="1">
                <a:solidFill>
                  <a:srgbClr val="374151"/>
                </a:solidFill>
                <a:latin typeface="Söhne"/>
              </a:rPr>
              <a:t>пробиотиков</a:t>
            </a:r>
            <a:r>
              <a:rPr lang="ru-RU" sz="1100" dirty="0">
                <a:solidFill>
                  <a:srgbClr val="374151"/>
                </a:solidFill>
                <a:latin typeface="Söhne"/>
              </a:rPr>
              <a:t> в качестве дополнительных терапевтических средств или рекомендаций.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623888" y="101554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Решение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8427" y="2551837"/>
            <a:ext cx="11221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Разработка продуктов с пробиотиками может быть нацелена на удовлетворение потребностей и требований различных групп потребителей, обеспечивая разнообразие продукции и адаптированные решения для разных категорий потребителей.</a:t>
            </a:r>
          </a:p>
        </p:txBody>
      </p:sp>
      <p:pic>
        <p:nvPicPr>
          <p:cNvPr id="2050" name="Picture 2" descr="https://traveltimes.ru/wp-content/uploads/2021/07/509922d61b3fa481157597d08ed453a1.j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056" y="3866541"/>
            <a:ext cx="4508459" cy="300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25649" y="87146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75738" y="886149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err="1"/>
              <a:t>Danone</a:t>
            </a:r>
            <a:r>
              <a:rPr lang="ru-RU" sz="1400" dirty="0"/>
              <a:t>/</a:t>
            </a:r>
            <a:r>
              <a:rPr lang="ru-RU" sz="1400" dirty="0" err="1"/>
              <a:t>Dannon</a:t>
            </a:r>
            <a:r>
              <a:rPr lang="ru-RU" sz="1400" dirty="0"/>
              <a:t>: Компания известна своими молочными продуктами, такими как йогурты и кефир, обогащенные пробиотиками.</a:t>
            </a:r>
          </a:p>
          <a:p>
            <a:endParaRPr lang="ru-RU" sz="1400" dirty="0"/>
          </a:p>
          <a:p>
            <a:r>
              <a:rPr lang="ru-RU" sz="1400" dirty="0" err="1"/>
              <a:t>Yakult</a:t>
            </a:r>
            <a:r>
              <a:rPr lang="ru-RU" sz="1400" dirty="0"/>
              <a:t>: Производитель напитков с высокой концентрацией </a:t>
            </a:r>
            <a:r>
              <a:rPr lang="ru-RU" sz="1400" dirty="0" err="1"/>
              <a:t>пробиотических</a:t>
            </a:r>
            <a:r>
              <a:rPr lang="ru-RU" sz="1400" dirty="0"/>
              <a:t> бактерий.</a:t>
            </a:r>
          </a:p>
          <a:p>
            <a:endParaRPr lang="ru-RU" sz="1400" dirty="0"/>
          </a:p>
          <a:p>
            <a:r>
              <a:rPr lang="ru-RU" sz="1400" dirty="0" err="1"/>
              <a:t>Nestlé</a:t>
            </a:r>
            <a:r>
              <a:rPr lang="ru-RU" sz="1400" dirty="0"/>
              <a:t>: Крупный международный производитель пищевых продуктов, который также выпускает продукты, содержащие </a:t>
            </a:r>
            <a:r>
              <a:rPr lang="ru-RU" sz="1400" dirty="0" err="1"/>
              <a:t>пробиотики</a:t>
            </a:r>
            <a:r>
              <a:rPr lang="ru-RU" sz="1400" dirty="0"/>
              <a:t>, включая йогурты.</a:t>
            </a:r>
          </a:p>
          <a:p>
            <a:endParaRPr lang="ru-RU" sz="1400" dirty="0"/>
          </a:p>
          <a:p>
            <a:r>
              <a:rPr lang="ru-RU" sz="1400" dirty="0" err="1"/>
              <a:t>General</a:t>
            </a:r>
            <a:r>
              <a:rPr lang="ru-RU" sz="1400" dirty="0"/>
              <a:t> </a:t>
            </a:r>
            <a:r>
              <a:rPr lang="ru-RU" sz="1400" dirty="0" err="1"/>
              <a:t>Mills</a:t>
            </a:r>
            <a:r>
              <a:rPr lang="ru-RU" sz="1400" dirty="0"/>
              <a:t>: Одна из крупнейших компаний, предлагающая широкий ассортимент продуктов питания, включая йогурты с добавлением </a:t>
            </a:r>
            <a:r>
              <a:rPr lang="ru-RU" sz="1400" dirty="0" err="1"/>
              <a:t>пробиотиков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 err="1"/>
              <a:t>Probi</a:t>
            </a:r>
            <a:r>
              <a:rPr lang="ru-RU" sz="1400" dirty="0"/>
              <a:t> AB: Шведская компания, специализирующаяся на производстве и поставке </a:t>
            </a:r>
            <a:r>
              <a:rPr lang="ru-RU" sz="1400" dirty="0" err="1"/>
              <a:t>пробиотических</a:t>
            </a:r>
            <a:r>
              <a:rPr lang="ru-RU" sz="1400" dirty="0"/>
              <a:t> ингредиентов для пищевой промышленности.</a:t>
            </a:r>
          </a:p>
          <a:p>
            <a:endParaRPr lang="ru-RU" sz="1400" dirty="0"/>
          </a:p>
          <a:p>
            <a:r>
              <a:rPr lang="ru-RU" sz="1400" dirty="0" err="1"/>
              <a:t>Chr</a:t>
            </a:r>
            <a:r>
              <a:rPr lang="ru-RU" sz="1400" dirty="0"/>
              <a:t>. </a:t>
            </a:r>
            <a:r>
              <a:rPr lang="ru-RU" sz="1400" dirty="0" err="1"/>
              <a:t>Hansen</a:t>
            </a:r>
            <a:r>
              <a:rPr lang="ru-RU" sz="1400" dirty="0"/>
              <a:t>: Мировой лидер в области биотехнологий, производитель </a:t>
            </a:r>
            <a:r>
              <a:rPr lang="ru-RU" sz="1400" dirty="0" err="1"/>
              <a:t>пробиотических</a:t>
            </a:r>
            <a:r>
              <a:rPr lang="ru-RU" sz="1400" dirty="0"/>
              <a:t> культур для использования в пищевых продуктах.</a:t>
            </a:r>
          </a:p>
          <a:p>
            <a:endParaRPr lang="ru-RU" sz="1400" dirty="0"/>
          </a:p>
          <a:p>
            <a:r>
              <a:rPr lang="ru-RU" sz="1400" dirty="0" err="1"/>
              <a:t>Kerry</a:t>
            </a:r>
            <a:r>
              <a:rPr lang="ru-RU" sz="1400" dirty="0"/>
              <a:t> </a:t>
            </a:r>
            <a:r>
              <a:rPr lang="ru-RU" sz="1400" dirty="0" err="1"/>
              <a:t>Group</a:t>
            </a:r>
            <a:r>
              <a:rPr lang="ru-RU" sz="1400" dirty="0"/>
              <a:t>: Компания, предоставляющая широкий спектр ингредиентов для пищевой промышленности, включая </a:t>
            </a:r>
            <a:r>
              <a:rPr lang="ru-RU" sz="1400" dirty="0" err="1"/>
              <a:t>пробиотики</a:t>
            </a:r>
            <a:r>
              <a:rPr lang="ru-RU" sz="1400" dirty="0"/>
              <a:t> для функциональных пищевых продуктов.</a:t>
            </a:r>
          </a:p>
        </p:txBody>
      </p:sp>
      <p:pic>
        <p:nvPicPr>
          <p:cNvPr id="1026" name="Picture 2" descr="https://gastritinform.ru/wp-content/uploads/2022/02/Probiotiki-posle-kovi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07" y="1775936"/>
            <a:ext cx="4171955" cy="30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35483" y="102534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Оценка рынка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34" name="Круговая 33"/>
          <p:cNvSpPr/>
          <p:nvPr/>
        </p:nvSpPr>
        <p:spPr>
          <a:xfrm>
            <a:off x="2703324" y="1171063"/>
            <a:ext cx="3826230" cy="4568212"/>
          </a:xfrm>
          <a:prstGeom prst="pie">
            <a:avLst>
              <a:gd name="adj1" fmla="val 5400000"/>
              <a:gd name="adj2" fmla="val 1620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5" name="Группа 34"/>
          <p:cNvGrpSpPr/>
          <p:nvPr/>
        </p:nvGrpSpPr>
        <p:grpSpPr>
          <a:xfrm>
            <a:off x="4562546" y="1184225"/>
            <a:ext cx="4644813" cy="4371467"/>
            <a:chOff x="1544695" y="364031"/>
            <a:chExt cx="4644813" cy="4371467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1544695" y="364031"/>
              <a:ext cx="4644813" cy="4371467"/>
            </a:xfrm>
            <a:prstGeom prst="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TextBox 50"/>
            <p:cNvSpPr txBox="1"/>
            <p:nvPr/>
          </p:nvSpPr>
          <p:spPr>
            <a:xfrm>
              <a:off x="1544695" y="364031"/>
              <a:ext cx="2322406" cy="13114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/>
                <a:t>TAM</a:t>
              </a:r>
              <a:endParaRPr lang="ru-RU" sz="2400" kern="1200" dirty="0"/>
            </a:p>
          </p:txBody>
        </p:sp>
      </p:grpSp>
      <p:sp>
        <p:nvSpPr>
          <p:cNvPr id="36" name="Круговая 35"/>
          <p:cNvSpPr/>
          <p:nvPr/>
        </p:nvSpPr>
        <p:spPr>
          <a:xfrm>
            <a:off x="3392974" y="2590938"/>
            <a:ext cx="2487047" cy="3156336"/>
          </a:xfrm>
          <a:prstGeom prst="pie">
            <a:avLst>
              <a:gd name="adj1" fmla="val 5400000"/>
              <a:gd name="adj2" fmla="val 1620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0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7" name="Группа 36"/>
          <p:cNvGrpSpPr/>
          <p:nvPr/>
        </p:nvGrpSpPr>
        <p:grpSpPr>
          <a:xfrm>
            <a:off x="4555850" y="2590938"/>
            <a:ext cx="4651509" cy="2978960"/>
            <a:chOff x="1537999" y="1770744"/>
            <a:chExt cx="4651509" cy="2978960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1537999" y="1770744"/>
              <a:ext cx="4651509" cy="2978960"/>
            </a:xfrm>
            <a:prstGeom prst="rect">
              <a:avLst/>
            </a:prstGeom>
          </p:spPr>
          <p:style>
            <a:lnRef idx="2">
              <a:schemeClr val="accent4">
                <a:hueOff val="5197846"/>
                <a:satOff val="-23984"/>
                <a:lumOff val="88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TextBox 48"/>
            <p:cNvSpPr txBox="1"/>
            <p:nvPr/>
          </p:nvSpPr>
          <p:spPr>
            <a:xfrm>
              <a:off x="1537999" y="1770744"/>
              <a:ext cx="2325754" cy="13749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/>
                <a:t>SAM</a:t>
              </a:r>
              <a:endParaRPr lang="ru-RU" sz="3600" kern="1200" dirty="0"/>
            </a:p>
          </p:txBody>
        </p:sp>
      </p:grpSp>
      <p:sp>
        <p:nvSpPr>
          <p:cNvPr id="38" name="Круговая 37"/>
          <p:cNvSpPr/>
          <p:nvPr/>
        </p:nvSpPr>
        <p:spPr>
          <a:xfrm>
            <a:off x="3982853" y="4537809"/>
            <a:ext cx="1147867" cy="1147867"/>
          </a:xfrm>
          <a:prstGeom prst="pie">
            <a:avLst>
              <a:gd name="adj1" fmla="val 5400000"/>
              <a:gd name="adj2" fmla="val 1620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0395692"/>
              <a:satOff val="-47968"/>
              <a:lumOff val="1765"/>
              <a:alphaOff val="0"/>
            </a:schemeClr>
          </a:fillRef>
          <a:effectRef idx="0">
            <a:schemeClr val="accent4">
              <a:hueOff val="10395692"/>
              <a:satOff val="-47968"/>
              <a:lumOff val="1765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9" name="Группа 38"/>
          <p:cNvGrpSpPr/>
          <p:nvPr/>
        </p:nvGrpSpPr>
        <p:grpSpPr>
          <a:xfrm>
            <a:off x="5771703" y="1090447"/>
            <a:ext cx="3490507" cy="1631240"/>
            <a:chOff x="2753852" y="270253"/>
            <a:chExt cx="3490507" cy="1631240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2753852" y="270253"/>
              <a:ext cx="3490507" cy="1631240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2753852" y="270253"/>
              <a:ext cx="3490507" cy="163124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1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har char="••"/>
              </a:pPr>
              <a:r>
                <a:rPr lang="ru-RU" sz="1400" kern="1200" dirty="0" smtClean="0">
                  <a:solidFill>
                    <a:schemeClr val="accent1"/>
                  </a:solidFill>
                  <a:latin typeface="Cambria" pitchFamily="18" charset="0"/>
                </a:rPr>
                <a:t>Промышленные </a:t>
              </a:r>
              <a:r>
                <a:rPr lang="ru-RU" sz="1400" kern="1200" dirty="0" smtClean="0">
                  <a:solidFill>
                    <a:schemeClr val="accent1"/>
                  </a:solidFill>
                  <a:latin typeface="Cambria" pitchFamily="18" charset="0"/>
                </a:rPr>
                <a:t>производители: 125 000 000</a:t>
              </a:r>
              <a:endParaRPr lang="ru-RU" sz="1400" kern="1200" dirty="0">
                <a:solidFill>
                  <a:schemeClr val="accent1"/>
                </a:solidFill>
                <a:latin typeface="Cambria" pitchFamily="18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5759996" y="2966045"/>
            <a:ext cx="3728680" cy="1147867"/>
            <a:chOff x="2742145" y="2145851"/>
            <a:chExt cx="3728680" cy="1147867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2742145" y="2145851"/>
              <a:ext cx="3728680" cy="1147867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TextBox 44"/>
            <p:cNvSpPr txBox="1"/>
            <p:nvPr/>
          </p:nvSpPr>
          <p:spPr>
            <a:xfrm>
              <a:off x="2742145" y="2145851"/>
              <a:ext cx="3728680" cy="114786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1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har char="••"/>
              </a:pPr>
              <a:r>
                <a:rPr lang="ru-RU" sz="1400" kern="1200" dirty="0" smtClean="0">
                  <a:solidFill>
                    <a:schemeClr val="accent1"/>
                  </a:solidFill>
                  <a:latin typeface="Cambria" pitchFamily="18" charset="0"/>
                </a:rPr>
                <a:t>Средние производители:25 000 000 </a:t>
              </a:r>
              <a:endParaRPr lang="ru-RU" sz="1400" kern="1200" dirty="0" smtClean="0">
                <a:solidFill>
                  <a:schemeClr val="accent1"/>
                </a:solidFill>
                <a:latin typeface="Cambria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5722566" y="4619686"/>
            <a:ext cx="3549676" cy="1147867"/>
            <a:chOff x="2704715" y="3799492"/>
            <a:chExt cx="3549676" cy="1147867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2704715" y="3799492"/>
              <a:ext cx="3549676" cy="1147867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TextBox 42"/>
            <p:cNvSpPr txBox="1"/>
            <p:nvPr/>
          </p:nvSpPr>
          <p:spPr>
            <a:xfrm>
              <a:off x="2704715" y="3799492"/>
              <a:ext cx="3549676" cy="114786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>
                  <a:solidFill>
                    <a:schemeClr val="accent1"/>
                  </a:solidFill>
                  <a:latin typeface="Cambria" pitchFamily="18" charset="0"/>
                </a:rPr>
                <a:t>ИП:3 000 000 руб.</a:t>
              </a:r>
              <a:endParaRPr lang="ru-RU" sz="1400" kern="1200" dirty="0">
                <a:solidFill>
                  <a:schemeClr val="accent1"/>
                </a:solidFill>
                <a:latin typeface="Cambria" pitchFamily="18" charset="0"/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400" kern="1200" dirty="0">
                <a:solidFill>
                  <a:schemeClr val="accent1"/>
                </a:solidFill>
                <a:latin typeface="Cambria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6480"/>
            <a:ext cx="954050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Планы и запрос на инвестиции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048000" y="2136339"/>
            <a:ext cx="90238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Стартап</a:t>
            </a:r>
            <a:r>
              <a:rPr lang="ru-RU" dirty="0"/>
              <a:t>-проект направлен на решение </a:t>
            </a:r>
            <a:r>
              <a:rPr lang="ru-RU" dirty="0" smtClean="0"/>
              <a:t>проблем </a:t>
            </a:r>
            <a:r>
              <a:rPr lang="ru-RU" dirty="0"/>
              <a:t>через разработку инновационных продуктов с пробиотиками, которые будут соответствовать высоким стандартам качества, эффективности и будут доступны для широкого круга потребителей. Это позволит повысить осведомленность о </a:t>
            </a:r>
            <a:r>
              <a:rPr lang="ru-RU" dirty="0" err="1"/>
              <a:t>пробиотиках</a:t>
            </a:r>
            <a:r>
              <a:rPr lang="ru-RU" dirty="0"/>
              <a:t>, улучшить здоровье и общее благополучие клиентов, а также расширить рынок доступных продуктов для различных групп потребителей.</a:t>
            </a:r>
          </a:p>
        </p:txBody>
      </p:sp>
    </p:spTree>
    <p:extLst>
      <p:ext uri="{BB962C8B-B14F-4D97-AF65-F5344CB8AC3E}">
        <p14:creationId xmlns:p14="http://schemas.microsoft.com/office/powerpoint/2010/main" val="27218407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971439"/>
            <a:ext cx="1107572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Календарный план реализации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21627" y="2207587"/>
            <a:ext cx="780913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календарный план включает следующие этапы: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2023 - анализ рынка и конкурентов, разработка бизнес-плана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2023 - исследование и разработка технологии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2024 - проектирование производственной линии и запуск ее установки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2024 - получение необходимых разрешений и сертификаций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2024 - начало производства и создание продуктового портфеля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2024 - запуск маркетинговой и рекламной кампании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 2024 - начало розничных и оптовых продаж</a:t>
            </a:r>
          </a:p>
        </p:txBody>
      </p:sp>
    </p:spTree>
    <p:extLst>
      <p:ext uri="{BB962C8B-B14F-4D97-AF65-F5344CB8AC3E}">
        <p14:creationId xmlns:p14="http://schemas.microsoft.com/office/powerpoint/2010/main" val="27122190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>
                <a:sym typeface="Gilroy-Light"/>
              </a:rPr>
              <a:t>8-999-698-89-79</a:t>
            </a:r>
            <a:endParaRPr lang="ru-RU" dirty="0" smtClean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3211</TotalTime>
  <Words>667</Words>
  <Application>Microsoft Office PowerPoint</Application>
  <PresentationFormat>Широкоэкранный</PresentationFormat>
  <Paragraphs>70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Gilroy-Bold</vt:lpstr>
      <vt:lpstr>Gilroy-ExtraBold</vt:lpstr>
      <vt:lpstr>Gilroy-Light</vt:lpstr>
      <vt:lpstr>Helvetica</vt:lpstr>
      <vt:lpstr>Helvetica Neue</vt:lpstr>
      <vt:lpstr>Söhne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Valy</cp:lastModifiedBy>
  <cp:revision>53</cp:revision>
  <dcterms:modified xsi:type="dcterms:W3CDTF">2023-12-05T20:08:16Z</dcterms:modified>
</cp:coreProperties>
</file>