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69" r:id="rId18"/>
  </p:sldIdLst>
  <p:sldSz cx="9144000" cy="5143500"/>
  <p:notesSz cx="6858000" cy="9144000"/>
  <p:embeddedFontLst>
    <p:embeddedFont>
      <p:font typeface="Roboto" panose="02000000000000000000"/>
      <p:regular r:id="rId22"/>
    </p:embeddedFont>
    <p:embeddedFont>
      <p:font typeface="Montserrat"/>
      <p:bold r:id="rId23"/>
      <p:italic r:id="rId24"/>
      <p:boldItalic r:id="rId25"/>
    </p:embeddedFont>
    <p:embeddedFont>
      <p:font typeface="Montserrat Light"/>
      <p:bold r:id="rId26"/>
      <p:italic r:id="rId27"/>
      <p:boldItalic r:id="rId28"/>
    </p:embeddedFont>
    <p:embeddedFont>
      <p:font typeface="Instrument Sans Medium"/>
      <p:regular r:id="rId29"/>
    </p:embeddedFont>
    <p:embeddedFont>
      <p:font typeface="Playfair Display"/>
      <p:regular r:id="rId30"/>
      <p:bold r:id="rId31"/>
      <p:italic r:id="rId32"/>
      <p:boldItalic r:id="rId33"/>
    </p:embeddedFont>
    <p:embeddedFont>
      <p:font typeface="Instrument Sans SemiBold"/>
      <p:regular r:id="rId34"/>
    </p:embeddedFont>
    <p:embeddedFont>
      <p:font typeface="Roboto Light" panose="0200000000000000000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2" userDrawn="1">
          <p15:clr>
            <a:srgbClr val="747775"/>
          </p15:clr>
        </p15:guide>
        <p15:guide id="2" pos="2966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82"/>
        <p:guide pos="296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1947d841c3_0_0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1947d841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947d841c3_0_2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947d841c3_0_2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947d841c3_1_5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947d841c3_1_5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947d841c3_1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947d841c3_1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947d841c3_1_2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1947d841c3_1_2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947d841c3_1_2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947d841c3_1_2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947d841c3_1_3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1947d841c3_1_3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947d841c3_1_5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1947d841c3_1_5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1947d841c3_1_5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1947d841c3_1_5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1947d841c3_1_5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1947d841c3_1_5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1947d841c3_1_6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1947d841c3_1_6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947d841c3_1_6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1947d841c3_1_6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947d841c3_1_6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947d841c3_1_6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947d841c3_0_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" name="Google Shape;268;g31947d841c3_0_9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solidFill>
          <a:schemeClr val="dk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dk1"/>
        </a:solidFill>
        <a:effectLst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6" name="Google Shape;76;p11"/>
          <p:cNvSpPr txBox="1"/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bg>
      <p:bgPr>
        <a:solidFill>
          <a:srgbClr val="000000"/>
        </a:solidFill>
        <a:effectLst/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9191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84" name="Google Shape;84;p13" descr="preencoded.png">
            <a:hlinkClick r:id="rId2"/>
          </p:cNvPr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/>
          <p:nvPr/>
        </p:nvSpPr>
        <p:spPr>
          <a:xfrm flipH="1">
            <a:off x="706767" y="357188"/>
            <a:ext cx="7501800" cy="4200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4"/>
          <p:cNvSpPr/>
          <p:nvPr/>
        </p:nvSpPr>
        <p:spPr>
          <a:xfrm flipH="1">
            <a:off x="821067" y="471488"/>
            <a:ext cx="7501800" cy="42006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8" name="Google Shape;88;p14"/>
          <p:cNvSpPr/>
          <p:nvPr/>
        </p:nvSpPr>
        <p:spPr>
          <a:xfrm flipH="1">
            <a:off x="821058" y="471488"/>
            <a:ext cx="7501800" cy="4416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89" name="Google Shape;89;p14"/>
          <p:cNvGrpSpPr/>
          <p:nvPr/>
        </p:nvGrpSpPr>
        <p:grpSpPr>
          <a:xfrm flipH="1">
            <a:off x="915760" y="603563"/>
            <a:ext cx="616500" cy="159300"/>
            <a:chOff x="1367875" y="1812100"/>
            <a:chExt cx="822000" cy="212400"/>
          </a:xfrm>
        </p:grpSpPr>
        <p:sp>
          <p:nvSpPr>
            <p:cNvPr id="90" name="Google Shape;90;p14"/>
            <p:cNvSpPr/>
            <p:nvPr/>
          </p:nvSpPr>
          <p:spPr>
            <a:xfrm>
              <a:off x="1367875" y="1812100"/>
              <a:ext cx="212400" cy="2124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1672675" y="1812100"/>
              <a:ext cx="212400" cy="2124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1977475" y="1812100"/>
              <a:ext cx="212400" cy="2124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3" name="Google Shape;93;p14"/>
          <p:cNvSpPr txBox="1"/>
          <p:nvPr>
            <p:ph type="subTitle" idx="1"/>
          </p:nvPr>
        </p:nvSpPr>
        <p:spPr>
          <a:xfrm>
            <a:off x="1103177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4" name="Google Shape;94;p14"/>
          <p:cNvSpPr txBox="1"/>
          <p:nvPr>
            <p:ph type="subTitle" idx="2"/>
          </p:nvPr>
        </p:nvSpPr>
        <p:spPr>
          <a:xfrm>
            <a:off x="3574914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5" name="Google Shape;95;p14"/>
          <p:cNvSpPr txBox="1"/>
          <p:nvPr>
            <p:ph type="subTitle" idx="3"/>
          </p:nvPr>
        </p:nvSpPr>
        <p:spPr>
          <a:xfrm>
            <a:off x="6046652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931725" y="955838"/>
            <a:ext cx="7280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drich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type="body" idx="4"/>
          </p:nvPr>
        </p:nvSpPr>
        <p:spPr>
          <a:xfrm>
            <a:off x="1103175" y="3268337"/>
            <a:ext cx="1994100" cy="1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98" name="Google Shape;98;p14"/>
          <p:cNvSpPr txBox="1"/>
          <p:nvPr>
            <p:ph type="body" idx="5"/>
          </p:nvPr>
        </p:nvSpPr>
        <p:spPr>
          <a:xfrm>
            <a:off x="3574913" y="3268337"/>
            <a:ext cx="19941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99" name="Google Shape;99;p14"/>
          <p:cNvSpPr txBox="1"/>
          <p:nvPr>
            <p:ph type="body" idx="6"/>
          </p:nvPr>
        </p:nvSpPr>
        <p:spPr>
          <a:xfrm>
            <a:off x="6046650" y="3268337"/>
            <a:ext cx="19941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00" name="Google Shape;100;p14"/>
          <p:cNvSpPr/>
          <p:nvPr/>
        </p:nvSpPr>
        <p:spPr>
          <a:xfrm>
            <a:off x="73631" y="141619"/>
            <a:ext cx="563400" cy="563400"/>
          </a:xfrm>
          <a:prstGeom prst="star4">
            <a:avLst>
              <a:gd name="adj" fmla="val 12500"/>
            </a:avLst>
          </a:prstGeom>
          <a:solidFill>
            <a:schemeClr val="accent3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 rot="2536576">
            <a:off x="479568" y="4226992"/>
            <a:ext cx="433325" cy="769005"/>
            <a:chOff x="441575" y="368400"/>
            <a:chExt cx="577800" cy="1025400"/>
          </a:xfrm>
        </p:grpSpPr>
        <p:sp>
          <p:nvSpPr>
            <p:cNvPr id="102" name="Google Shape;102;p14"/>
            <p:cNvSpPr/>
            <p:nvPr/>
          </p:nvSpPr>
          <p:spPr>
            <a:xfrm>
              <a:off x="441575" y="368400"/>
              <a:ext cx="577800" cy="9096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441575" y="1189800"/>
              <a:ext cx="577800" cy="2040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" name="Google Shape;104;p14"/>
          <p:cNvGrpSpPr/>
          <p:nvPr/>
        </p:nvGrpSpPr>
        <p:grpSpPr>
          <a:xfrm rot="-2561579">
            <a:off x="8327714" y="1616377"/>
            <a:ext cx="433391" cy="769122"/>
            <a:chOff x="441575" y="368400"/>
            <a:chExt cx="577800" cy="1025400"/>
          </a:xfrm>
        </p:grpSpPr>
        <p:sp>
          <p:nvSpPr>
            <p:cNvPr id="105" name="Google Shape;105;p14"/>
            <p:cNvSpPr/>
            <p:nvPr/>
          </p:nvSpPr>
          <p:spPr>
            <a:xfrm>
              <a:off x="441575" y="368400"/>
              <a:ext cx="577800" cy="909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441575" y="1189800"/>
              <a:ext cx="577800" cy="204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 panose="02000000000000000000"/>
              <a:buChar char="●"/>
              <a:defRPr sz="18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tags" Target="../tags/tag1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4229100" y="5"/>
            <a:ext cx="49377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2" name="Google Shape;112;p15"/>
          <p:cNvSpPr txBox="1"/>
          <p:nvPr>
            <p:ph type="ctrTitle"/>
          </p:nvPr>
        </p:nvSpPr>
        <p:spPr>
          <a:xfrm>
            <a:off x="44703" y="129375"/>
            <a:ext cx="4184400" cy="8139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 </a:t>
            </a:r>
            <a: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(ПСКОВСКАЯ ИНЖЕНЕРНАЯ </a:t>
            </a:r>
            <a:b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ШКОЛА В СОТРУДНИЧЕСТВЕ С ПСКОВГУ)</a:t>
            </a:r>
            <a:endParaRPr sz="1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4700" y="1710400"/>
            <a:ext cx="3165300" cy="14592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US" sz="2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ПОДГОТОВКА СПЕЦИАЛИСТОВ ПО ТЕХНОЛОГИИ МАШИНОСТРОЕНИЯ</a:t>
            </a:r>
            <a:r>
              <a:rPr lang="en-US" sz="20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20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484275" y="3220600"/>
            <a:ext cx="3351900" cy="16221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700"/>
              <a:buFont typeface="Instrument Sans Medium"/>
              <a:buNone/>
            </a:pPr>
            <a:r>
              <a:rPr lang="en-US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"Подготовка специалистов по технологии машиностроения" предлагает современное обучение в области машиностроения, направленное на формирование высококвалифицированных специалистов, востребованных на рынке труда.</a:t>
            </a:r>
            <a:endParaRPr sz="12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6590200" y="2441175"/>
            <a:ext cx="2578200" cy="278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43101" y="171040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ctrTitle"/>
          </p:nvPr>
        </p:nvSpPr>
        <p:spPr>
          <a:xfrm>
            <a:off x="953800" y="0"/>
            <a:ext cx="363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Playfair Display"/>
                <a:ea typeface="Playfair Display"/>
                <a:cs typeface="Playfair Display"/>
                <a:sym typeface="Playfair Display"/>
              </a:rPr>
              <a:t>О чем проект</a:t>
            </a:r>
            <a:endParaRPr sz="3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389600" y="972800"/>
            <a:ext cx="4797000" cy="20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700"/>
              <a:buFont typeface="Instrument Sans Medium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"Подготовка специалистов по технологии машиностроения" предлагает современное обучение в области 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машиностроения,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направленное на формирование высококвалифицированных специалистов, востребованных на рынке труда.</a:t>
            </a:r>
            <a:endParaRPr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5" name="Google Shape;125;p16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691" y="1"/>
            <a:ext cx="342831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2"/>
          <a:srcRect l="719" t="20942" r="-720" b="13753"/>
          <a:stretch>
            <a:fillRect/>
          </a:stretch>
        </p:blipFill>
        <p:spPr>
          <a:xfrm>
            <a:off x="0" y="3293100"/>
            <a:ext cx="2866775" cy="185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sfs-industry-finance-visual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836275" y="3293100"/>
            <a:ext cx="2738425" cy="185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/>
          <p:nvPr/>
        </p:nvSpPr>
        <p:spPr>
          <a:xfrm>
            <a:off x="-139600" y="3152225"/>
            <a:ext cx="58554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29" name="Google Shape;129;p16"/>
          <p:cNvSpPr/>
          <p:nvPr/>
        </p:nvSpPr>
        <p:spPr>
          <a:xfrm rot="5400000">
            <a:off x="3062350" y="2512350"/>
            <a:ext cx="51657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0" name="Google Shape;130;p16"/>
          <p:cNvSpPr/>
          <p:nvPr/>
        </p:nvSpPr>
        <p:spPr>
          <a:xfrm rot="5400000">
            <a:off x="-2920200" y="2803850"/>
            <a:ext cx="58554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0" y="0"/>
            <a:ext cx="9144000" cy="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05468"/>
              </a:buClr>
              <a:buSzPts val="4000"/>
              <a:buFont typeface="Instrument Sans SemiBold"/>
              <a:buNone/>
            </a:pPr>
            <a:r>
              <a:rPr lang="en-US" sz="33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Практические занятия и лабораторные работы</a:t>
            </a:r>
            <a:endParaRPr sz="3300" b="0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136" name="Google Shape;136;p17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26425" y="1289878"/>
            <a:ext cx="702639" cy="119056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/>
          <p:nvPr/>
        </p:nvSpPr>
        <p:spPr>
          <a:xfrm>
            <a:off x="1805000" y="652880"/>
            <a:ext cx="35205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Обработка металлов резанием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1039825" y="1263221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chemeClr val="bg1">
                    <a:lumMod val="75000"/>
                  </a:schemeClr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Изучение различных видов обработки металлов резанием, работа с токарными, фрезерными, шлифовальными станками.</a:t>
            </a:r>
            <a:endParaRPr lang="en-US" sz="1600" b="0" i="0" u="none" strike="noStrike" cap="none">
              <a:solidFill>
                <a:schemeClr val="bg1">
                  <a:lumMod val="75000"/>
                </a:schemeClr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pic>
        <p:nvPicPr>
          <p:cNvPr id="139" name="Google Shape;139;p17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766925" y="2531989"/>
            <a:ext cx="702639" cy="13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/>
          <p:nvPr/>
        </p:nvSpPr>
        <p:spPr>
          <a:xfrm>
            <a:off x="4977628" y="2247329"/>
            <a:ext cx="17568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3D-печать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4772400" y="2581454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rgbClr val="B7B7B7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Практика работы с 3D-принтерами, создание прототипов деталей и узлов, изучение технологии аддитивного производства.</a:t>
            </a:r>
            <a:endParaRPr sz="1600" b="0" i="0" u="none" strike="noStrike" cap="none">
              <a:solidFill>
                <a:srgbClr val="B7B7B7"/>
              </a:solidFill>
            </a:endParaRPr>
          </a:p>
        </p:txBody>
      </p:sp>
      <p:pic>
        <p:nvPicPr>
          <p:cNvPr id="142" name="Google Shape;142;p1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6425" y="3422823"/>
            <a:ext cx="702639" cy="13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/>
          <p:nvPr/>
        </p:nvSpPr>
        <p:spPr>
          <a:xfrm>
            <a:off x="1039826" y="3597575"/>
            <a:ext cx="33390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Сварка и пайка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1039825" y="3975598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rgbClr val="B7B7B7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Изучение различных видов сварки и пайки, проведение практических работ по соединению металлов.</a:t>
            </a:r>
            <a:endParaRPr sz="1600" b="0" i="0" u="none" strike="noStrike" cap="none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>
            <p:ph type="ctrTitle"/>
          </p:nvPr>
        </p:nvSpPr>
        <p:spPr>
          <a:xfrm>
            <a:off x="91050" y="467205"/>
            <a:ext cx="6161100" cy="6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Кого заинтересует проект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8"/>
          <p:cNvSpPr txBox="1"/>
          <p:nvPr>
            <p:ph type="subTitle" idx="1"/>
          </p:nvPr>
        </p:nvSpPr>
        <p:spPr>
          <a:xfrm>
            <a:off x="-2930" y="1017710"/>
            <a:ext cx="5359200" cy="371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Студент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ов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технических вузов: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студенты, обучающиеся на факультетах механики, машиностроения, робототехники и смежных дисциплин, могут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развить 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улучшить свои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практические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знания и навыки.</a:t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Работник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ов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производственных предприятий: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 на производстве, которому нужны дополнительные навыки для повышения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квалификации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эффективности работы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Работодател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ям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на производстве: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руководители, которым нужны квалифицированные сотрудники.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51" name="Google Shape;151;p18" descr="OXco-NOtyPT5vpQkV47AG2zNM4pv_kdGBkwnLPYHQVE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576852" y="2857578"/>
            <a:ext cx="3567153" cy="228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858950" y="1017950"/>
            <a:ext cx="3285050" cy="18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/>
          <p:nvPr/>
        </p:nvSpPr>
        <p:spPr>
          <a:xfrm>
            <a:off x="5576850" y="2828425"/>
            <a:ext cx="3708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4" name="Google Shape;154;p18"/>
          <p:cNvSpPr/>
          <p:nvPr/>
        </p:nvSpPr>
        <p:spPr>
          <a:xfrm rot="5400000">
            <a:off x="4381500" y="3981375"/>
            <a:ext cx="2376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5803050" y="975725"/>
            <a:ext cx="3708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6" name="Google Shape;156;p18"/>
          <p:cNvSpPr/>
          <p:nvPr/>
        </p:nvSpPr>
        <p:spPr>
          <a:xfrm rot="5400000">
            <a:off x="4898400" y="1880375"/>
            <a:ext cx="18819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subTitle" idx="1"/>
          </p:nvPr>
        </p:nvSpPr>
        <p:spPr>
          <a:xfrm>
            <a:off x="97050" y="3310888"/>
            <a:ext cx="4085700" cy="17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Учебный процесс часто сосредотачивается на теории, упуская развитие практических навыков. Недостаток практики приводит к разрыву между теоретическими знаниями и реальным применением на производстве.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</p:txBody>
      </p:sp>
      <p:sp>
        <p:nvSpPr>
          <p:cNvPr id="162" name="Google Shape;162;p19"/>
          <p:cNvSpPr txBox="1"/>
          <p:nvPr>
            <p:ph type="ctrTitle"/>
          </p:nvPr>
        </p:nvSpPr>
        <p:spPr>
          <a:xfrm>
            <a:off x="0" y="347345"/>
            <a:ext cx="71322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Идентификация проблемы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56850" y="2778711"/>
            <a:ext cx="4085701" cy="239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06c40fa3e1e071ad506275f43d932028_original.4379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522275" y="460674"/>
            <a:ext cx="3336136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97050" y="762925"/>
            <a:ext cx="4627500" cy="26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Стандартная практика на заводах часто ограничивается непрофильными задачами. Студенты не получают реальный опыт работы, что может привести к ошибкам или травмам на рабочем месте.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Также в промышленности наблюдается дефицит квалифицированных специалистов, что создает препятствия для развития отрасли.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ctrTitle"/>
          </p:nvPr>
        </p:nvSpPr>
        <p:spPr>
          <a:xfrm>
            <a:off x="211625" y="-165455"/>
            <a:ext cx="55263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Решение проблемы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20" descr="1607085509547_bulletin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17724" y="776849"/>
            <a:ext cx="2354275" cy="23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/>
          <p:nvPr/>
        </p:nvSpPr>
        <p:spPr>
          <a:xfrm>
            <a:off x="55720" y="568555"/>
            <a:ext cx="255300" cy="2997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158471" y="618434"/>
            <a:ext cx="495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389274" y="568555"/>
            <a:ext cx="31140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Острая Нехватка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491530" y="818129"/>
            <a:ext cx="6493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решаем нехватку квалифицированных кадров, снаряжая студентов всеми необходимыми знаниями об их специальности.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65880" y="1991534"/>
            <a:ext cx="255300" cy="4380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44818" y="2064432"/>
            <a:ext cx="972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65880" y="3551948"/>
            <a:ext cx="255300" cy="4599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143628" y="3705340"/>
            <a:ext cx="996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389074" y="1679229"/>
            <a:ext cx="34926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Стратегический Подход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491962" y="1998435"/>
            <a:ext cx="6493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Программы ПИШ направлены на повышение уровня образования и подготовки инженеров, отвечающих современным требованиям.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389069" y="2840360"/>
            <a:ext cx="47895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Подробная подготовка к работе с оборудованием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521150" y="3364877"/>
            <a:ext cx="6474600" cy="13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Программа подготовки включает в себя глубокие практические навыки</a:t>
            </a:r>
            <a:r>
              <a:rPr lang="ru-RU" alt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(курсы)</a:t>
            </a: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востребованные на производстве</a:t>
            </a: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позволяя обучающимся </a:t>
            </a:r>
            <a:r>
              <a:rPr lang="ru-RU" alt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получить не только офицальный документ о разряде так и реальные знания, которые, пригодятся в дальнейшем обучении и работе обучаемого</a:t>
            </a: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>
            <p:ph type="ctrTitle"/>
          </p:nvPr>
        </p:nvSpPr>
        <p:spPr>
          <a:xfrm>
            <a:off x="62230" y="208280"/>
            <a:ext cx="3303905" cy="6756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665">
                <a:latin typeface="Montserrat"/>
                <a:ea typeface="Montserrat"/>
                <a:cs typeface="Montserrat"/>
                <a:sym typeface="Montserrat"/>
              </a:rPr>
              <a:t>Наши кокуренты</a:t>
            </a:r>
            <a:endParaRPr sz="266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0" y="3037840"/>
            <a:ext cx="3527425" cy="210629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АПОК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Академия профессионального образования кадров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</a:t>
            </a: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190" name="Google Shape;190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0" y="4318000"/>
            <a:ext cx="2070100" cy="8261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" name="Таблица 0"/>
          <p:cNvGraphicFramePr/>
          <p:nvPr>
            <p:custDataLst>
              <p:tags r:id="rId2"/>
            </p:custDataLst>
          </p:nvPr>
        </p:nvGraphicFramePr>
        <p:xfrm>
          <a:off x="3527425" y="-635"/>
          <a:ext cx="5617210" cy="51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250"/>
                <a:gridCol w="1289685"/>
                <a:gridCol w="1489710"/>
                <a:gridCol w="1091565"/>
              </a:tblGrid>
              <a:tr h="49593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Что может предложить 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АПОК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ЦДПО "Стадиум"</a:t>
                      </a:r>
                      <a:endParaRPr lang="en-US" altLang="en-US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ПИШ</a:t>
                      </a:r>
                      <a:endParaRPr lang="ru-RU" altLang="en-US" sz="1200"/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</a:tr>
              <a:tr h="28448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онлайн занятия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Есть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</a:tr>
              <a:tr h="28448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офлайн занятия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</a:tr>
              <a:tr h="12363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Повышение квалификации в сфере машиностроения (тяжелой промышленности)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66421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бесплатные варианты обучения для студентов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10414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Выдачу офицальных </a:t>
                      </a:r>
                      <a:r>
                        <a:rPr lang="en-US" altLang="en-US" sz="1200"/>
                        <a:t>Удостоверени</a:t>
                      </a:r>
                      <a:r>
                        <a:rPr lang="ru-RU" altLang="en-US" sz="1200"/>
                        <a:t>й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о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повышении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квалификации</a:t>
                      </a:r>
                      <a:r>
                        <a:rPr lang="en-US" altLang="ru-RU" sz="1200"/>
                        <a:t> </a:t>
                      </a:r>
                      <a:endParaRPr lang="en-US" altLang="ru-RU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66357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Региональное расположение г. Псков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4743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Налаженую систему обучения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На этапе разработки</a:t>
                      </a:r>
                      <a:endParaRPr lang="ru-RU" altLang="en-US" sz="12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Google Shape;194;p21"/>
          <p:cNvSpPr/>
          <p:nvPr/>
        </p:nvSpPr>
        <p:spPr>
          <a:xfrm>
            <a:off x="635" y="1092200"/>
            <a:ext cx="3527425" cy="194564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Учебный центр дополнительного профессионального образования ЦДПО "Стадиум"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3" name="Google Shape;195;p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5" y="2376170"/>
            <a:ext cx="2070100" cy="66230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ctrTitle"/>
          </p:nvPr>
        </p:nvSpPr>
        <p:spPr>
          <a:xfrm>
            <a:off x="33450" y="50575"/>
            <a:ext cx="4678500" cy="16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300" b="1">
                <a:latin typeface="Montserrat"/>
                <a:ea typeface="Montserrat"/>
                <a:cs typeface="Montserrat"/>
                <a:sym typeface="Montserrat"/>
              </a:rPr>
              <a:t>География рынка - Псковская область</a:t>
            </a:r>
            <a:endParaRPr sz="3700"/>
          </a:p>
        </p:txBody>
      </p:sp>
      <p:sp>
        <p:nvSpPr>
          <p:cNvPr id="201" name="Google Shape;201;p22"/>
          <p:cNvSpPr txBox="1"/>
          <p:nvPr>
            <p:ph type="subTitle" idx="1"/>
          </p:nvPr>
        </p:nvSpPr>
        <p:spPr>
          <a:xfrm>
            <a:off x="168325" y="1669375"/>
            <a:ext cx="5631000" cy="3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Наша главная задача дать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практические знания,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вследствие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чего мы в настоящее время фокусируемся именно на псковской области, где мы можем начать внедрять наш проект, однако в будущем наш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проект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можно реализовать в других городах России.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33724" y="3524700"/>
            <a:ext cx="1710276" cy="16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800300" y="2119351"/>
            <a:ext cx="2021325" cy="190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122675" y="-7575"/>
            <a:ext cx="2021325" cy="250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>
            <p:ph type="ctrTitle"/>
          </p:nvPr>
        </p:nvSpPr>
        <p:spPr>
          <a:xfrm>
            <a:off x="0" y="0"/>
            <a:ext cx="56814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latin typeface="Montserrat"/>
                <a:ea typeface="Montserrat"/>
                <a:cs typeface="Montserrat"/>
                <a:sym typeface="Montserrat"/>
              </a:rPr>
              <a:t>В чем наше преимущество над конкурентами</a:t>
            </a:r>
            <a:endParaRPr sz="3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3"/>
          <p:cNvSpPr txBox="1"/>
          <p:nvPr>
            <p:ph type="subTitle" idx="1"/>
          </p:nvPr>
        </p:nvSpPr>
        <p:spPr>
          <a:xfrm>
            <a:off x="67500" y="1483550"/>
            <a:ext cx="5613900" cy="3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В Пскове мы будем одними из тех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, кто будут обучать направлению машиностроения в 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офлайн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 формате.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Университеты и </a:t>
            </a: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колледжы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 проводят практические занятия, но они не частые и </a:t>
            </a: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проходят в короткий срок (или вовсе отсутствуют)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Мы можем предложить студентам, а также рабочим с предприятий курсы по обучению за счёт предприятия или университета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23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008" y="0"/>
            <a:ext cx="34289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type="ctrTitle"/>
          </p:nvPr>
        </p:nvSpPr>
        <p:spPr>
          <a:xfrm>
            <a:off x="0" y="42150"/>
            <a:ext cx="52602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Как о нас услышат?</a:t>
            </a:r>
            <a:endParaRPr lang="en-US"/>
          </a:p>
        </p:txBody>
      </p:sp>
      <p:sp>
        <p:nvSpPr>
          <p:cNvPr id="217" name="Google Shape;217;p24"/>
          <p:cNvSpPr txBox="1"/>
          <p:nvPr>
            <p:ph type="subTitle" idx="1"/>
          </p:nvPr>
        </p:nvSpPr>
        <p:spPr>
          <a:xfrm>
            <a:off x="284125" y="1847600"/>
            <a:ext cx="30642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Социальные сети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4"/>
          <p:cNvSpPr txBox="1"/>
          <p:nvPr>
            <p:ph type="subTitle" idx="4294967295"/>
          </p:nvPr>
        </p:nvSpPr>
        <p:spPr>
          <a:xfrm>
            <a:off x="3719650" y="1889168"/>
            <a:ext cx="23934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Блогеры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4"/>
          <p:cNvSpPr txBox="1"/>
          <p:nvPr>
            <p:ph type="body" idx="4294967295"/>
          </p:nvPr>
        </p:nvSpPr>
        <p:spPr>
          <a:xfrm>
            <a:off x="-65300" y="2264300"/>
            <a:ext cx="36270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Одноклассники, Вконтакте, Телеграм будут использоваться для рекламирования нашего сайта в каналах и группах связанных с механикой и производством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24"/>
          <p:cNvSpPr txBox="1"/>
          <p:nvPr>
            <p:ph type="body" idx="4294967295"/>
          </p:nvPr>
        </p:nvSpPr>
        <p:spPr>
          <a:xfrm>
            <a:off x="3280875" y="2571750"/>
            <a:ext cx="3627000" cy="22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Блогеры: люди, рассказывающие и рекламирующие разные вещи, включая курсы на площадках, таких как YouTube, Rutube, Boosty и т.д.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 rotWithShape="1">
          <a:blip r:embed="rId1"/>
          <a:srcRect l="-4130" r="4130"/>
          <a:stretch>
            <a:fillRect/>
          </a:stretch>
        </p:blipFill>
        <p:spPr>
          <a:xfrm>
            <a:off x="393701" y="353000"/>
            <a:ext cx="3064200" cy="1911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63213" y="802325"/>
            <a:ext cx="2306250" cy="129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360025" y="802325"/>
            <a:ext cx="1354749" cy="135474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/>
        </p:nvSpPr>
        <p:spPr>
          <a:xfrm>
            <a:off x="6655500" y="2630850"/>
            <a:ext cx="2393400" cy="19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Наш сайт 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будет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иметь всю информацию о нас и о нашем курсе.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7396775" y="2157075"/>
            <a:ext cx="12138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Наш</a:t>
            </a:r>
            <a:r>
              <a:rPr lang="en-US" sz="1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сайт</a:t>
            </a:r>
            <a:endParaRPr sz="1800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/>
          <p:nvPr>
            <p:ph type="ctrTitle"/>
          </p:nvPr>
        </p:nvSpPr>
        <p:spPr>
          <a:xfrm>
            <a:off x="226950" y="0"/>
            <a:ext cx="54873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Метод м</a:t>
            </a: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онетизации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83185" y="2459990"/>
            <a:ext cx="2335530" cy="247078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Для производственных организаций, нуждающихся в обучении своих работников</a:t>
            </a: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и для студентов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25"/>
          <p:cNvSpPr/>
          <p:nvPr/>
        </p:nvSpPr>
        <p:spPr>
          <a:xfrm>
            <a:off x="85090" y="1600200"/>
            <a:ext cx="2334260" cy="55689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Платные курсы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4608830" y="2439670"/>
            <a:ext cx="1685925" cy="249618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Путём размещения рекламы на нашем сайте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4608830" y="1599565"/>
            <a:ext cx="1679575" cy="54038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Реклама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1166495" y="838835"/>
            <a:ext cx="6533515" cy="53086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 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возможности монетизации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458595" y="1369695"/>
            <a:ext cx="356870" cy="350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5211895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38" name="Google Shape;238;p25"/>
          <p:cNvSpPr/>
          <p:nvPr/>
        </p:nvSpPr>
        <p:spPr>
          <a:xfrm>
            <a:off x="1274445" y="2130425"/>
            <a:ext cx="356870" cy="350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" name="Google Shape;233;p25"/>
          <p:cNvSpPr/>
          <p:nvPr/>
        </p:nvSpPr>
        <p:spPr>
          <a:xfrm>
            <a:off x="2543175" y="2439035"/>
            <a:ext cx="1842770" cy="249491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деталей и дальнейшая их продажа на рынок</a:t>
            </a:r>
            <a:endParaRPr lang="ru-RU" altLang="en-US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(обработка изделий под заказ) </a:t>
            </a:r>
            <a:endParaRPr lang="ru-RU" altLang="en-US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234;p25"/>
          <p:cNvSpPr/>
          <p:nvPr/>
        </p:nvSpPr>
        <p:spPr>
          <a:xfrm>
            <a:off x="2492375" y="1599565"/>
            <a:ext cx="1895475" cy="55753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</a:t>
            </a: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ализация изделий</a:t>
            </a:r>
            <a:endParaRPr lang="ru-RU" altLang="en-US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237;p25"/>
          <p:cNvSpPr/>
          <p:nvPr/>
        </p:nvSpPr>
        <p:spPr>
          <a:xfrm>
            <a:off x="3298640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4" name="Google Shape;239;p25"/>
          <p:cNvSpPr/>
          <p:nvPr/>
        </p:nvSpPr>
        <p:spPr>
          <a:xfrm>
            <a:off x="3379470" y="2157095"/>
            <a:ext cx="352425" cy="35369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6" name="Google Shape;233;p25"/>
          <p:cNvSpPr/>
          <p:nvPr/>
        </p:nvSpPr>
        <p:spPr>
          <a:xfrm>
            <a:off x="6481445" y="2459990"/>
            <a:ext cx="2435860" cy="247586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Государствеными проектами </a:t>
            </a:r>
            <a:b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выйграшем грантов (акселератором)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инвесторами 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 т.д.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234;p25"/>
          <p:cNvSpPr/>
          <p:nvPr/>
        </p:nvSpPr>
        <p:spPr>
          <a:xfrm>
            <a:off x="6481445" y="1599565"/>
            <a:ext cx="2425700" cy="54038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Спонсирование</a:t>
            </a:r>
            <a:endParaRPr lang="ru-RU" altLang="en-US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239;p25"/>
          <p:cNvSpPr/>
          <p:nvPr/>
        </p:nvSpPr>
        <p:spPr>
          <a:xfrm>
            <a:off x="6895465" y="2157095"/>
            <a:ext cx="364490" cy="35369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9" name="Google Shape;237;p25"/>
          <p:cNvSpPr/>
          <p:nvPr/>
        </p:nvSpPr>
        <p:spPr>
          <a:xfrm>
            <a:off x="5283650" y="21061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0" name="Google Shape;237;p25"/>
          <p:cNvSpPr/>
          <p:nvPr/>
        </p:nvSpPr>
        <p:spPr>
          <a:xfrm>
            <a:off x="6829875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/>
          <p:nvPr/>
        </p:nvSpPr>
        <p:spPr>
          <a:xfrm>
            <a:off x="2359000" y="25549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Запуск 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программы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обучения, запуск сайта, привлечение первых клиентов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2375800" y="17617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3168175" y="1036900"/>
            <a:ext cx="2452800" cy="7248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5620975" y="4298875"/>
            <a:ext cx="2452800" cy="7248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2F2D"/>
          </a:solidFill>
          <a:ln w="9525" cap="flat" cmpd="sng">
            <a:solidFill>
              <a:srgbClr val="FD49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4703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Расширение мастерских, обучение на других направлениях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4719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26"/>
          <p:cNvSpPr/>
          <p:nvPr/>
        </p:nvSpPr>
        <p:spPr>
          <a:xfrm>
            <a:off x="7047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Выход на рынок других регионов России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6"/>
          <p:cNvSpPr/>
          <p:nvPr/>
        </p:nvSpPr>
        <p:spPr>
          <a:xfrm>
            <a:off x="7063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36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2453600" y="42175"/>
            <a:ext cx="40713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Планы на 3 года</a:t>
            </a:r>
            <a:endParaRPr sz="3800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15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бизнес плана, поиск инвесторов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6"/>
          <p:cNvSpPr/>
          <p:nvPr/>
        </p:nvSpPr>
        <p:spPr>
          <a:xfrm>
            <a:off x="31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настоящее время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6"/>
          <p:cNvSpPr/>
          <p:nvPr/>
        </p:nvSpPr>
        <p:spPr>
          <a:xfrm>
            <a:off x="1972450" y="3085950"/>
            <a:ext cx="556200" cy="5394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type="ctrTitle"/>
          </p:nvPr>
        </p:nvSpPr>
        <p:spPr>
          <a:xfrm>
            <a:off x="1090525" y="0"/>
            <a:ext cx="52434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Команда, связь с нами</a:t>
            </a:r>
            <a:endParaRPr sz="3800"/>
          </a:p>
        </p:txBody>
      </p:sp>
      <p:sp>
        <p:nvSpPr>
          <p:cNvPr id="261" name="Google Shape;261;p27"/>
          <p:cNvSpPr txBox="1"/>
          <p:nvPr>
            <p:ph type="subTitle" idx="1"/>
          </p:nvPr>
        </p:nvSpPr>
        <p:spPr>
          <a:xfrm>
            <a:off x="98475" y="1287175"/>
            <a:ext cx="3552300" cy="15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Лидер стартапа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ИЛЬЯ КАМЕНСКИЙ 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8953-237-11-74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shad0w.playep@gmail.com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50000"/>
              <a:buFont typeface="Montserrat Light"/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2" name="Google Shape;262;p27" descr="ФАФЛЯ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2891790"/>
            <a:ext cx="1171575" cy="225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7" descr="YmCFVYVU_iA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171575" y="2891800"/>
            <a:ext cx="3552322" cy="22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/>
          <p:nvPr/>
        </p:nvSpPr>
        <p:spPr>
          <a:xfrm>
            <a:off x="4796250" y="931525"/>
            <a:ext cx="3464400" cy="3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Участники команды: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Миргородская Антонина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Иванов Игорь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Карапетян Артём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Павел Маслов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Тимофей Гультяев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Сергей Каменский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Смирнов Антон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2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207885" y="3798570"/>
            <a:ext cx="1936115" cy="1344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/>
          <p:nvPr>
            <p:ph type="ctrTitle"/>
          </p:nvPr>
        </p:nvSpPr>
        <p:spPr>
          <a:xfrm>
            <a:off x="1291590" y="173990"/>
            <a:ext cx="4269740" cy="838835"/>
          </a:xfrm>
        </p:spPr>
        <p:txBody>
          <a:bodyPr>
            <a:normAutofit/>
          </a:bodyPr>
          <a:p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Наш запрос</a:t>
            </a:r>
            <a:endParaRPr lang="ru-RU" altLang="en-US"/>
          </a:p>
        </p:txBody>
      </p:sp>
      <p:sp>
        <p:nvSpPr>
          <p:cNvPr id="3" name="Подзаголовок 2"/>
          <p:cNvSpPr/>
          <p:nvPr>
            <p:ph type="subTitle" idx="1"/>
          </p:nvPr>
        </p:nvSpPr>
        <p:spPr>
          <a:xfrm>
            <a:off x="64135" y="1068705"/>
            <a:ext cx="6706235" cy="269875"/>
          </a:xfrm>
        </p:spPr>
        <p:txBody>
          <a:bodyPr>
            <a:normAutofit fontScale="25000"/>
          </a:bodyPr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Помещение(я) для обустройства производственного пространства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Производсвенная оснастка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Грамотных педагогов от университа(ов) и наставников с заводов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В результате мы получим постоянных клиентов в лице СТУДЕНТОВ, ЗАВОДОВ и людей которые желают работать в сфере машиностроения тем самым мы разовьём научно-технический потенциал региона 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</p:txBody>
      </p:sp>
      <p:pic>
        <p:nvPicPr>
          <p:cNvPr id="4" name="Изображение 3" descr="X7mAbnIXqc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0825" y="1355090"/>
            <a:ext cx="2543175" cy="3788410"/>
          </a:xfrm>
          <a:prstGeom prst="rect">
            <a:avLst/>
          </a:prstGeom>
        </p:spPr>
      </p:pic>
      <p:pic>
        <p:nvPicPr>
          <p:cNvPr id="5" name="Изображение 4" descr="e660803a43ac96fef51b0bfde101a3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030" y="0"/>
            <a:ext cx="2553970" cy="16821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/>
          <p:nvPr/>
        </p:nvSpPr>
        <p:spPr>
          <a:xfrm>
            <a:off x="6664901" y="1346300"/>
            <a:ext cx="25935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1" name="Google Shape;271;p28"/>
          <p:cNvSpPr/>
          <p:nvPr/>
        </p:nvSpPr>
        <p:spPr>
          <a:xfrm>
            <a:off x="6664900" y="0"/>
            <a:ext cx="2479200" cy="135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2" name="Google Shape;272;p2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072672" y="1316842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48550" y="6001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664925" y="2702325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8"/>
          <p:cNvSpPr/>
          <p:nvPr/>
        </p:nvSpPr>
        <p:spPr>
          <a:xfrm>
            <a:off x="6540125" y="-14700"/>
            <a:ext cx="124800" cy="515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highlight>
                <a:schemeClr val="lt1"/>
              </a:highlight>
            </a:endParaRPr>
          </a:p>
        </p:txBody>
      </p:sp>
      <p:sp>
        <p:nvSpPr>
          <p:cNvPr id="276" name="Google Shape;276;p28"/>
          <p:cNvSpPr txBox="1"/>
          <p:nvPr/>
        </p:nvSpPr>
        <p:spPr>
          <a:xfrm>
            <a:off x="0" y="2017395"/>
            <a:ext cx="6540500" cy="1031875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Благодарю</a:t>
            </a: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alt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всех </a:t>
            </a: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 внимание!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42*413"/>
  <p:tag name="TABLE_ENDDRAG_RECT" val="277*0*442*413"/>
</p:tagLst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5255</Words>
  <Application>WPS Presentation</Application>
  <PresentationFormat/>
  <Paragraphs>238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SimSun</vt:lpstr>
      <vt:lpstr>Wingdings</vt:lpstr>
      <vt:lpstr>Arial</vt:lpstr>
      <vt:lpstr>Roboto</vt:lpstr>
      <vt:lpstr>Aldrich</vt:lpstr>
      <vt:lpstr>Segoe Print</vt:lpstr>
      <vt:lpstr>Abril Fatface</vt:lpstr>
      <vt:lpstr>Montserrat</vt:lpstr>
      <vt:lpstr>Montserrat Light</vt:lpstr>
      <vt:lpstr>Instrument Sans Medium</vt:lpstr>
      <vt:lpstr>Times New Roman</vt:lpstr>
      <vt:lpstr>Playfair Display</vt:lpstr>
      <vt:lpstr>Instrument Sans SemiBold</vt:lpstr>
      <vt:lpstr>Roboto Light</vt:lpstr>
      <vt:lpstr>Poppins Light</vt:lpstr>
      <vt:lpstr>Microsoft YaHei</vt:lpstr>
      <vt:lpstr>Arial Unicode MS</vt:lpstr>
      <vt:lpstr>Wingdings</vt:lpstr>
      <vt:lpstr>Geometric</vt:lpstr>
      <vt:lpstr>ПИШ (ПСКОВСКАЯ ИНЖЕНЕРНАЯ  ШКОЛА В СОТРУДНИЧЕСТВЕ С ПСКОВГУ)</vt:lpstr>
      <vt:lpstr>О чем проект</vt:lpstr>
      <vt:lpstr>PowerPoint 演示文稿</vt:lpstr>
      <vt:lpstr>Кого заинтересует проект</vt:lpstr>
      <vt:lpstr>Идентификация проблемы</vt:lpstr>
      <vt:lpstr>Решение проблемы</vt:lpstr>
      <vt:lpstr>Конкуренты</vt:lpstr>
      <vt:lpstr>География рынка - Псковская область</vt:lpstr>
      <vt:lpstr>В чем наше преимущество над конкурентами</vt:lpstr>
      <vt:lpstr>Как о нас услышат?</vt:lpstr>
      <vt:lpstr>Метод монетизации</vt:lpstr>
      <vt:lpstr>PowerPoint 演示文稿</vt:lpstr>
      <vt:lpstr>Команда, связь с нами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ПИШ (ПСКОВСКАЯ ИНЖЕНЕРНАЯ  ШКОЛА В СОТРУДНИЧЕСТВЕ С ПСКОВГУ)</dc:title>
  <dc:creator/>
  <cp:lastModifiedBy>Илья Каменский</cp:lastModifiedBy>
  <cp:revision>7</cp:revision>
  <dcterms:created xsi:type="dcterms:W3CDTF">2024-11-25T11:12:06Z</dcterms:created>
  <dcterms:modified xsi:type="dcterms:W3CDTF">2024-11-25T12:06:35Z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D62F04CF97D645EFA3CF54AC0D6BFB12_13</vt:lpwstr>
  </property>
  <property fmtid="{D5CDD505-2E9C-101B-9397-08002B2CF9AE}" pid="3" name="KSOProductBuildVer">
    <vt:lpwstr>1049-12.2.0.18911</vt:lpwstr>
  </property>
</Properties>
</file>