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3"/>
  </p:notesMasterIdLst>
  <p:sldIdLst>
    <p:sldId id="256" r:id="rId2"/>
    <p:sldId id="276" r:id="rId3"/>
    <p:sldId id="261" r:id="rId4"/>
    <p:sldId id="274" r:id="rId5"/>
    <p:sldId id="264" r:id="rId6"/>
    <p:sldId id="311" r:id="rId7"/>
    <p:sldId id="269" r:id="rId8"/>
    <p:sldId id="310" r:id="rId9"/>
    <p:sldId id="278" r:id="rId10"/>
    <p:sldId id="268" r:id="rId11"/>
    <p:sldId id="284" r:id="rId12"/>
    <p:sldId id="286" r:id="rId13"/>
    <p:sldId id="263" r:id="rId14"/>
    <p:sldId id="262" r:id="rId15"/>
    <p:sldId id="312" r:id="rId16"/>
    <p:sldId id="313" r:id="rId17"/>
    <p:sldId id="314" r:id="rId18"/>
    <p:sldId id="315" r:id="rId19"/>
    <p:sldId id="316" r:id="rId20"/>
    <p:sldId id="283" r:id="rId21"/>
    <p:sldId id="285" r:id="rId22"/>
  </p:sldIdLst>
  <p:sldSz cx="9144000" cy="5143500" type="screen16x9"/>
  <p:notesSz cx="6858000" cy="9144000"/>
  <p:embeddedFontLst>
    <p:embeddedFont>
      <p:font typeface="Montserrat" panose="020B0604020202020204" charset="-52"/>
      <p:regular r:id="rId24"/>
      <p:bold r:id="rId25"/>
      <p:italic r:id="rId26"/>
      <p:boldItalic r:id="rId27"/>
    </p:embeddedFont>
    <p:embeddedFont>
      <p:font typeface="Montserrat Black" panose="020B0604020202020204" charset="-52"/>
      <p:bold r:id="rId28"/>
      <p:boldItalic r:id="rId29"/>
    </p:embeddedFont>
    <p:embeddedFont>
      <p:font typeface="Montserrat ExtraBold" panose="020B0604020202020204" charset="-52"/>
      <p:bold r:id="rId30"/>
      <p:boldItalic r:id="rId31"/>
    </p:embeddedFont>
    <p:embeddedFont>
      <p:font typeface="Montserrat SemiBold" panose="020B0604020202020204" charset="-52"/>
      <p:regular r:id="rId32"/>
      <p:bold r:id="rId33"/>
      <p:italic r:id="rId34"/>
      <p:boldItalic r:id="rId35"/>
    </p:embeddedFont>
    <p:embeddedFont>
      <p:font typeface="Roboto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29DC57-F457-4052-AEF9-D7C1039813F1}">
  <a:tblStyle styleId="{3829DC57-F457-4052-AEF9-D7C1039813F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a18ca45c72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a18ca45c72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a18ca45c72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a18ca45c72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a18ca45c72_2_156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a18ca45c72_2_156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a18ca45c72_2_15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a18ca45c72_2_15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a18ca45c72_2_15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a18ca45c72_2_15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6432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9d045f13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9d045f13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a18ca45c72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a18ca45c72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7853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a18ca45c72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a18ca45c72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a18ca45c72_2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a18ca45c72_2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a18ca45c72_2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a18ca45c72_2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a18ca45c72_2_16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a18ca45c72_2_160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a18ca45c72_2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a18ca45c72_2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a18ca45c72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a18ca45c72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a18ca45c72_2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a18ca45c72_2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23129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a18ca45c72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a18ca45c72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4742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a18ca45c72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a18ca45c72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8177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a18ca45c72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a18ca45c72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8398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a18ca45c72_2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a18ca45c72_2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503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a18ca45c72_2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a18ca45c72_2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a18ca45c72_2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a18ca45c72_2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713225" y="1679670"/>
            <a:ext cx="4494300" cy="139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 Black"/>
              <a:buNone/>
              <a:defRPr sz="40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064602"/>
            <a:ext cx="2427600" cy="7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13225" y="1977050"/>
            <a:ext cx="3857400" cy="10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3600"/>
              <a:buFont typeface="Montserrat ExtraBold"/>
              <a:buNone/>
              <a:defRPr sz="3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713225" y="3256100"/>
            <a:ext cx="27486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909150" y="1128376"/>
            <a:ext cx="1033800" cy="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Montserrat ExtraBold"/>
              <a:buNone/>
              <a:defRPr sz="60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32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1"/>
          </p:nvPr>
        </p:nvSpPr>
        <p:spPr>
          <a:xfrm>
            <a:off x="1322969" y="2813075"/>
            <a:ext cx="279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2"/>
          </p:nvPr>
        </p:nvSpPr>
        <p:spPr>
          <a:xfrm>
            <a:off x="5024131" y="2813075"/>
            <a:ext cx="279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3"/>
          </p:nvPr>
        </p:nvSpPr>
        <p:spPr>
          <a:xfrm>
            <a:off x="1322969" y="3233100"/>
            <a:ext cx="2796900" cy="14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5025631" y="3233094"/>
            <a:ext cx="2793900" cy="14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 idx="5" hasCustomPrompt="1"/>
          </p:nvPr>
        </p:nvSpPr>
        <p:spPr>
          <a:xfrm>
            <a:off x="2464086" y="1865376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6" hasCustomPrompt="1"/>
          </p:nvPr>
        </p:nvSpPr>
        <p:spPr>
          <a:xfrm>
            <a:off x="6163212" y="1860426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4219225" y="1972943"/>
            <a:ext cx="4222800" cy="10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1"/>
          </p:nvPr>
        </p:nvSpPr>
        <p:spPr>
          <a:xfrm>
            <a:off x="5667975" y="3250064"/>
            <a:ext cx="27627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 idx="2" hasCustomPrompt="1"/>
          </p:nvPr>
        </p:nvSpPr>
        <p:spPr>
          <a:xfrm>
            <a:off x="7209904" y="1143000"/>
            <a:ext cx="1033200" cy="6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s 2">
  <p:cSld name="TITLE_AND_TWO_COLUMNS_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7132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1"/>
          </p:nvPr>
        </p:nvSpPr>
        <p:spPr>
          <a:xfrm>
            <a:off x="1325875" y="4154064"/>
            <a:ext cx="2541900" cy="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2"/>
          </p:nvPr>
        </p:nvSpPr>
        <p:spPr>
          <a:xfrm>
            <a:off x="5276093" y="4154064"/>
            <a:ext cx="2541900" cy="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3"/>
          </p:nvPr>
        </p:nvSpPr>
        <p:spPr>
          <a:xfrm>
            <a:off x="1325880" y="3731161"/>
            <a:ext cx="2541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4"/>
          </p:nvPr>
        </p:nvSpPr>
        <p:spPr>
          <a:xfrm>
            <a:off x="5276088" y="3731161"/>
            <a:ext cx="2541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5" hasCustomPrompt="1"/>
          </p:nvPr>
        </p:nvSpPr>
        <p:spPr>
          <a:xfrm>
            <a:off x="1325875" y="1300175"/>
            <a:ext cx="2541900" cy="75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6" hasCustomPrompt="1"/>
          </p:nvPr>
        </p:nvSpPr>
        <p:spPr>
          <a:xfrm>
            <a:off x="5276100" y="1300174"/>
            <a:ext cx="2541900" cy="75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Montserrat ExtraBold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&amp; picture">
  <p:cSld name="CUSTOM_1_4_1_1_1_1_1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709625" y="1160390"/>
            <a:ext cx="3429000" cy="13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713225" y="3043225"/>
            <a:ext cx="3429000" cy="9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s 4">
  <p:cSld name="TITLE_AND_TWO_COLUMNS_2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71900" y="444250"/>
            <a:ext cx="3858900" cy="5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4572006" y="2219924"/>
            <a:ext cx="38589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2"/>
          </p:nvPr>
        </p:nvSpPr>
        <p:spPr>
          <a:xfrm>
            <a:off x="4572006" y="3581500"/>
            <a:ext cx="38589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ubTitle" idx="3"/>
          </p:nvPr>
        </p:nvSpPr>
        <p:spPr>
          <a:xfrm>
            <a:off x="4572006" y="1799300"/>
            <a:ext cx="3858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4"/>
          </p:nvPr>
        </p:nvSpPr>
        <p:spPr>
          <a:xfrm>
            <a:off x="4572006" y="3160876"/>
            <a:ext cx="3858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hree columns">
  <p:cSld name="CUSTOM_5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713225" y="448056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ExtraBold"/>
              <a:buNone/>
              <a:defRPr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ubTitle" idx="1"/>
          </p:nvPr>
        </p:nvSpPr>
        <p:spPr>
          <a:xfrm>
            <a:off x="712956" y="2816352"/>
            <a:ext cx="236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2"/>
          </p:nvPr>
        </p:nvSpPr>
        <p:spPr>
          <a:xfrm>
            <a:off x="3387494" y="2816352"/>
            <a:ext cx="236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ubTitle" idx="3"/>
          </p:nvPr>
        </p:nvSpPr>
        <p:spPr>
          <a:xfrm>
            <a:off x="6061644" y="2816352"/>
            <a:ext cx="236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ubTitle" idx="4"/>
          </p:nvPr>
        </p:nvSpPr>
        <p:spPr>
          <a:xfrm>
            <a:off x="713556" y="3230198"/>
            <a:ext cx="23682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5"/>
          </p:nvPr>
        </p:nvSpPr>
        <p:spPr>
          <a:xfrm>
            <a:off x="3388244" y="3230198"/>
            <a:ext cx="23682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ubTitle" idx="6"/>
          </p:nvPr>
        </p:nvSpPr>
        <p:spPr>
          <a:xfrm>
            <a:off x="6061494" y="3230198"/>
            <a:ext cx="23682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7" hasCustomPrompt="1"/>
          </p:nvPr>
        </p:nvSpPr>
        <p:spPr>
          <a:xfrm>
            <a:off x="1632473" y="1880227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 idx="8" hasCustomPrompt="1"/>
          </p:nvPr>
        </p:nvSpPr>
        <p:spPr>
          <a:xfrm>
            <a:off x="6982227" y="1878714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 idx="9" hasCustomPrompt="1"/>
          </p:nvPr>
        </p:nvSpPr>
        <p:spPr>
          <a:xfrm>
            <a:off x="4306998" y="1880227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four columns">
  <p:cSld name="CUSTOM_5_1_1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713225" y="448056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subTitle" idx="1"/>
          </p:nvPr>
        </p:nvSpPr>
        <p:spPr>
          <a:xfrm>
            <a:off x="709487" y="2812190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subTitle" idx="2"/>
          </p:nvPr>
        </p:nvSpPr>
        <p:spPr>
          <a:xfrm>
            <a:off x="2728437" y="2812190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ubTitle" idx="3"/>
          </p:nvPr>
        </p:nvSpPr>
        <p:spPr>
          <a:xfrm>
            <a:off x="4755775" y="2812190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4"/>
          </p:nvPr>
        </p:nvSpPr>
        <p:spPr>
          <a:xfrm>
            <a:off x="6779175" y="2812190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subTitle" idx="5"/>
          </p:nvPr>
        </p:nvSpPr>
        <p:spPr>
          <a:xfrm>
            <a:off x="710237" y="3225986"/>
            <a:ext cx="16458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ubTitle" idx="6"/>
          </p:nvPr>
        </p:nvSpPr>
        <p:spPr>
          <a:xfrm>
            <a:off x="2729187" y="3225986"/>
            <a:ext cx="16458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ubTitle" idx="7"/>
          </p:nvPr>
        </p:nvSpPr>
        <p:spPr>
          <a:xfrm>
            <a:off x="4756525" y="3225986"/>
            <a:ext cx="16458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8"/>
          </p:nvPr>
        </p:nvSpPr>
        <p:spPr>
          <a:xfrm>
            <a:off x="6779925" y="3225986"/>
            <a:ext cx="16458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 idx="9" hasCustomPrompt="1"/>
          </p:nvPr>
        </p:nvSpPr>
        <p:spPr>
          <a:xfrm>
            <a:off x="1272880" y="1864032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 idx="13" hasCustomPrompt="1"/>
          </p:nvPr>
        </p:nvSpPr>
        <p:spPr>
          <a:xfrm>
            <a:off x="5319184" y="1862518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 idx="14" hasCustomPrompt="1"/>
          </p:nvPr>
        </p:nvSpPr>
        <p:spPr>
          <a:xfrm>
            <a:off x="3296780" y="1864032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98" name="Google Shape;98;p19"/>
          <p:cNvSpPr txBox="1">
            <a:spLocks noGrp="1"/>
          </p:cNvSpPr>
          <p:nvPr>
            <p:ph type="title" idx="15" hasCustomPrompt="1"/>
          </p:nvPr>
        </p:nvSpPr>
        <p:spPr>
          <a:xfrm>
            <a:off x="7341583" y="1862518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four columns 3">
  <p:cSld name="CUSTOM_5_1_1_1"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713225" y="448056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subTitle" idx="1"/>
          </p:nvPr>
        </p:nvSpPr>
        <p:spPr>
          <a:xfrm>
            <a:off x="713487" y="2962488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subTitle" idx="2"/>
          </p:nvPr>
        </p:nvSpPr>
        <p:spPr>
          <a:xfrm>
            <a:off x="2733352" y="2962488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subTitle" idx="3"/>
          </p:nvPr>
        </p:nvSpPr>
        <p:spPr>
          <a:xfrm>
            <a:off x="4760694" y="2962488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subTitle" idx="4"/>
          </p:nvPr>
        </p:nvSpPr>
        <p:spPr>
          <a:xfrm>
            <a:off x="6783175" y="2962488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ubTitle" idx="5"/>
          </p:nvPr>
        </p:nvSpPr>
        <p:spPr>
          <a:xfrm>
            <a:off x="714237" y="3381247"/>
            <a:ext cx="1645800" cy="11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ubTitle" idx="6"/>
          </p:nvPr>
        </p:nvSpPr>
        <p:spPr>
          <a:xfrm>
            <a:off x="2734102" y="3381247"/>
            <a:ext cx="1645800" cy="11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7"/>
          </p:nvPr>
        </p:nvSpPr>
        <p:spPr>
          <a:xfrm>
            <a:off x="4761444" y="3381247"/>
            <a:ext cx="1645800" cy="11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8"/>
          </p:nvPr>
        </p:nvSpPr>
        <p:spPr>
          <a:xfrm>
            <a:off x="6783925" y="3381247"/>
            <a:ext cx="1645800" cy="11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ix columns">
  <p:cSld name="CUSTOM_5_1_2"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1897350" y="448056"/>
            <a:ext cx="534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subTitle" idx="1"/>
          </p:nvPr>
        </p:nvSpPr>
        <p:spPr>
          <a:xfrm>
            <a:off x="1212425" y="3519127"/>
            <a:ext cx="16440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subTitle" idx="2"/>
          </p:nvPr>
        </p:nvSpPr>
        <p:spPr>
          <a:xfrm>
            <a:off x="3750104" y="3519124"/>
            <a:ext cx="16440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ubTitle" idx="3"/>
          </p:nvPr>
        </p:nvSpPr>
        <p:spPr>
          <a:xfrm>
            <a:off x="6287575" y="3519124"/>
            <a:ext cx="16440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subTitle" idx="4"/>
          </p:nvPr>
        </p:nvSpPr>
        <p:spPr>
          <a:xfrm>
            <a:off x="1212425" y="1741650"/>
            <a:ext cx="16440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subTitle" idx="5"/>
          </p:nvPr>
        </p:nvSpPr>
        <p:spPr>
          <a:xfrm>
            <a:off x="3750000" y="1741650"/>
            <a:ext cx="16440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subTitle" idx="6"/>
          </p:nvPr>
        </p:nvSpPr>
        <p:spPr>
          <a:xfrm>
            <a:off x="6287575" y="1741650"/>
            <a:ext cx="16440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 SemiBold"/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7"/>
          </p:nvPr>
        </p:nvSpPr>
        <p:spPr>
          <a:xfrm>
            <a:off x="1212850" y="2164923"/>
            <a:ext cx="1643400" cy="60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subTitle" idx="8"/>
          </p:nvPr>
        </p:nvSpPr>
        <p:spPr>
          <a:xfrm>
            <a:off x="3750520" y="2164925"/>
            <a:ext cx="1643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subTitle" idx="9"/>
          </p:nvPr>
        </p:nvSpPr>
        <p:spPr>
          <a:xfrm>
            <a:off x="6287991" y="2164925"/>
            <a:ext cx="16431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subTitle" idx="13"/>
          </p:nvPr>
        </p:nvSpPr>
        <p:spPr>
          <a:xfrm>
            <a:off x="1212841" y="3938700"/>
            <a:ext cx="1643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subTitle" idx="14"/>
          </p:nvPr>
        </p:nvSpPr>
        <p:spPr>
          <a:xfrm>
            <a:off x="3750520" y="3938697"/>
            <a:ext cx="1643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subTitle" idx="15"/>
          </p:nvPr>
        </p:nvSpPr>
        <p:spPr>
          <a:xfrm>
            <a:off x="6287991" y="3938697"/>
            <a:ext cx="16431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2">
  <p:cSld name="BIG_NUMBER_1">
    <p:bg>
      <p:bgPr>
        <a:solidFill>
          <a:schemeClr val="dk2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 hasCustomPrompt="1"/>
          </p:nvPr>
        </p:nvSpPr>
        <p:spPr>
          <a:xfrm>
            <a:off x="713250" y="1516408"/>
            <a:ext cx="7717500" cy="1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6" name="Google Shape;146;p24"/>
          <p:cNvSpPr txBox="1">
            <a:spLocks noGrp="1"/>
          </p:cNvSpPr>
          <p:nvPr>
            <p:ph type="subTitle" idx="1"/>
          </p:nvPr>
        </p:nvSpPr>
        <p:spPr>
          <a:xfrm>
            <a:off x="2179500" y="3099092"/>
            <a:ext cx="47850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3">
  <p:cSld name="CUSTOM_1_3">
    <p:bg>
      <p:bgPr>
        <a:solidFill>
          <a:schemeClr val="lt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714675" y="1030550"/>
            <a:ext cx="3858900" cy="10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6000"/>
              <a:buFont typeface="Montserrat Black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7"/>
          <p:cNvSpPr txBox="1">
            <a:spLocks noGrp="1"/>
          </p:cNvSpPr>
          <p:nvPr>
            <p:ph type="subTitle" idx="1"/>
          </p:nvPr>
        </p:nvSpPr>
        <p:spPr>
          <a:xfrm>
            <a:off x="714675" y="2445774"/>
            <a:ext cx="3858900" cy="21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"/>
              <a:buChar char="●"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2_1">
    <p:bg>
      <p:bgPr>
        <a:solidFill>
          <a:schemeClr val="lt1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>
            <a:spLocks noGrp="1"/>
          </p:cNvSpPr>
          <p:nvPr>
            <p:ph type="title"/>
          </p:nvPr>
        </p:nvSpPr>
        <p:spPr>
          <a:xfrm>
            <a:off x="5474900" y="2208525"/>
            <a:ext cx="2782200" cy="10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Montserrat ExtraBold"/>
              <a:buNone/>
              <a:defRPr sz="36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subTitle" idx="1"/>
          </p:nvPr>
        </p:nvSpPr>
        <p:spPr>
          <a:xfrm>
            <a:off x="5925675" y="3766750"/>
            <a:ext cx="2505000" cy="8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>
                <a:solidFill>
                  <a:schemeClr val="accent2"/>
                </a:solidFill>
              </a:defRPr>
            </a:lvl1pPr>
            <a:lvl2pPr lvl="1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title" idx="2" hasCustomPrompt="1"/>
          </p:nvPr>
        </p:nvSpPr>
        <p:spPr>
          <a:xfrm>
            <a:off x="7521825" y="1137675"/>
            <a:ext cx="648300" cy="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5">
  <p:cSld name="TITLE_ONLY_1_1_1_2">
    <p:bg>
      <p:bgPr>
        <a:solidFill>
          <a:schemeClr val="dk2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type="title"/>
          </p:nvPr>
        </p:nvSpPr>
        <p:spPr>
          <a:xfrm>
            <a:off x="5687125" y="1682500"/>
            <a:ext cx="274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1"/>
          <p:cNvSpPr txBox="1">
            <a:spLocks noGrp="1"/>
          </p:cNvSpPr>
          <p:nvPr>
            <p:ph type="subTitle" idx="1"/>
          </p:nvPr>
        </p:nvSpPr>
        <p:spPr>
          <a:xfrm>
            <a:off x="5687125" y="2313433"/>
            <a:ext cx="2743500" cy="13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ExtraBold"/>
              <a:buNone/>
              <a:defRPr sz="2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None/>
              <a:defRPr sz="2800">
                <a:solidFill>
                  <a:srgbClr val="BA68C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None/>
              <a:defRPr sz="2800">
                <a:solidFill>
                  <a:srgbClr val="BA68C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None/>
              <a:defRPr sz="2800">
                <a:solidFill>
                  <a:srgbClr val="BA68C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None/>
              <a:defRPr sz="2800">
                <a:solidFill>
                  <a:srgbClr val="BA68C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None/>
              <a:defRPr sz="2800">
                <a:solidFill>
                  <a:srgbClr val="BA68C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None/>
              <a:defRPr sz="2800">
                <a:solidFill>
                  <a:srgbClr val="BA68C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None/>
              <a:defRPr sz="2800">
                <a:solidFill>
                  <a:srgbClr val="BA68C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None/>
              <a:defRPr sz="2800">
                <a:solidFill>
                  <a:srgbClr val="BA68C8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5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5" r:id="rId10"/>
    <p:sldLayoutId id="2147483667" r:id="rId11"/>
    <p:sldLayoutId id="2147483668" r:id="rId12"/>
    <p:sldLayoutId id="2147483670" r:id="rId13"/>
    <p:sldLayoutId id="2147483673" r:id="rId14"/>
    <p:sldLayoutId id="2147483674" r:id="rId15"/>
    <p:sldLayoutId id="214748367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724400" y="557100"/>
            <a:ext cx="4029300" cy="4029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" name="Google Shape;196;p38"/>
          <p:cNvPicPr preferRelativeResize="0"/>
          <p:nvPr/>
        </p:nvPicPr>
        <p:blipFill rotWithShape="1">
          <a:blip r:embed="rId3">
            <a:alphaModFix/>
          </a:blip>
          <a:srcRect l="-1613" t="-1456" r="-3142" b="-3299"/>
          <a:stretch/>
        </p:blipFill>
        <p:spPr>
          <a:xfrm>
            <a:off x="5136117" y="896550"/>
            <a:ext cx="3350400" cy="3350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7" name="Google Shape;197;p38"/>
          <p:cNvSpPr txBox="1">
            <a:spLocks noGrp="1"/>
          </p:cNvSpPr>
          <p:nvPr>
            <p:ph type="title"/>
          </p:nvPr>
        </p:nvSpPr>
        <p:spPr>
          <a:xfrm>
            <a:off x="406925" y="354145"/>
            <a:ext cx="4494300" cy="13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Студенческий </a:t>
            </a:r>
            <a:br>
              <a:rPr lang="ru-RU" dirty="0"/>
            </a:br>
            <a:r>
              <a:rPr lang="ru-RU" dirty="0"/>
              <a:t>органайзер</a:t>
            </a:r>
            <a:endParaRPr dirty="0"/>
          </a:p>
        </p:txBody>
      </p:sp>
      <p:sp>
        <p:nvSpPr>
          <p:cNvPr id="198" name="Google Shape;198;p38"/>
          <p:cNvSpPr txBox="1">
            <a:spLocks noGrp="1"/>
          </p:cNvSpPr>
          <p:nvPr>
            <p:ph type="subTitle" idx="1"/>
          </p:nvPr>
        </p:nvSpPr>
        <p:spPr>
          <a:xfrm>
            <a:off x="477807" y="1654015"/>
            <a:ext cx="3941793" cy="11884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Ежедневник и расписание занятий – все в одном приложении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8"/>
          <p:cNvSpPr txBox="1">
            <a:spLocks noGrp="1"/>
          </p:cNvSpPr>
          <p:nvPr>
            <p:ph type="title"/>
          </p:nvPr>
        </p:nvSpPr>
        <p:spPr>
          <a:xfrm>
            <a:off x="713225" y="448056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Наша команда</a:t>
            </a:r>
            <a:endParaRPr dirty="0"/>
          </a:p>
        </p:txBody>
      </p:sp>
      <p:sp>
        <p:nvSpPr>
          <p:cNvPr id="572" name="Google Shape;572;p58"/>
          <p:cNvSpPr txBox="1">
            <a:spLocks noGrp="1"/>
          </p:cNvSpPr>
          <p:nvPr>
            <p:ph type="subTitle" idx="1"/>
          </p:nvPr>
        </p:nvSpPr>
        <p:spPr>
          <a:xfrm>
            <a:off x="713486" y="2962488"/>
            <a:ext cx="185922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Панфиленко Артём</a:t>
            </a:r>
            <a:endParaRPr dirty="0"/>
          </a:p>
        </p:txBody>
      </p:sp>
      <p:sp>
        <p:nvSpPr>
          <p:cNvPr id="573" name="Google Shape;573;p58"/>
          <p:cNvSpPr txBox="1">
            <a:spLocks noGrp="1"/>
          </p:cNvSpPr>
          <p:nvPr>
            <p:ph type="subTitle" idx="2"/>
          </p:nvPr>
        </p:nvSpPr>
        <p:spPr>
          <a:xfrm>
            <a:off x="2733352" y="2962488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Стёпин Даниил</a:t>
            </a:r>
            <a:endParaRPr dirty="0"/>
          </a:p>
        </p:txBody>
      </p:sp>
      <p:sp>
        <p:nvSpPr>
          <p:cNvPr id="574" name="Google Shape;574;p58"/>
          <p:cNvSpPr txBox="1">
            <a:spLocks noGrp="1"/>
          </p:cNvSpPr>
          <p:nvPr>
            <p:ph type="subTitle" idx="3"/>
          </p:nvPr>
        </p:nvSpPr>
        <p:spPr>
          <a:xfrm>
            <a:off x="4760694" y="2962488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Хабибулин Иван</a:t>
            </a:r>
            <a:endParaRPr dirty="0"/>
          </a:p>
        </p:txBody>
      </p:sp>
      <p:sp>
        <p:nvSpPr>
          <p:cNvPr id="575" name="Google Shape;575;p58"/>
          <p:cNvSpPr txBox="1">
            <a:spLocks noGrp="1"/>
          </p:cNvSpPr>
          <p:nvPr>
            <p:ph type="subTitle" idx="4"/>
          </p:nvPr>
        </p:nvSpPr>
        <p:spPr>
          <a:xfrm>
            <a:off x="6783174" y="2962488"/>
            <a:ext cx="179375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err="1"/>
              <a:t>Сопко</a:t>
            </a:r>
            <a:r>
              <a:rPr lang="ru-RU" dirty="0"/>
              <a:t> Александра</a:t>
            </a:r>
            <a:endParaRPr dirty="0"/>
          </a:p>
        </p:txBody>
      </p:sp>
      <p:sp>
        <p:nvSpPr>
          <p:cNvPr id="576" name="Google Shape;576;p58"/>
          <p:cNvSpPr txBox="1">
            <a:spLocks noGrp="1"/>
          </p:cNvSpPr>
          <p:nvPr>
            <p:ph type="subTitle" idx="5"/>
          </p:nvPr>
        </p:nvSpPr>
        <p:spPr>
          <a:xfrm>
            <a:off x="709172" y="3758013"/>
            <a:ext cx="1645800" cy="10266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Капитан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Организация, постановка целей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577" name="Google Shape;577;p58"/>
          <p:cNvSpPr txBox="1">
            <a:spLocks noGrp="1"/>
          </p:cNvSpPr>
          <p:nvPr>
            <p:ph type="subTitle" idx="6"/>
          </p:nvPr>
        </p:nvSpPr>
        <p:spPr>
          <a:xfrm>
            <a:off x="2734102" y="3758014"/>
            <a:ext cx="1645800" cy="11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Поиск информации</a:t>
            </a:r>
            <a:endParaRPr dirty="0"/>
          </a:p>
        </p:txBody>
      </p:sp>
      <p:sp>
        <p:nvSpPr>
          <p:cNvPr id="578" name="Google Shape;578;p58"/>
          <p:cNvSpPr txBox="1">
            <a:spLocks noGrp="1"/>
          </p:cNvSpPr>
          <p:nvPr>
            <p:ph type="subTitle" idx="7"/>
          </p:nvPr>
        </p:nvSpPr>
        <p:spPr>
          <a:xfrm>
            <a:off x="4761444" y="3758014"/>
            <a:ext cx="1645800" cy="11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Техническая часть</a:t>
            </a:r>
            <a:endParaRPr dirty="0"/>
          </a:p>
        </p:txBody>
      </p:sp>
      <p:sp>
        <p:nvSpPr>
          <p:cNvPr id="579" name="Google Shape;579;p58"/>
          <p:cNvSpPr txBox="1">
            <a:spLocks noGrp="1"/>
          </p:cNvSpPr>
          <p:nvPr>
            <p:ph type="subTitle" idx="8"/>
          </p:nvPr>
        </p:nvSpPr>
        <p:spPr>
          <a:xfrm>
            <a:off x="6931129" y="3773367"/>
            <a:ext cx="1645800" cy="11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Бизнес-аналитик</a:t>
            </a: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1465FC-6F5F-4E06-AE37-97014982E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890" y="1213399"/>
            <a:ext cx="1281023" cy="17490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481E11-A196-4F74-9EE0-0B5A3F57A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089" y="1475076"/>
            <a:ext cx="1458361" cy="148741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0FFF22-406C-45E8-BD48-B612A0D5F6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174" y="1916067"/>
            <a:ext cx="1857724" cy="10464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2AD2A7-3585-4BE2-BA7F-F4F1480CBD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50" t="7055" r="-2227" b="35913"/>
          <a:stretch/>
        </p:blipFill>
        <p:spPr>
          <a:xfrm>
            <a:off x="713225" y="1388022"/>
            <a:ext cx="1618397" cy="15744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/>
          <p:nvPr/>
        </p:nvSpPr>
        <p:spPr>
          <a:xfrm>
            <a:off x="831400" y="858926"/>
            <a:ext cx="1192200" cy="1192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43"/>
          <p:cNvSpPr txBox="1">
            <a:spLocks noGrp="1"/>
          </p:cNvSpPr>
          <p:nvPr>
            <p:ph type="title"/>
          </p:nvPr>
        </p:nvSpPr>
        <p:spPr>
          <a:xfrm>
            <a:off x="713225" y="1977050"/>
            <a:ext cx="3857400" cy="10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246" name="Google Shape;246;p43"/>
          <p:cNvSpPr/>
          <p:nvPr/>
        </p:nvSpPr>
        <p:spPr>
          <a:xfrm>
            <a:off x="835029" y="3025531"/>
            <a:ext cx="1820400" cy="3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43"/>
          <p:cNvSpPr txBox="1">
            <a:spLocks noGrp="1"/>
          </p:cNvSpPr>
          <p:nvPr>
            <p:ph type="subTitle" idx="1"/>
          </p:nvPr>
        </p:nvSpPr>
        <p:spPr>
          <a:xfrm>
            <a:off x="713225" y="3256100"/>
            <a:ext cx="27486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48" name="Google Shape;248;p43"/>
          <p:cNvSpPr txBox="1">
            <a:spLocks noGrp="1"/>
          </p:cNvSpPr>
          <p:nvPr>
            <p:ph type="title" idx="2"/>
          </p:nvPr>
        </p:nvSpPr>
        <p:spPr>
          <a:xfrm>
            <a:off x="909150" y="1128376"/>
            <a:ext cx="1033800" cy="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249" name="Google Shape;249;p43"/>
          <p:cNvSpPr/>
          <p:nvPr/>
        </p:nvSpPr>
        <p:spPr>
          <a:xfrm>
            <a:off x="4572075" y="539750"/>
            <a:ext cx="4024800" cy="4024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0" name="Google Shape;250;p43"/>
          <p:cNvPicPr preferRelativeResize="0"/>
          <p:nvPr/>
        </p:nvPicPr>
        <p:blipFill rotWithShape="1">
          <a:blip r:embed="rId3">
            <a:alphaModFix/>
          </a:blip>
          <a:srcRect l="-2755" r="-4875"/>
          <a:stretch/>
        </p:blipFill>
        <p:spPr>
          <a:xfrm>
            <a:off x="4955707" y="1045217"/>
            <a:ext cx="3243600" cy="3013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6"/>
          <p:cNvSpPr txBox="1">
            <a:spLocks noGrp="1"/>
          </p:cNvSpPr>
          <p:nvPr>
            <p:ph type="title"/>
          </p:nvPr>
        </p:nvSpPr>
        <p:spPr>
          <a:xfrm>
            <a:off x="713250" y="1516408"/>
            <a:ext cx="7717500" cy="1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dirty="0"/>
              <a:t>Студенты </a:t>
            </a:r>
            <a:r>
              <a:rPr lang="ru-RU" sz="2400" dirty="0" err="1"/>
              <a:t>ТюмГУ</a:t>
            </a:r>
            <a:r>
              <a:rPr lang="ru-RU" sz="2400" dirty="0"/>
              <a:t> опаздывают на занятия в среднем на 15 минут из-за изменений в расписании занятий в «</a:t>
            </a:r>
            <a:r>
              <a:rPr lang="ru-RU" sz="2400" dirty="0" err="1"/>
              <a:t>Modeus</a:t>
            </a:r>
            <a:r>
              <a:rPr lang="ru-RU" sz="2400" dirty="0"/>
              <a:t>». </a:t>
            </a:r>
            <a:endParaRPr sz="2400" dirty="0"/>
          </a:p>
        </p:txBody>
      </p:sp>
      <p:sp>
        <p:nvSpPr>
          <p:cNvPr id="555" name="Google Shape;555;p56"/>
          <p:cNvSpPr txBox="1">
            <a:spLocks noGrp="1"/>
          </p:cNvSpPr>
          <p:nvPr>
            <p:ph type="subTitle" idx="1"/>
          </p:nvPr>
        </p:nvSpPr>
        <p:spPr>
          <a:xfrm>
            <a:off x="2179500" y="3099092"/>
            <a:ext cx="47850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6" name="Google Shape;556;p56"/>
          <p:cNvSpPr/>
          <p:nvPr/>
        </p:nvSpPr>
        <p:spPr>
          <a:xfrm>
            <a:off x="3661800" y="2863669"/>
            <a:ext cx="1820400" cy="3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>
            <a:spLocks noGrp="1"/>
          </p:cNvSpPr>
          <p:nvPr>
            <p:ph type="title"/>
          </p:nvPr>
        </p:nvSpPr>
        <p:spPr>
          <a:xfrm>
            <a:off x="713225" y="289532"/>
            <a:ext cx="3429000" cy="9946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600" b="1" dirty="0"/>
              <a:t>Целевая аудитория</a:t>
            </a:r>
            <a:br>
              <a:rPr lang="ru-RU" sz="2600" dirty="0"/>
            </a:br>
            <a:endParaRPr lang="ru-RU" sz="2600" dirty="0">
              <a:effectLst/>
            </a:endParaRPr>
          </a:p>
        </p:txBody>
      </p:sp>
      <p:sp>
        <p:nvSpPr>
          <p:cNvPr id="286" name="Google Shape;286;p46"/>
          <p:cNvSpPr txBox="1">
            <a:spLocks noGrp="1"/>
          </p:cNvSpPr>
          <p:nvPr>
            <p:ph type="subTitle" idx="1"/>
          </p:nvPr>
        </p:nvSpPr>
        <p:spPr>
          <a:xfrm>
            <a:off x="713225" y="1707911"/>
            <a:ext cx="3429000" cy="27294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/>
              <a:t>Студенты </a:t>
            </a:r>
            <a:r>
              <a:rPr lang="ru-RU" dirty="0" err="1"/>
              <a:t>ТюмГУ</a:t>
            </a:r>
            <a:r>
              <a:rPr lang="ru-RU" dirty="0"/>
              <a:t> (девушки и парни в возрасте 17-27 лет). </a:t>
            </a:r>
          </a:p>
          <a:p>
            <a:pPr marL="285750" lvl="0" indent="-28575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/>
              <a:t>Часто бывают в спешке</a:t>
            </a:r>
          </a:p>
          <a:p>
            <a:pPr marL="285750" lvl="0" indent="-28575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/>
              <a:t>Ценят быстрый доступ к информации</a:t>
            </a:r>
          </a:p>
          <a:p>
            <a:pPr marL="285750" lvl="0" indent="-28575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/>
              <a:t>Активно ведут заметки в телефоне</a:t>
            </a:r>
          </a:p>
          <a:p>
            <a:pPr marL="0" lvl="0" indent="0">
              <a:spcAft>
                <a:spcPts val="1600"/>
              </a:spcAft>
            </a:pPr>
            <a:endParaRPr dirty="0"/>
          </a:p>
        </p:txBody>
      </p:sp>
      <p:sp>
        <p:nvSpPr>
          <p:cNvPr id="287" name="Google Shape;287;p46"/>
          <p:cNvSpPr/>
          <p:nvPr/>
        </p:nvSpPr>
        <p:spPr>
          <a:xfrm>
            <a:off x="835029" y="1423875"/>
            <a:ext cx="1820400" cy="4026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804DF5-F2B2-4824-82D9-614CCA5A5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693" y="179534"/>
            <a:ext cx="3858590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>
            <a:spLocks noGrp="1"/>
          </p:cNvSpPr>
          <p:nvPr>
            <p:ph type="title"/>
          </p:nvPr>
        </p:nvSpPr>
        <p:spPr>
          <a:xfrm>
            <a:off x="713225" y="706103"/>
            <a:ext cx="3429000" cy="5639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600" b="1" dirty="0"/>
              <a:t>Гипотеза</a:t>
            </a:r>
            <a:br>
              <a:rPr lang="ru-RU" sz="2600" b="1" dirty="0"/>
            </a:br>
            <a:br>
              <a:rPr lang="ru-RU" sz="2600" dirty="0"/>
            </a:br>
            <a:endParaRPr lang="ru-RU" sz="2600" dirty="0">
              <a:effectLst/>
            </a:endParaRPr>
          </a:p>
        </p:txBody>
      </p:sp>
      <p:sp>
        <p:nvSpPr>
          <p:cNvPr id="286" name="Google Shape;286;p46"/>
          <p:cNvSpPr txBox="1">
            <a:spLocks noGrp="1"/>
          </p:cNvSpPr>
          <p:nvPr>
            <p:ph type="subTitle" idx="1"/>
          </p:nvPr>
        </p:nvSpPr>
        <p:spPr>
          <a:xfrm>
            <a:off x="713225" y="1707911"/>
            <a:ext cx="3429000" cy="1263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600"/>
              </a:spcAft>
            </a:pPr>
            <a:r>
              <a:rPr lang="ru-RU" dirty="0"/>
              <a:t>60% студентов периодически опаздывают на пары из-за изменения места или времени проведения занятий в «</a:t>
            </a:r>
            <a:r>
              <a:rPr lang="ru-RU" dirty="0" err="1"/>
              <a:t>Modeus</a:t>
            </a:r>
            <a:r>
              <a:rPr lang="ru-RU" dirty="0"/>
              <a:t>»</a:t>
            </a:r>
          </a:p>
          <a:p>
            <a:pPr marL="0" lvl="0" indent="0">
              <a:spcAft>
                <a:spcPts val="1600"/>
              </a:spcAft>
            </a:pPr>
            <a:endParaRPr dirty="0"/>
          </a:p>
        </p:txBody>
      </p:sp>
      <p:sp>
        <p:nvSpPr>
          <p:cNvPr id="287" name="Google Shape;287;p46"/>
          <p:cNvSpPr/>
          <p:nvPr/>
        </p:nvSpPr>
        <p:spPr>
          <a:xfrm>
            <a:off x="835029" y="1423875"/>
            <a:ext cx="1820400" cy="4026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4DBA339-3E35-4F59-9C7F-0371405E5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370" y="0"/>
            <a:ext cx="28813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463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1"/>
          <p:cNvSpPr txBox="1">
            <a:spLocks noGrp="1"/>
          </p:cNvSpPr>
          <p:nvPr>
            <p:ph type="title"/>
          </p:nvPr>
        </p:nvSpPr>
        <p:spPr>
          <a:xfrm>
            <a:off x="7132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Результаты опроса</a:t>
            </a:r>
            <a:br>
              <a:rPr lang="ru-RU" dirty="0"/>
            </a:br>
            <a:endParaRPr dirty="0"/>
          </a:p>
        </p:txBody>
      </p:sp>
      <p:sp>
        <p:nvSpPr>
          <p:cNvPr id="378" name="Google Shape;378;p51"/>
          <p:cNvSpPr txBox="1">
            <a:spLocks noGrp="1"/>
          </p:cNvSpPr>
          <p:nvPr>
            <p:ph type="subTitle" idx="1"/>
          </p:nvPr>
        </p:nvSpPr>
        <p:spPr>
          <a:xfrm>
            <a:off x="1325875" y="4154064"/>
            <a:ext cx="2541900" cy="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И готовы перейти на другое приложение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379" name="Google Shape;379;p51"/>
          <p:cNvSpPr txBox="1">
            <a:spLocks noGrp="1"/>
          </p:cNvSpPr>
          <p:nvPr>
            <p:ph type="subTitle" idx="2"/>
          </p:nvPr>
        </p:nvSpPr>
        <p:spPr>
          <a:xfrm>
            <a:off x="5276093" y="4154064"/>
            <a:ext cx="2541900" cy="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Устраивает все как есть</a:t>
            </a:r>
            <a:endParaRPr dirty="0"/>
          </a:p>
        </p:txBody>
      </p:sp>
      <p:sp>
        <p:nvSpPr>
          <p:cNvPr id="380" name="Google Shape;380;p51"/>
          <p:cNvSpPr txBox="1">
            <a:spLocks noGrp="1"/>
          </p:cNvSpPr>
          <p:nvPr>
            <p:ph type="subTitle" idx="3"/>
          </p:nvPr>
        </p:nvSpPr>
        <p:spPr>
          <a:xfrm>
            <a:off x="1325880" y="3731161"/>
            <a:ext cx="2541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Опаздывают</a:t>
            </a:r>
            <a:endParaRPr dirty="0"/>
          </a:p>
        </p:txBody>
      </p:sp>
      <p:sp>
        <p:nvSpPr>
          <p:cNvPr id="381" name="Google Shape;381;p51"/>
          <p:cNvSpPr txBox="1">
            <a:spLocks noGrp="1"/>
          </p:cNvSpPr>
          <p:nvPr>
            <p:ph type="subTitle" idx="4"/>
          </p:nvPr>
        </p:nvSpPr>
        <p:spPr>
          <a:xfrm>
            <a:off x="5276088" y="3731161"/>
            <a:ext cx="2541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Не опаздывают</a:t>
            </a:r>
            <a:endParaRPr dirty="0"/>
          </a:p>
        </p:txBody>
      </p:sp>
      <p:sp>
        <p:nvSpPr>
          <p:cNvPr id="382" name="Google Shape;382;p51"/>
          <p:cNvSpPr txBox="1">
            <a:spLocks noGrp="1"/>
          </p:cNvSpPr>
          <p:nvPr>
            <p:ph type="title" idx="5"/>
          </p:nvPr>
        </p:nvSpPr>
        <p:spPr>
          <a:xfrm>
            <a:off x="1325875" y="1300175"/>
            <a:ext cx="2541900" cy="75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67%</a:t>
            </a:r>
            <a:endParaRPr dirty="0"/>
          </a:p>
        </p:txBody>
      </p:sp>
      <p:sp>
        <p:nvSpPr>
          <p:cNvPr id="383" name="Google Shape;383;p51"/>
          <p:cNvSpPr txBox="1">
            <a:spLocks noGrp="1"/>
          </p:cNvSpPr>
          <p:nvPr>
            <p:ph type="title" idx="6"/>
          </p:nvPr>
        </p:nvSpPr>
        <p:spPr>
          <a:xfrm>
            <a:off x="5276100" y="1300174"/>
            <a:ext cx="2541900" cy="75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33%</a:t>
            </a:r>
            <a:endParaRPr dirty="0"/>
          </a:p>
        </p:txBody>
      </p:sp>
      <p:grpSp>
        <p:nvGrpSpPr>
          <p:cNvPr id="384" name="Google Shape;384;p51"/>
          <p:cNvGrpSpPr/>
          <p:nvPr/>
        </p:nvGrpSpPr>
        <p:grpSpPr>
          <a:xfrm>
            <a:off x="1804286" y="2025725"/>
            <a:ext cx="1585067" cy="1585067"/>
            <a:chOff x="6868325" y="1240250"/>
            <a:chExt cx="1423500" cy="1423500"/>
          </a:xfrm>
        </p:grpSpPr>
        <p:sp>
          <p:nvSpPr>
            <p:cNvPr id="385" name="Google Shape;385;p51"/>
            <p:cNvSpPr/>
            <p:nvPr/>
          </p:nvSpPr>
          <p:spPr>
            <a:xfrm>
              <a:off x="6868325" y="1240250"/>
              <a:ext cx="1423500" cy="1423500"/>
            </a:xfrm>
            <a:prstGeom prst="donut">
              <a:avLst>
                <a:gd name="adj" fmla="val 16212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51"/>
            <p:cNvSpPr/>
            <p:nvPr/>
          </p:nvSpPr>
          <p:spPr>
            <a:xfrm>
              <a:off x="6869964" y="1241900"/>
              <a:ext cx="1420200" cy="1420200"/>
            </a:xfrm>
            <a:prstGeom prst="blockArc">
              <a:avLst>
                <a:gd name="adj1" fmla="val 5384778"/>
                <a:gd name="adj2" fmla="val 19212066"/>
                <a:gd name="adj3" fmla="val 1615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7" name="Google Shape;387;p51"/>
          <p:cNvGrpSpPr/>
          <p:nvPr/>
        </p:nvGrpSpPr>
        <p:grpSpPr>
          <a:xfrm>
            <a:off x="5754518" y="2025725"/>
            <a:ext cx="1585067" cy="1585067"/>
            <a:chOff x="6868325" y="1240250"/>
            <a:chExt cx="1423500" cy="1423500"/>
          </a:xfrm>
        </p:grpSpPr>
        <p:sp>
          <p:nvSpPr>
            <p:cNvPr id="388" name="Google Shape;388;p51"/>
            <p:cNvSpPr/>
            <p:nvPr/>
          </p:nvSpPr>
          <p:spPr>
            <a:xfrm>
              <a:off x="6868325" y="1240250"/>
              <a:ext cx="1423500" cy="1423500"/>
            </a:xfrm>
            <a:prstGeom prst="donut">
              <a:avLst>
                <a:gd name="adj" fmla="val 16212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51"/>
            <p:cNvSpPr/>
            <p:nvPr/>
          </p:nvSpPr>
          <p:spPr>
            <a:xfrm>
              <a:off x="6869962" y="1241900"/>
              <a:ext cx="1420200" cy="1420200"/>
            </a:xfrm>
            <a:prstGeom prst="blockArc">
              <a:avLst>
                <a:gd name="adj1" fmla="val 19565876"/>
                <a:gd name="adj2" fmla="val 5401922"/>
                <a:gd name="adj3" fmla="val 15729"/>
              </a:avLst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0" name="Google Shape;390;p51"/>
          <p:cNvGrpSpPr/>
          <p:nvPr/>
        </p:nvGrpSpPr>
        <p:grpSpPr>
          <a:xfrm>
            <a:off x="2416385" y="2634633"/>
            <a:ext cx="360868" cy="367261"/>
            <a:chOff x="-65144125" y="4094450"/>
            <a:chExt cx="311900" cy="317425"/>
          </a:xfrm>
        </p:grpSpPr>
        <p:sp>
          <p:nvSpPr>
            <p:cNvPr id="391" name="Google Shape;391;p51"/>
            <p:cNvSpPr/>
            <p:nvPr/>
          </p:nvSpPr>
          <p:spPr>
            <a:xfrm>
              <a:off x="-65079550" y="4183450"/>
              <a:ext cx="185900" cy="185900"/>
            </a:xfrm>
            <a:custGeom>
              <a:avLst/>
              <a:gdLst/>
              <a:ahLst/>
              <a:cxnLst/>
              <a:rect l="l" t="t" r="r" b="b"/>
              <a:pathLst>
                <a:path w="7436" h="7436" extrusionOk="0">
                  <a:moveTo>
                    <a:pt x="3687" y="0"/>
                  </a:moveTo>
                  <a:cubicBezTo>
                    <a:pt x="1639" y="0"/>
                    <a:pt x="1" y="1639"/>
                    <a:pt x="1" y="3686"/>
                  </a:cubicBezTo>
                  <a:cubicBezTo>
                    <a:pt x="1" y="5734"/>
                    <a:pt x="1639" y="7435"/>
                    <a:pt x="3687" y="7435"/>
                  </a:cubicBezTo>
                  <a:cubicBezTo>
                    <a:pt x="5735" y="7435"/>
                    <a:pt x="7436" y="5797"/>
                    <a:pt x="7436" y="3686"/>
                  </a:cubicBezTo>
                  <a:cubicBezTo>
                    <a:pt x="7436" y="3466"/>
                    <a:pt x="7247" y="3308"/>
                    <a:pt x="7058" y="3308"/>
                  </a:cubicBezTo>
                  <a:lnTo>
                    <a:pt x="4096" y="3308"/>
                  </a:lnTo>
                  <a:lnTo>
                    <a:pt x="4096" y="378"/>
                  </a:lnTo>
                  <a:cubicBezTo>
                    <a:pt x="4096" y="158"/>
                    <a:pt x="3907" y="0"/>
                    <a:pt x="3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51"/>
            <p:cNvSpPr/>
            <p:nvPr/>
          </p:nvSpPr>
          <p:spPr>
            <a:xfrm>
              <a:off x="-65039375" y="4094450"/>
              <a:ext cx="104775" cy="19700"/>
            </a:xfrm>
            <a:custGeom>
              <a:avLst/>
              <a:gdLst/>
              <a:ahLst/>
              <a:cxnLst/>
              <a:rect l="l" t="t" r="r" b="b"/>
              <a:pathLst>
                <a:path w="4191" h="788" extrusionOk="0">
                  <a:moveTo>
                    <a:pt x="473" y="0"/>
                  </a:moveTo>
                  <a:cubicBezTo>
                    <a:pt x="252" y="0"/>
                    <a:pt x="32" y="221"/>
                    <a:pt x="32" y="410"/>
                  </a:cubicBezTo>
                  <a:cubicBezTo>
                    <a:pt x="0" y="599"/>
                    <a:pt x="158" y="756"/>
                    <a:pt x="347" y="788"/>
                  </a:cubicBezTo>
                  <a:lnTo>
                    <a:pt x="3813" y="788"/>
                  </a:lnTo>
                  <a:cubicBezTo>
                    <a:pt x="4033" y="756"/>
                    <a:pt x="4191" y="599"/>
                    <a:pt x="4191" y="410"/>
                  </a:cubicBezTo>
                  <a:cubicBezTo>
                    <a:pt x="4191" y="158"/>
                    <a:pt x="3970" y="0"/>
                    <a:pt x="3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51"/>
            <p:cNvSpPr/>
            <p:nvPr/>
          </p:nvSpPr>
          <p:spPr>
            <a:xfrm>
              <a:off x="-65144125" y="4121025"/>
              <a:ext cx="311900" cy="290850"/>
            </a:xfrm>
            <a:custGeom>
              <a:avLst/>
              <a:gdLst/>
              <a:ahLst/>
              <a:cxnLst/>
              <a:rect l="l" t="t" r="r" b="b"/>
              <a:pathLst>
                <a:path w="12476" h="11634" extrusionOk="0">
                  <a:moveTo>
                    <a:pt x="6321" y="1678"/>
                  </a:moveTo>
                  <a:cubicBezTo>
                    <a:pt x="7437" y="1678"/>
                    <a:pt x="8570" y="2088"/>
                    <a:pt x="9483" y="3001"/>
                  </a:cubicBezTo>
                  <a:cubicBezTo>
                    <a:pt x="10334" y="3884"/>
                    <a:pt x="10806" y="5018"/>
                    <a:pt x="10806" y="6246"/>
                  </a:cubicBezTo>
                  <a:cubicBezTo>
                    <a:pt x="10806" y="8767"/>
                    <a:pt x="8759" y="10815"/>
                    <a:pt x="6238" y="10815"/>
                  </a:cubicBezTo>
                  <a:cubicBezTo>
                    <a:pt x="3718" y="10815"/>
                    <a:pt x="1702" y="8767"/>
                    <a:pt x="1702" y="6246"/>
                  </a:cubicBezTo>
                  <a:cubicBezTo>
                    <a:pt x="1702" y="3492"/>
                    <a:pt x="3974" y="1678"/>
                    <a:pt x="6321" y="1678"/>
                  </a:cubicBezTo>
                  <a:close/>
                  <a:moveTo>
                    <a:pt x="1367" y="1"/>
                  </a:moveTo>
                  <a:cubicBezTo>
                    <a:pt x="1048" y="1"/>
                    <a:pt x="725" y="119"/>
                    <a:pt x="473" y="355"/>
                  </a:cubicBezTo>
                  <a:cubicBezTo>
                    <a:pt x="0" y="828"/>
                    <a:pt x="0" y="1615"/>
                    <a:pt x="473" y="2119"/>
                  </a:cubicBezTo>
                  <a:cubicBezTo>
                    <a:pt x="696" y="2363"/>
                    <a:pt x="997" y="2488"/>
                    <a:pt x="1327" y="2488"/>
                  </a:cubicBezTo>
                  <a:cubicBezTo>
                    <a:pt x="1509" y="2488"/>
                    <a:pt x="1700" y="2450"/>
                    <a:pt x="1891" y="2371"/>
                  </a:cubicBezTo>
                  <a:lnTo>
                    <a:pt x="2237" y="2718"/>
                  </a:lnTo>
                  <a:cubicBezTo>
                    <a:pt x="1386" y="3695"/>
                    <a:pt x="914" y="4923"/>
                    <a:pt x="914" y="6215"/>
                  </a:cubicBezTo>
                  <a:cubicBezTo>
                    <a:pt x="914" y="9176"/>
                    <a:pt x="3340" y="11634"/>
                    <a:pt x="6301" y="11634"/>
                  </a:cubicBezTo>
                  <a:cubicBezTo>
                    <a:pt x="9231" y="11634"/>
                    <a:pt x="11689" y="9208"/>
                    <a:pt x="11689" y="6215"/>
                  </a:cubicBezTo>
                  <a:cubicBezTo>
                    <a:pt x="11689" y="4923"/>
                    <a:pt x="11216" y="3695"/>
                    <a:pt x="10365" y="2718"/>
                  </a:cubicBezTo>
                  <a:lnTo>
                    <a:pt x="10743" y="2371"/>
                  </a:lnTo>
                  <a:cubicBezTo>
                    <a:pt x="10901" y="2466"/>
                    <a:pt x="11059" y="2497"/>
                    <a:pt x="11248" y="2497"/>
                  </a:cubicBezTo>
                  <a:cubicBezTo>
                    <a:pt x="11909" y="2497"/>
                    <a:pt x="12476" y="1930"/>
                    <a:pt x="12476" y="1269"/>
                  </a:cubicBezTo>
                  <a:cubicBezTo>
                    <a:pt x="12476" y="607"/>
                    <a:pt x="11909" y="8"/>
                    <a:pt x="11248" y="8"/>
                  </a:cubicBezTo>
                  <a:cubicBezTo>
                    <a:pt x="10586" y="8"/>
                    <a:pt x="10019" y="544"/>
                    <a:pt x="10019" y="1269"/>
                  </a:cubicBezTo>
                  <a:cubicBezTo>
                    <a:pt x="10019" y="1458"/>
                    <a:pt x="10050" y="1615"/>
                    <a:pt x="10145" y="1773"/>
                  </a:cubicBezTo>
                  <a:lnTo>
                    <a:pt x="9798" y="2119"/>
                  </a:lnTo>
                  <a:cubicBezTo>
                    <a:pt x="9137" y="1584"/>
                    <a:pt x="8381" y="1206"/>
                    <a:pt x="7561" y="985"/>
                  </a:cubicBezTo>
                  <a:lnTo>
                    <a:pt x="7561" y="544"/>
                  </a:lnTo>
                  <a:lnTo>
                    <a:pt x="5073" y="544"/>
                  </a:lnTo>
                  <a:lnTo>
                    <a:pt x="5073" y="985"/>
                  </a:lnTo>
                  <a:cubicBezTo>
                    <a:pt x="4222" y="1206"/>
                    <a:pt x="3434" y="1584"/>
                    <a:pt x="2836" y="2119"/>
                  </a:cubicBezTo>
                  <a:lnTo>
                    <a:pt x="2458" y="1773"/>
                  </a:lnTo>
                  <a:cubicBezTo>
                    <a:pt x="2710" y="1269"/>
                    <a:pt x="2584" y="733"/>
                    <a:pt x="2237" y="355"/>
                  </a:cubicBezTo>
                  <a:cubicBezTo>
                    <a:pt x="2001" y="119"/>
                    <a:pt x="1686" y="1"/>
                    <a:pt x="13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" name="Google Shape;394;p51"/>
          <p:cNvGrpSpPr/>
          <p:nvPr/>
        </p:nvGrpSpPr>
        <p:grpSpPr>
          <a:xfrm>
            <a:off x="6369217" y="2643696"/>
            <a:ext cx="355664" cy="349133"/>
            <a:chOff x="5716825" y="3235950"/>
            <a:chExt cx="300900" cy="295375"/>
          </a:xfrm>
        </p:grpSpPr>
        <p:sp>
          <p:nvSpPr>
            <p:cNvPr id="395" name="Google Shape;395;p51"/>
            <p:cNvSpPr/>
            <p:nvPr/>
          </p:nvSpPr>
          <p:spPr>
            <a:xfrm>
              <a:off x="5716825" y="3309975"/>
              <a:ext cx="137075" cy="146525"/>
            </a:xfrm>
            <a:custGeom>
              <a:avLst/>
              <a:gdLst/>
              <a:ahLst/>
              <a:cxnLst/>
              <a:rect l="l" t="t" r="r" b="b"/>
              <a:pathLst>
                <a:path w="5483" h="5861" extrusionOk="0">
                  <a:moveTo>
                    <a:pt x="2584" y="1"/>
                  </a:moveTo>
                  <a:lnTo>
                    <a:pt x="410" y="2206"/>
                  </a:lnTo>
                  <a:cubicBezTo>
                    <a:pt x="1" y="2615"/>
                    <a:pt x="1" y="3277"/>
                    <a:pt x="410" y="3655"/>
                  </a:cubicBezTo>
                  <a:lnTo>
                    <a:pt x="2584" y="5860"/>
                  </a:lnTo>
                  <a:lnTo>
                    <a:pt x="3781" y="4632"/>
                  </a:lnTo>
                  <a:cubicBezTo>
                    <a:pt x="3844" y="4584"/>
                    <a:pt x="3939" y="4561"/>
                    <a:pt x="4029" y="4561"/>
                  </a:cubicBezTo>
                  <a:cubicBezTo>
                    <a:pt x="4120" y="4561"/>
                    <a:pt x="4206" y="4584"/>
                    <a:pt x="4254" y="4632"/>
                  </a:cubicBezTo>
                  <a:lnTo>
                    <a:pt x="4726" y="5104"/>
                  </a:lnTo>
                  <a:cubicBezTo>
                    <a:pt x="4789" y="5167"/>
                    <a:pt x="4884" y="5199"/>
                    <a:pt x="4974" y="5199"/>
                  </a:cubicBezTo>
                  <a:cubicBezTo>
                    <a:pt x="5065" y="5199"/>
                    <a:pt x="5152" y="5167"/>
                    <a:pt x="5199" y="5104"/>
                  </a:cubicBezTo>
                  <a:cubicBezTo>
                    <a:pt x="5325" y="5010"/>
                    <a:pt x="5325" y="4758"/>
                    <a:pt x="5199" y="4632"/>
                  </a:cubicBezTo>
                  <a:lnTo>
                    <a:pt x="4726" y="4159"/>
                  </a:lnTo>
                  <a:cubicBezTo>
                    <a:pt x="4632" y="4065"/>
                    <a:pt x="4632" y="3813"/>
                    <a:pt x="4726" y="3687"/>
                  </a:cubicBezTo>
                  <a:lnTo>
                    <a:pt x="5482" y="2962"/>
                  </a:lnTo>
                  <a:lnTo>
                    <a:pt x="5010" y="2489"/>
                  </a:lnTo>
                  <a:lnTo>
                    <a:pt x="4789" y="2710"/>
                  </a:lnTo>
                  <a:cubicBezTo>
                    <a:pt x="4584" y="2915"/>
                    <a:pt x="4317" y="3017"/>
                    <a:pt x="4049" y="3017"/>
                  </a:cubicBezTo>
                  <a:cubicBezTo>
                    <a:pt x="3781" y="3017"/>
                    <a:pt x="3513" y="2915"/>
                    <a:pt x="3309" y="2710"/>
                  </a:cubicBezTo>
                  <a:cubicBezTo>
                    <a:pt x="2930" y="2332"/>
                    <a:pt x="2930" y="1670"/>
                    <a:pt x="3309" y="1261"/>
                  </a:cubicBezTo>
                  <a:lnTo>
                    <a:pt x="3561" y="1040"/>
                  </a:lnTo>
                  <a:lnTo>
                    <a:pt x="25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51"/>
            <p:cNvSpPr/>
            <p:nvPr/>
          </p:nvSpPr>
          <p:spPr>
            <a:xfrm>
              <a:off x="5794025" y="3235950"/>
              <a:ext cx="145725" cy="133900"/>
            </a:xfrm>
            <a:custGeom>
              <a:avLst/>
              <a:gdLst/>
              <a:ahLst/>
              <a:cxnLst/>
              <a:rect l="l" t="t" r="r" b="b"/>
              <a:pathLst>
                <a:path w="5829" h="5356" extrusionOk="0">
                  <a:moveTo>
                    <a:pt x="2926" y="0"/>
                  </a:moveTo>
                  <a:cubicBezTo>
                    <a:pt x="2662" y="0"/>
                    <a:pt x="2394" y="95"/>
                    <a:pt x="2205" y="284"/>
                  </a:cubicBezTo>
                  <a:lnTo>
                    <a:pt x="0" y="2457"/>
                  </a:lnTo>
                  <a:lnTo>
                    <a:pt x="1229" y="3686"/>
                  </a:lnTo>
                  <a:cubicBezTo>
                    <a:pt x="1323" y="3781"/>
                    <a:pt x="1323" y="4033"/>
                    <a:pt x="1229" y="4127"/>
                  </a:cubicBezTo>
                  <a:lnTo>
                    <a:pt x="725" y="4600"/>
                  </a:lnTo>
                  <a:cubicBezTo>
                    <a:pt x="630" y="4726"/>
                    <a:pt x="630" y="4978"/>
                    <a:pt x="725" y="5072"/>
                  </a:cubicBezTo>
                  <a:cubicBezTo>
                    <a:pt x="788" y="5135"/>
                    <a:pt x="882" y="5167"/>
                    <a:pt x="977" y="5167"/>
                  </a:cubicBezTo>
                  <a:cubicBezTo>
                    <a:pt x="1071" y="5167"/>
                    <a:pt x="1166" y="5135"/>
                    <a:pt x="1229" y="5072"/>
                  </a:cubicBezTo>
                  <a:lnTo>
                    <a:pt x="1701" y="4600"/>
                  </a:lnTo>
                  <a:cubicBezTo>
                    <a:pt x="1749" y="4553"/>
                    <a:pt x="1835" y="4529"/>
                    <a:pt x="1926" y="4529"/>
                  </a:cubicBezTo>
                  <a:cubicBezTo>
                    <a:pt x="2016" y="4529"/>
                    <a:pt x="2111" y="4553"/>
                    <a:pt x="2174" y="4600"/>
                  </a:cubicBezTo>
                  <a:lnTo>
                    <a:pt x="2898" y="5356"/>
                  </a:lnTo>
                  <a:lnTo>
                    <a:pt x="3371" y="4883"/>
                  </a:lnTo>
                  <a:lnTo>
                    <a:pt x="3151" y="4663"/>
                  </a:lnTo>
                  <a:cubicBezTo>
                    <a:pt x="2741" y="4253"/>
                    <a:pt x="2741" y="3592"/>
                    <a:pt x="3151" y="3214"/>
                  </a:cubicBezTo>
                  <a:cubicBezTo>
                    <a:pt x="3340" y="3009"/>
                    <a:pt x="3607" y="2906"/>
                    <a:pt x="3875" y="2906"/>
                  </a:cubicBezTo>
                  <a:cubicBezTo>
                    <a:pt x="4143" y="2906"/>
                    <a:pt x="4411" y="3009"/>
                    <a:pt x="4600" y="3214"/>
                  </a:cubicBezTo>
                  <a:lnTo>
                    <a:pt x="4852" y="3434"/>
                  </a:lnTo>
                  <a:lnTo>
                    <a:pt x="5828" y="2457"/>
                  </a:lnTo>
                  <a:lnTo>
                    <a:pt x="3623" y="284"/>
                  </a:lnTo>
                  <a:cubicBezTo>
                    <a:pt x="3450" y="95"/>
                    <a:pt x="3190" y="0"/>
                    <a:pt x="29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51"/>
            <p:cNvSpPr/>
            <p:nvPr/>
          </p:nvSpPr>
          <p:spPr>
            <a:xfrm>
              <a:off x="5880650" y="3309975"/>
              <a:ext cx="137075" cy="145725"/>
            </a:xfrm>
            <a:custGeom>
              <a:avLst/>
              <a:gdLst/>
              <a:ahLst/>
              <a:cxnLst/>
              <a:rect l="l" t="t" r="r" b="b"/>
              <a:pathLst>
                <a:path w="5483" h="5829" extrusionOk="0">
                  <a:moveTo>
                    <a:pt x="2899" y="1"/>
                  </a:moveTo>
                  <a:lnTo>
                    <a:pt x="1702" y="1229"/>
                  </a:lnTo>
                  <a:cubicBezTo>
                    <a:pt x="1639" y="1292"/>
                    <a:pt x="1544" y="1324"/>
                    <a:pt x="1450" y="1324"/>
                  </a:cubicBezTo>
                  <a:cubicBezTo>
                    <a:pt x="1355" y="1324"/>
                    <a:pt x="1261" y="1292"/>
                    <a:pt x="1198" y="1229"/>
                  </a:cubicBezTo>
                  <a:lnTo>
                    <a:pt x="725" y="757"/>
                  </a:lnTo>
                  <a:cubicBezTo>
                    <a:pt x="678" y="694"/>
                    <a:pt x="591" y="662"/>
                    <a:pt x="501" y="662"/>
                  </a:cubicBezTo>
                  <a:cubicBezTo>
                    <a:pt x="410" y="662"/>
                    <a:pt x="316" y="694"/>
                    <a:pt x="253" y="757"/>
                  </a:cubicBezTo>
                  <a:cubicBezTo>
                    <a:pt x="158" y="883"/>
                    <a:pt x="158" y="1103"/>
                    <a:pt x="253" y="1229"/>
                  </a:cubicBezTo>
                  <a:lnTo>
                    <a:pt x="725" y="1702"/>
                  </a:lnTo>
                  <a:cubicBezTo>
                    <a:pt x="851" y="1828"/>
                    <a:pt x="851" y="2048"/>
                    <a:pt x="725" y="2174"/>
                  </a:cubicBezTo>
                  <a:lnTo>
                    <a:pt x="1" y="2899"/>
                  </a:lnTo>
                  <a:lnTo>
                    <a:pt x="473" y="3372"/>
                  </a:lnTo>
                  <a:lnTo>
                    <a:pt x="694" y="3151"/>
                  </a:lnTo>
                  <a:cubicBezTo>
                    <a:pt x="898" y="2946"/>
                    <a:pt x="1166" y="2844"/>
                    <a:pt x="1434" y="2844"/>
                  </a:cubicBezTo>
                  <a:cubicBezTo>
                    <a:pt x="1702" y="2844"/>
                    <a:pt x="1970" y="2946"/>
                    <a:pt x="2174" y="3151"/>
                  </a:cubicBezTo>
                  <a:cubicBezTo>
                    <a:pt x="2552" y="3529"/>
                    <a:pt x="2552" y="4222"/>
                    <a:pt x="2174" y="4600"/>
                  </a:cubicBezTo>
                  <a:lnTo>
                    <a:pt x="1922" y="4852"/>
                  </a:lnTo>
                  <a:lnTo>
                    <a:pt x="2899" y="5829"/>
                  </a:lnTo>
                  <a:lnTo>
                    <a:pt x="5073" y="3655"/>
                  </a:lnTo>
                  <a:cubicBezTo>
                    <a:pt x="5482" y="3277"/>
                    <a:pt x="5482" y="2615"/>
                    <a:pt x="5073" y="2206"/>
                  </a:cubicBezTo>
                  <a:lnTo>
                    <a:pt x="28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51"/>
            <p:cNvSpPr/>
            <p:nvPr/>
          </p:nvSpPr>
          <p:spPr>
            <a:xfrm>
              <a:off x="5794025" y="3396625"/>
              <a:ext cx="147300" cy="134700"/>
            </a:xfrm>
            <a:custGeom>
              <a:avLst/>
              <a:gdLst/>
              <a:ahLst/>
              <a:cxnLst/>
              <a:rect l="l" t="t" r="r" b="b"/>
              <a:pathLst>
                <a:path w="5892" h="5388" extrusionOk="0">
                  <a:moveTo>
                    <a:pt x="2993" y="0"/>
                  </a:moveTo>
                  <a:lnTo>
                    <a:pt x="2520" y="473"/>
                  </a:lnTo>
                  <a:lnTo>
                    <a:pt x="2741" y="725"/>
                  </a:lnTo>
                  <a:cubicBezTo>
                    <a:pt x="3151" y="1103"/>
                    <a:pt x="3151" y="1764"/>
                    <a:pt x="2741" y="2174"/>
                  </a:cubicBezTo>
                  <a:cubicBezTo>
                    <a:pt x="2505" y="2363"/>
                    <a:pt x="2221" y="2457"/>
                    <a:pt x="1949" y="2457"/>
                  </a:cubicBezTo>
                  <a:cubicBezTo>
                    <a:pt x="1678" y="2457"/>
                    <a:pt x="1418" y="2363"/>
                    <a:pt x="1229" y="2174"/>
                  </a:cubicBezTo>
                  <a:lnTo>
                    <a:pt x="977" y="1922"/>
                  </a:lnTo>
                  <a:lnTo>
                    <a:pt x="0" y="2930"/>
                  </a:lnTo>
                  <a:lnTo>
                    <a:pt x="2205" y="5072"/>
                  </a:lnTo>
                  <a:cubicBezTo>
                    <a:pt x="2394" y="5293"/>
                    <a:pt x="2678" y="5387"/>
                    <a:pt x="2930" y="5387"/>
                  </a:cubicBezTo>
                  <a:cubicBezTo>
                    <a:pt x="3214" y="5387"/>
                    <a:pt x="3497" y="5293"/>
                    <a:pt x="3686" y="5072"/>
                  </a:cubicBezTo>
                  <a:lnTo>
                    <a:pt x="5891" y="2930"/>
                  </a:lnTo>
                  <a:lnTo>
                    <a:pt x="4663" y="1701"/>
                  </a:lnTo>
                  <a:cubicBezTo>
                    <a:pt x="4568" y="1575"/>
                    <a:pt x="4568" y="1355"/>
                    <a:pt x="4663" y="1229"/>
                  </a:cubicBezTo>
                  <a:lnTo>
                    <a:pt x="5167" y="756"/>
                  </a:lnTo>
                  <a:cubicBezTo>
                    <a:pt x="5261" y="630"/>
                    <a:pt x="5261" y="410"/>
                    <a:pt x="5167" y="284"/>
                  </a:cubicBezTo>
                  <a:cubicBezTo>
                    <a:pt x="5104" y="221"/>
                    <a:pt x="5009" y="189"/>
                    <a:pt x="4915" y="189"/>
                  </a:cubicBezTo>
                  <a:cubicBezTo>
                    <a:pt x="4820" y="189"/>
                    <a:pt x="4726" y="221"/>
                    <a:pt x="4663" y="284"/>
                  </a:cubicBezTo>
                  <a:lnTo>
                    <a:pt x="4190" y="756"/>
                  </a:lnTo>
                  <a:cubicBezTo>
                    <a:pt x="4143" y="819"/>
                    <a:pt x="4056" y="851"/>
                    <a:pt x="3966" y="851"/>
                  </a:cubicBezTo>
                  <a:cubicBezTo>
                    <a:pt x="3875" y="851"/>
                    <a:pt x="3781" y="819"/>
                    <a:pt x="3718" y="756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/>
          <p:nvPr/>
        </p:nvSpPr>
        <p:spPr>
          <a:xfrm>
            <a:off x="831400" y="858926"/>
            <a:ext cx="1192200" cy="1192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43"/>
          <p:cNvSpPr txBox="1">
            <a:spLocks noGrp="1"/>
          </p:cNvSpPr>
          <p:nvPr>
            <p:ph type="title"/>
          </p:nvPr>
        </p:nvSpPr>
        <p:spPr>
          <a:xfrm>
            <a:off x="713225" y="2265723"/>
            <a:ext cx="3857400" cy="10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Продукт проекта</a:t>
            </a:r>
            <a:endParaRPr dirty="0"/>
          </a:p>
        </p:txBody>
      </p:sp>
      <p:sp>
        <p:nvSpPr>
          <p:cNvPr id="246" name="Google Shape;246;p43"/>
          <p:cNvSpPr/>
          <p:nvPr/>
        </p:nvSpPr>
        <p:spPr>
          <a:xfrm>
            <a:off x="835029" y="3578422"/>
            <a:ext cx="1820400" cy="3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43"/>
          <p:cNvSpPr txBox="1">
            <a:spLocks noGrp="1"/>
          </p:cNvSpPr>
          <p:nvPr>
            <p:ph type="subTitle" idx="1"/>
          </p:nvPr>
        </p:nvSpPr>
        <p:spPr>
          <a:xfrm>
            <a:off x="713225" y="4015124"/>
            <a:ext cx="27486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48" name="Google Shape;248;p43"/>
          <p:cNvSpPr txBox="1">
            <a:spLocks noGrp="1"/>
          </p:cNvSpPr>
          <p:nvPr>
            <p:ph type="title" idx="2"/>
          </p:nvPr>
        </p:nvSpPr>
        <p:spPr>
          <a:xfrm>
            <a:off x="909150" y="1128376"/>
            <a:ext cx="1033800" cy="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2</a:t>
            </a:r>
            <a:endParaRPr dirty="0"/>
          </a:p>
        </p:txBody>
      </p:sp>
      <p:sp>
        <p:nvSpPr>
          <p:cNvPr id="249" name="Google Shape;249;p43"/>
          <p:cNvSpPr/>
          <p:nvPr/>
        </p:nvSpPr>
        <p:spPr>
          <a:xfrm>
            <a:off x="4572075" y="539750"/>
            <a:ext cx="4024800" cy="4024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0" name="Google Shape;250;p43"/>
          <p:cNvPicPr preferRelativeResize="0"/>
          <p:nvPr/>
        </p:nvPicPr>
        <p:blipFill rotWithShape="1">
          <a:blip r:embed="rId3">
            <a:alphaModFix/>
          </a:blip>
          <a:srcRect l="-2755" r="-4875"/>
          <a:stretch/>
        </p:blipFill>
        <p:spPr>
          <a:xfrm>
            <a:off x="4955707" y="1045217"/>
            <a:ext cx="3243600" cy="30135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008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60"/>
          <p:cNvSpPr/>
          <p:nvPr/>
        </p:nvSpPr>
        <p:spPr>
          <a:xfrm>
            <a:off x="713225" y="557100"/>
            <a:ext cx="4029300" cy="4029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60"/>
          <p:cNvSpPr txBox="1">
            <a:spLocks noGrp="1"/>
          </p:cNvSpPr>
          <p:nvPr>
            <p:ph type="title"/>
          </p:nvPr>
        </p:nvSpPr>
        <p:spPr>
          <a:xfrm>
            <a:off x="4168140" y="296234"/>
            <a:ext cx="4846320" cy="11448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ru-RU" sz="2600" dirty="0"/>
              <a:t>Приложение-органайзер                     для студентов </a:t>
            </a:r>
            <a:r>
              <a:rPr lang="ru-RU" sz="2600" dirty="0" err="1"/>
              <a:t>ТюмГУ</a:t>
            </a:r>
            <a:endParaRPr lang="ru-RU" sz="2600" dirty="0">
              <a:effectLst/>
            </a:endParaRPr>
          </a:p>
        </p:txBody>
      </p:sp>
      <p:sp>
        <p:nvSpPr>
          <p:cNvPr id="601" name="Google Shape;601;p60"/>
          <p:cNvSpPr txBox="1">
            <a:spLocks noGrp="1"/>
          </p:cNvSpPr>
          <p:nvPr>
            <p:ph type="subTitle" idx="1"/>
          </p:nvPr>
        </p:nvSpPr>
        <p:spPr>
          <a:xfrm>
            <a:off x="4924200" y="1722120"/>
            <a:ext cx="4029300" cy="27736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ru-RU" dirty="0"/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/>
              <a:t>Отслеживание расписания пар и дел на день/неделю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/>
              <a:t>Импорт расписания из </a:t>
            </a:r>
            <a:r>
              <a:rPr lang="ru-RU" dirty="0" err="1"/>
              <a:t>модеуса</a:t>
            </a:r>
            <a:r>
              <a:rPr lang="ru-RU" dirty="0"/>
              <a:t> 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/>
              <a:t>Добавление планов на день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/>
              <a:t>Напоминания о занятиях и об изменениях в расписании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/>
              <a:t>Удобный вход по биометрии или простому паролю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603" name="Google Shape;603;p60"/>
          <p:cNvSpPr/>
          <p:nvPr/>
        </p:nvSpPr>
        <p:spPr>
          <a:xfrm>
            <a:off x="1997288" y="1126963"/>
            <a:ext cx="1461172" cy="2889585"/>
          </a:xfrm>
          <a:custGeom>
            <a:avLst/>
            <a:gdLst/>
            <a:ahLst/>
            <a:cxnLst/>
            <a:rect l="l" t="t" r="r" b="b"/>
            <a:pathLst>
              <a:path w="61960" h="122466" extrusionOk="0">
                <a:moveTo>
                  <a:pt x="52217" y="0"/>
                </a:moveTo>
                <a:lnTo>
                  <a:pt x="9743" y="0"/>
                </a:lnTo>
                <a:lnTo>
                  <a:pt x="9743" y="0"/>
                </a:lnTo>
                <a:lnTo>
                  <a:pt x="8803" y="0"/>
                </a:lnTo>
                <a:lnTo>
                  <a:pt x="7778" y="171"/>
                </a:lnTo>
                <a:lnTo>
                  <a:pt x="6838" y="427"/>
                </a:lnTo>
                <a:lnTo>
                  <a:pt x="5983" y="769"/>
                </a:lnTo>
                <a:lnTo>
                  <a:pt x="5129" y="1111"/>
                </a:lnTo>
                <a:lnTo>
                  <a:pt x="4359" y="1624"/>
                </a:lnTo>
                <a:lnTo>
                  <a:pt x="3590" y="2222"/>
                </a:lnTo>
                <a:lnTo>
                  <a:pt x="2907" y="2820"/>
                </a:lnTo>
                <a:lnTo>
                  <a:pt x="2223" y="3504"/>
                </a:lnTo>
                <a:lnTo>
                  <a:pt x="1710" y="4273"/>
                </a:lnTo>
                <a:lnTo>
                  <a:pt x="1197" y="5042"/>
                </a:lnTo>
                <a:lnTo>
                  <a:pt x="770" y="5897"/>
                </a:lnTo>
                <a:lnTo>
                  <a:pt x="514" y="6837"/>
                </a:lnTo>
                <a:lnTo>
                  <a:pt x="257" y="7777"/>
                </a:lnTo>
                <a:lnTo>
                  <a:pt x="86" y="8717"/>
                </a:lnTo>
                <a:lnTo>
                  <a:pt x="1" y="9743"/>
                </a:lnTo>
                <a:lnTo>
                  <a:pt x="1" y="112723"/>
                </a:lnTo>
                <a:lnTo>
                  <a:pt x="1" y="112723"/>
                </a:lnTo>
                <a:lnTo>
                  <a:pt x="86" y="113748"/>
                </a:lnTo>
                <a:lnTo>
                  <a:pt x="257" y="114688"/>
                </a:lnTo>
                <a:lnTo>
                  <a:pt x="514" y="115629"/>
                </a:lnTo>
                <a:lnTo>
                  <a:pt x="770" y="116569"/>
                </a:lnTo>
                <a:lnTo>
                  <a:pt x="1197" y="117423"/>
                </a:lnTo>
                <a:lnTo>
                  <a:pt x="1710" y="118192"/>
                </a:lnTo>
                <a:lnTo>
                  <a:pt x="2223" y="118962"/>
                </a:lnTo>
                <a:lnTo>
                  <a:pt x="2907" y="119645"/>
                </a:lnTo>
                <a:lnTo>
                  <a:pt x="3590" y="120243"/>
                </a:lnTo>
                <a:lnTo>
                  <a:pt x="4359" y="120842"/>
                </a:lnTo>
                <a:lnTo>
                  <a:pt x="5129" y="121354"/>
                </a:lnTo>
                <a:lnTo>
                  <a:pt x="5983" y="121696"/>
                </a:lnTo>
                <a:lnTo>
                  <a:pt x="6838" y="122038"/>
                </a:lnTo>
                <a:lnTo>
                  <a:pt x="7778" y="122294"/>
                </a:lnTo>
                <a:lnTo>
                  <a:pt x="8803" y="122465"/>
                </a:lnTo>
                <a:lnTo>
                  <a:pt x="9743" y="122465"/>
                </a:lnTo>
                <a:lnTo>
                  <a:pt x="52217" y="122465"/>
                </a:lnTo>
                <a:lnTo>
                  <a:pt x="52217" y="122465"/>
                </a:lnTo>
                <a:lnTo>
                  <a:pt x="53243" y="122465"/>
                </a:lnTo>
                <a:lnTo>
                  <a:pt x="54183" y="122294"/>
                </a:lnTo>
                <a:lnTo>
                  <a:pt x="55123" y="122038"/>
                </a:lnTo>
                <a:lnTo>
                  <a:pt x="55978" y="121696"/>
                </a:lnTo>
                <a:lnTo>
                  <a:pt x="56832" y="121354"/>
                </a:lnTo>
                <a:lnTo>
                  <a:pt x="57687" y="120842"/>
                </a:lnTo>
                <a:lnTo>
                  <a:pt x="58371" y="120243"/>
                </a:lnTo>
                <a:lnTo>
                  <a:pt x="59054" y="119645"/>
                </a:lnTo>
                <a:lnTo>
                  <a:pt x="59738" y="118962"/>
                </a:lnTo>
                <a:lnTo>
                  <a:pt x="60251" y="118192"/>
                </a:lnTo>
                <a:lnTo>
                  <a:pt x="60764" y="117423"/>
                </a:lnTo>
                <a:lnTo>
                  <a:pt x="61191" y="116569"/>
                </a:lnTo>
                <a:lnTo>
                  <a:pt x="61533" y="115629"/>
                </a:lnTo>
                <a:lnTo>
                  <a:pt x="61704" y="114688"/>
                </a:lnTo>
                <a:lnTo>
                  <a:pt x="61875" y="113748"/>
                </a:lnTo>
                <a:lnTo>
                  <a:pt x="61960" y="112723"/>
                </a:lnTo>
                <a:lnTo>
                  <a:pt x="61960" y="9743"/>
                </a:lnTo>
                <a:lnTo>
                  <a:pt x="61960" y="9743"/>
                </a:lnTo>
                <a:lnTo>
                  <a:pt x="61875" y="8717"/>
                </a:lnTo>
                <a:lnTo>
                  <a:pt x="61704" y="7777"/>
                </a:lnTo>
                <a:lnTo>
                  <a:pt x="61533" y="6837"/>
                </a:lnTo>
                <a:lnTo>
                  <a:pt x="61191" y="5897"/>
                </a:lnTo>
                <a:lnTo>
                  <a:pt x="60764" y="5042"/>
                </a:lnTo>
                <a:lnTo>
                  <a:pt x="60251" y="4273"/>
                </a:lnTo>
                <a:lnTo>
                  <a:pt x="59738" y="3504"/>
                </a:lnTo>
                <a:lnTo>
                  <a:pt x="59054" y="2820"/>
                </a:lnTo>
                <a:lnTo>
                  <a:pt x="58371" y="2222"/>
                </a:lnTo>
                <a:lnTo>
                  <a:pt x="57687" y="1624"/>
                </a:lnTo>
                <a:lnTo>
                  <a:pt x="56832" y="1111"/>
                </a:lnTo>
                <a:lnTo>
                  <a:pt x="55978" y="769"/>
                </a:lnTo>
                <a:lnTo>
                  <a:pt x="55123" y="427"/>
                </a:lnTo>
                <a:lnTo>
                  <a:pt x="54183" y="171"/>
                </a:lnTo>
                <a:lnTo>
                  <a:pt x="53243" y="0"/>
                </a:lnTo>
                <a:lnTo>
                  <a:pt x="52217" y="0"/>
                </a:lnTo>
                <a:lnTo>
                  <a:pt x="52217" y="0"/>
                </a:lnTo>
                <a:close/>
                <a:moveTo>
                  <a:pt x="24870" y="5042"/>
                </a:moveTo>
                <a:lnTo>
                  <a:pt x="24870" y="5042"/>
                </a:lnTo>
                <a:lnTo>
                  <a:pt x="24955" y="5042"/>
                </a:lnTo>
                <a:lnTo>
                  <a:pt x="37176" y="5042"/>
                </a:lnTo>
                <a:lnTo>
                  <a:pt x="37176" y="5042"/>
                </a:lnTo>
                <a:lnTo>
                  <a:pt x="37433" y="5042"/>
                </a:lnTo>
                <a:lnTo>
                  <a:pt x="37689" y="5213"/>
                </a:lnTo>
                <a:lnTo>
                  <a:pt x="37860" y="5469"/>
                </a:lnTo>
                <a:lnTo>
                  <a:pt x="37946" y="5811"/>
                </a:lnTo>
                <a:lnTo>
                  <a:pt x="37946" y="5811"/>
                </a:lnTo>
                <a:lnTo>
                  <a:pt x="37860" y="6068"/>
                </a:lnTo>
                <a:lnTo>
                  <a:pt x="37689" y="6324"/>
                </a:lnTo>
                <a:lnTo>
                  <a:pt x="37433" y="6495"/>
                </a:lnTo>
                <a:lnTo>
                  <a:pt x="37091" y="6580"/>
                </a:lnTo>
                <a:lnTo>
                  <a:pt x="37091" y="6580"/>
                </a:lnTo>
                <a:lnTo>
                  <a:pt x="37091" y="6580"/>
                </a:lnTo>
                <a:lnTo>
                  <a:pt x="24870" y="6580"/>
                </a:lnTo>
                <a:lnTo>
                  <a:pt x="24870" y="6580"/>
                </a:lnTo>
                <a:lnTo>
                  <a:pt x="24870" y="6580"/>
                </a:lnTo>
                <a:lnTo>
                  <a:pt x="24528" y="6495"/>
                </a:lnTo>
                <a:lnTo>
                  <a:pt x="24272" y="6324"/>
                </a:lnTo>
                <a:lnTo>
                  <a:pt x="24101" y="6068"/>
                </a:lnTo>
                <a:lnTo>
                  <a:pt x="24101" y="5811"/>
                </a:lnTo>
                <a:lnTo>
                  <a:pt x="24101" y="5811"/>
                </a:lnTo>
                <a:lnTo>
                  <a:pt x="24101" y="5469"/>
                </a:lnTo>
                <a:lnTo>
                  <a:pt x="24272" y="5213"/>
                </a:lnTo>
                <a:lnTo>
                  <a:pt x="24528" y="5042"/>
                </a:lnTo>
                <a:lnTo>
                  <a:pt x="24870" y="5042"/>
                </a:lnTo>
                <a:lnTo>
                  <a:pt x="24870" y="5042"/>
                </a:lnTo>
                <a:close/>
                <a:moveTo>
                  <a:pt x="31023" y="119389"/>
                </a:moveTo>
                <a:lnTo>
                  <a:pt x="31023" y="119389"/>
                </a:lnTo>
                <a:lnTo>
                  <a:pt x="30340" y="119303"/>
                </a:lnTo>
                <a:lnTo>
                  <a:pt x="29741" y="119132"/>
                </a:lnTo>
                <a:lnTo>
                  <a:pt x="29143" y="118791"/>
                </a:lnTo>
                <a:lnTo>
                  <a:pt x="28630" y="118449"/>
                </a:lnTo>
                <a:lnTo>
                  <a:pt x="28288" y="117936"/>
                </a:lnTo>
                <a:lnTo>
                  <a:pt x="27947" y="117338"/>
                </a:lnTo>
                <a:lnTo>
                  <a:pt x="27776" y="116740"/>
                </a:lnTo>
                <a:lnTo>
                  <a:pt x="27690" y="116056"/>
                </a:lnTo>
                <a:lnTo>
                  <a:pt x="27690" y="116056"/>
                </a:lnTo>
                <a:lnTo>
                  <a:pt x="27776" y="115458"/>
                </a:lnTo>
                <a:lnTo>
                  <a:pt x="27947" y="114774"/>
                </a:lnTo>
                <a:lnTo>
                  <a:pt x="28288" y="114261"/>
                </a:lnTo>
                <a:lnTo>
                  <a:pt x="28630" y="113748"/>
                </a:lnTo>
                <a:lnTo>
                  <a:pt x="29143" y="113407"/>
                </a:lnTo>
                <a:lnTo>
                  <a:pt x="29741" y="113065"/>
                </a:lnTo>
                <a:lnTo>
                  <a:pt x="30340" y="112894"/>
                </a:lnTo>
                <a:lnTo>
                  <a:pt x="31023" y="112808"/>
                </a:lnTo>
                <a:lnTo>
                  <a:pt x="31023" y="112808"/>
                </a:lnTo>
                <a:lnTo>
                  <a:pt x="31621" y="112894"/>
                </a:lnTo>
                <a:lnTo>
                  <a:pt x="32305" y="113065"/>
                </a:lnTo>
                <a:lnTo>
                  <a:pt x="32818" y="113407"/>
                </a:lnTo>
                <a:lnTo>
                  <a:pt x="33331" y="113748"/>
                </a:lnTo>
                <a:lnTo>
                  <a:pt x="33758" y="114261"/>
                </a:lnTo>
                <a:lnTo>
                  <a:pt x="34014" y="114774"/>
                </a:lnTo>
                <a:lnTo>
                  <a:pt x="34185" y="115458"/>
                </a:lnTo>
                <a:lnTo>
                  <a:pt x="34271" y="116056"/>
                </a:lnTo>
                <a:lnTo>
                  <a:pt x="34271" y="116056"/>
                </a:lnTo>
                <a:lnTo>
                  <a:pt x="34185" y="116740"/>
                </a:lnTo>
                <a:lnTo>
                  <a:pt x="34014" y="117338"/>
                </a:lnTo>
                <a:lnTo>
                  <a:pt x="33758" y="117936"/>
                </a:lnTo>
                <a:lnTo>
                  <a:pt x="33331" y="118449"/>
                </a:lnTo>
                <a:lnTo>
                  <a:pt x="32818" y="118791"/>
                </a:lnTo>
                <a:lnTo>
                  <a:pt x="32305" y="119132"/>
                </a:lnTo>
                <a:lnTo>
                  <a:pt x="31621" y="119303"/>
                </a:lnTo>
                <a:lnTo>
                  <a:pt x="31023" y="119389"/>
                </a:lnTo>
                <a:lnTo>
                  <a:pt x="31023" y="119389"/>
                </a:lnTo>
                <a:close/>
                <a:moveTo>
                  <a:pt x="59482" y="108877"/>
                </a:moveTo>
                <a:lnTo>
                  <a:pt x="2479" y="108877"/>
                </a:lnTo>
                <a:lnTo>
                  <a:pt x="2479" y="13588"/>
                </a:lnTo>
                <a:lnTo>
                  <a:pt x="59482" y="13588"/>
                </a:lnTo>
                <a:lnTo>
                  <a:pt x="59482" y="1088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0" name="Picture 2" descr="Органайзер для себя | Пикабу">
            <a:extLst>
              <a:ext uri="{FF2B5EF4-FFF2-40B4-BE49-F238E27FC236}">
                <a16:creationId xmlns:a16="http://schemas.microsoft.com/office/drawing/2014/main" id="{A27F2FD2-75DE-46AA-84EF-BFE38F27B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321" y="1441092"/>
            <a:ext cx="1351280" cy="225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B84F2E-7793-4E63-8C02-69166DB887AB}"/>
              </a:ext>
            </a:extLst>
          </p:cNvPr>
          <p:cNvSpPr txBox="1"/>
          <p:nvPr/>
        </p:nvSpPr>
        <p:spPr>
          <a:xfrm>
            <a:off x="5027332" y="1568231"/>
            <a:ext cx="2668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>
                <a:solidFill>
                  <a:schemeClr val="bg1"/>
                </a:solidFill>
              </a:rPr>
              <a:t>Основные функции: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 txBox="1">
            <a:spLocks noGrp="1"/>
          </p:cNvSpPr>
          <p:nvPr>
            <p:ph type="title"/>
          </p:nvPr>
        </p:nvSpPr>
        <p:spPr>
          <a:xfrm>
            <a:off x="1667929" y="448056"/>
            <a:ext cx="6263162" cy="7128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Технические характеристики</a:t>
            </a:r>
            <a:endParaRPr dirty="0"/>
          </a:p>
        </p:txBody>
      </p:sp>
      <p:sp>
        <p:nvSpPr>
          <p:cNvPr id="328" name="Google Shape;328;p50"/>
          <p:cNvSpPr txBox="1">
            <a:spLocks noGrp="1"/>
          </p:cNvSpPr>
          <p:nvPr>
            <p:ph type="subTitle" idx="1"/>
          </p:nvPr>
        </p:nvSpPr>
        <p:spPr>
          <a:xfrm>
            <a:off x="1691659" y="3521749"/>
            <a:ext cx="2574485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600" dirty="0"/>
              <a:t>Хранение данных</a:t>
            </a:r>
            <a:endParaRPr lang="ru-RU" sz="1600" dirty="0">
              <a:effectLst/>
            </a:endParaRPr>
          </a:p>
        </p:txBody>
      </p:sp>
      <p:sp>
        <p:nvSpPr>
          <p:cNvPr id="329" name="Google Shape;329;p50"/>
          <p:cNvSpPr txBox="1">
            <a:spLocks noGrp="1"/>
          </p:cNvSpPr>
          <p:nvPr>
            <p:ph type="subTitle" idx="2"/>
          </p:nvPr>
        </p:nvSpPr>
        <p:spPr>
          <a:xfrm>
            <a:off x="5186685" y="3513905"/>
            <a:ext cx="16440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dirty="0"/>
              <a:t>Версии ОС</a:t>
            </a:r>
            <a:endParaRPr sz="1600" dirty="0"/>
          </a:p>
        </p:txBody>
      </p:sp>
      <p:sp>
        <p:nvSpPr>
          <p:cNvPr id="331" name="Google Shape;331;p50"/>
          <p:cNvSpPr txBox="1">
            <a:spLocks noGrp="1"/>
          </p:cNvSpPr>
          <p:nvPr>
            <p:ph type="subTitle" idx="4"/>
          </p:nvPr>
        </p:nvSpPr>
        <p:spPr>
          <a:xfrm>
            <a:off x="531312" y="1741650"/>
            <a:ext cx="297942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600" dirty="0"/>
              <a:t>Размер приложения</a:t>
            </a:r>
            <a:endParaRPr lang="ru-RU" sz="1600" dirty="0">
              <a:effectLst/>
            </a:endParaRPr>
          </a:p>
        </p:txBody>
      </p:sp>
      <p:sp>
        <p:nvSpPr>
          <p:cNvPr id="332" name="Google Shape;332;p50"/>
          <p:cNvSpPr txBox="1">
            <a:spLocks noGrp="1"/>
          </p:cNvSpPr>
          <p:nvPr>
            <p:ph type="subTitle" idx="5"/>
          </p:nvPr>
        </p:nvSpPr>
        <p:spPr>
          <a:xfrm>
            <a:off x="3553531" y="1729458"/>
            <a:ext cx="1882968" cy="492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600" dirty="0"/>
              <a:t>Поддержка</a:t>
            </a:r>
            <a:endParaRPr lang="ru-RU" sz="1600" dirty="0">
              <a:effectLst/>
            </a:endParaRPr>
          </a:p>
        </p:txBody>
      </p:sp>
      <p:sp>
        <p:nvSpPr>
          <p:cNvPr id="333" name="Google Shape;333;p50"/>
          <p:cNvSpPr txBox="1">
            <a:spLocks noGrp="1"/>
          </p:cNvSpPr>
          <p:nvPr>
            <p:ph type="subTitle" idx="6"/>
          </p:nvPr>
        </p:nvSpPr>
        <p:spPr>
          <a:xfrm>
            <a:off x="6029796" y="1741650"/>
            <a:ext cx="2147765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600" dirty="0"/>
              <a:t>Подключение</a:t>
            </a:r>
            <a:endParaRPr lang="ru-RU" sz="1600" dirty="0">
              <a:effectLst/>
            </a:endParaRPr>
          </a:p>
        </p:txBody>
      </p:sp>
      <p:sp>
        <p:nvSpPr>
          <p:cNvPr id="334" name="Google Shape;334;p50"/>
          <p:cNvSpPr txBox="1">
            <a:spLocks noGrp="1"/>
          </p:cNvSpPr>
          <p:nvPr>
            <p:ph type="subTitle" idx="7"/>
          </p:nvPr>
        </p:nvSpPr>
        <p:spPr>
          <a:xfrm>
            <a:off x="1204546" y="2036322"/>
            <a:ext cx="1643400" cy="4068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/>
              <a:t>50 МБ</a:t>
            </a:r>
            <a:endParaRPr dirty="0"/>
          </a:p>
        </p:txBody>
      </p:sp>
      <p:sp>
        <p:nvSpPr>
          <p:cNvPr id="335" name="Google Shape;335;p50"/>
          <p:cNvSpPr txBox="1">
            <a:spLocks noGrp="1"/>
          </p:cNvSpPr>
          <p:nvPr>
            <p:ph type="subTitle" idx="8"/>
          </p:nvPr>
        </p:nvSpPr>
        <p:spPr>
          <a:xfrm>
            <a:off x="3206818" y="2001424"/>
            <a:ext cx="2728134" cy="8497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/>
              <a:t>различных разрешений экрана</a:t>
            </a:r>
            <a:endParaRPr b="1" dirty="0"/>
          </a:p>
        </p:txBody>
      </p:sp>
      <p:sp>
        <p:nvSpPr>
          <p:cNvPr id="336" name="Google Shape;336;p50"/>
          <p:cNvSpPr txBox="1">
            <a:spLocks noGrp="1"/>
          </p:cNvSpPr>
          <p:nvPr>
            <p:ph type="subTitle" idx="9"/>
          </p:nvPr>
        </p:nvSpPr>
        <p:spPr>
          <a:xfrm>
            <a:off x="6301293" y="2030699"/>
            <a:ext cx="16431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/>
              <a:t>к интернету</a:t>
            </a:r>
            <a:endParaRPr dirty="0"/>
          </a:p>
        </p:txBody>
      </p:sp>
      <p:sp>
        <p:nvSpPr>
          <p:cNvPr id="337" name="Google Shape;337;p50"/>
          <p:cNvSpPr txBox="1">
            <a:spLocks noGrp="1"/>
          </p:cNvSpPr>
          <p:nvPr>
            <p:ph type="subTitle" idx="13"/>
          </p:nvPr>
        </p:nvSpPr>
        <p:spPr>
          <a:xfrm>
            <a:off x="1918338" y="3799948"/>
            <a:ext cx="2254261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/>
              <a:t>через удаленные сервера</a:t>
            </a:r>
            <a:endParaRPr dirty="0"/>
          </a:p>
        </p:txBody>
      </p:sp>
      <p:sp>
        <p:nvSpPr>
          <p:cNvPr id="338" name="Google Shape;338;p50"/>
          <p:cNvSpPr txBox="1">
            <a:spLocks noGrp="1"/>
          </p:cNvSpPr>
          <p:nvPr>
            <p:ph type="subTitle" idx="14"/>
          </p:nvPr>
        </p:nvSpPr>
        <p:spPr>
          <a:xfrm>
            <a:off x="4976857" y="3836595"/>
            <a:ext cx="2061218" cy="6232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-US" dirty="0"/>
              <a:t>Android: 11 </a:t>
            </a:r>
            <a:r>
              <a:rPr lang="ru-RU" dirty="0"/>
              <a:t>и выше</a:t>
            </a:r>
          </a:p>
          <a:p>
            <a:pPr marL="0" indent="0"/>
            <a:r>
              <a:rPr lang="en-US" dirty="0"/>
              <a:t>IOS: </a:t>
            </a:r>
            <a:r>
              <a:rPr lang="ru-RU" dirty="0"/>
              <a:t>15.7.9 и выше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grpSp>
        <p:nvGrpSpPr>
          <p:cNvPr id="340" name="Google Shape;340;p50"/>
          <p:cNvGrpSpPr/>
          <p:nvPr/>
        </p:nvGrpSpPr>
        <p:grpSpPr>
          <a:xfrm>
            <a:off x="1889719" y="1462271"/>
            <a:ext cx="290708" cy="289968"/>
            <a:chOff x="-41111350" y="3239100"/>
            <a:chExt cx="318200" cy="317425"/>
          </a:xfrm>
        </p:grpSpPr>
        <p:sp>
          <p:nvSpPr>
            <p:cNvPr id="341" name="Google Shape;341;p50"/>
            <p:cNvSpPr/>
            <p:nvPr/>
          </p:nvSpPr>
          <p:spPr>
            <a:xfrm>
              <a:off x="-41111350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50"/>
            <p:cNvSpPr/>
            <p:nvPr/>
          </p:nvSpPr>
          <p:spPr>
            <a:xfrm>
              <a:off x="-41110575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50"/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50"/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5586;p84">
            <a:extLst>
              <a:ext uri="{FF2B5EF4-FFF2-40B4-BE49-F238E27FC236}">
                <a16:creationId xmlns:a16="http://schemas.microsoft.com/office/drawing/2014/main" id="{B4184FA0-FEE2-47A2-B255-CC7245F46F5C}"/>
              </a:ext>
            </a:extLst>
          </p:cNvPr>
          <p:cNvGrpSpPr/>
          <p:nvPr/>
        </p:nvGrpSpPr>
        <p:grpSpPr>
          <a:xfrm>
            <a:off x="4401285" y="1435230"/>
            <a:ext cx="339253" cy="318042"/>
            <a:chOff x="5049725" y="2635825"/>
            <a:chExt cx="481825" cy="451700"/>
          </a:xfrm>
          <a:solidFill>
            <a:schemeClr val="accent6"/>
          </a:solidFill>
        </p:grpSpPr>
        <p:sp>
          <p:nvSpPr>
            <p:cNvPr id="49" name="Google Shape;5587;p84">
              <a:extLst>
                <a:ext uri="{FF2B5EF4-FFF2-40B4-BE49-F238E27FC236}">
                  <a16:creationId xmlns:a16="http://schemas.microsoft.com/office/drawing/2014/main" id="{2234A6A4-347E-4FE2-8FE2-EA64A1945A8A}"/>
                </a:ext>
              </a:extLst>
            </p:cNvPr>
            <p:cNvSpPr/>
            <p:nvPr/>
          </p:nvSpPr>
          <p:spPr>
            <a:xfrm>
              <a:off x="5135325" y="3031050"/>
              <a:ext cx="310550" cy="56475"/>
            </a:xfrm>
            <a:custGeom>
              <a:avLst/>
              <a:gdLst/>
              <a:ahLst/>
              <a:cxnLst/>
              <a:rect l="l" t="t" r="r" b="b"/>
              <a:pathLst>
                <a:path w="12422" h="2259" extrusionOk="0">
                  <a:moveTo>
                    <a:pt x="2791" y="0"/>
                  </a:moveTo>
                  <a:lnTo>
                    <a:pt x="2415" y="1130"/>
                  </a:lnTo>
                  <a:lnTo>
                    <a:pt x="566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6" y="2259"/>
                  </a:cubicBezTo>
                  <a:lnTo>
                    <a:pt x="11858" y="2259"/>
                  </a:lnTo>
                  <a:cubicBezTo>
                    <a:pt x="12169" y="2259"/>
                    <a:pt x="12421" y="2006"/>
                    <a:pt x="12421" y="1696"/>
                  </a:cubicBezTo>
                  <a:cubicBezTo>
                    <a:pt x="12421" y="1383"/>
                    <a:pt x="12169" y="1130"/>
                    <a:pt x="11858" y="1130"/>
                  </a:cubicBezTo>
                  <a:lnTo>
                    <a:pt x="10006" y="1130"/>
                  </a:lnTo>
                  <a:lnTo>
                    <a:pt x="9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0" name="Google Shape;5588;p84">
              <a:extLst>
                <a:ext uri="{FF2B5EF4-FFF2-40B4-BE49-F238E27FC236}">
                  <a16:creationId xmlns:a16="http://schemas.microsoft.com/office/drawing/2014/main" id="{C6E0D4E0-235F-4F03-BBAC-6C50BFC7A3ED}"/>
                </a:ext>
              </a:extLst>
            </p:cNvPr>
            <p:cNvSpPr/>
            <p:nvPr/>
          </p:nvSpPr>
          <p:spPr>
            <a:xfrm>
              <a:off x="5049725" y="2946350"/>
              <a:ext cx="481825" cy="56500"/>
            </a:xfrm>
            <a:custGeom>
              <a:avLst/>
              <a:gdLst/>
              <a:ahLst/>
              <a:cxnLst/>
              <a:rect l="l" t="t" r="r" b="b"/>
              <a:pathLst>
                <a:path w="19273" h="2260" extrusionOk="0">
                  <a:moveTo>
                    <a:pt x="0" y="1"/>
                  </a:moveTo>
                  <a:lnTo>
                    <a:pt x="0" y="567"/>
                  </a:lnTo>
                  <a:cubicBezTo>
                    <a:pt x="0" y="1500"/>
                    <a:pt x="756" y="2259"/>
                    <a:pt x="1693" y="2259"/>
                  </a:cubicBezTo>
                  <a:lnTo>
                    <a:pt x="17577" y="2259"/>
                  </a:lnTo>
                  <a:cubicBezTo>
                    <a:pt x="18513" y="2259"/>
                    <a:pt x="19269" y="1500"/>
                    <a:pt x="19272" y="567"/>
                  </a:cubicBezTo>
                  <a:lnTo>
                    <a:pt x="192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1" name="Google Shape;5589;p84">
              <a:extLst>
                <a:ext uri="{FF2B5EF4-FFF2-40B4-BE49-F238E27FC236}">
                  <a16:creationId xmlns:a16="http://schemas.microsoft.com/office/drawing/2014/main" id="{8A2A5B51-1BF0-4917-B0F7-B018C20087E9}"/>
                </a:ext>
              </a:extLst>
            </p:cNvPr>
            <p:cNvSpPr/>
            <p:nvPr/>
          </p:nvSpPr>
          <p:spPr>
            <a:xfrm>
              <a:off x="504972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0" y="759"/>
                    <a:pt x="0" y="1696"/>
                  </a:cubicBezTo>
                  <a:lnTo>
                    <a:pt x="0" y="11293"/>
                  </a:lnTo>
                  <a:lnTo>
                    <a:pt x="19272" y="11293"/>
                  </a:lnTo>
                  <a:lnTo>
                    <a:pt x="19272" y="1696"/>
                  </a:lnTo>
                  <a:cubicBezTo>
                    <a:pt x="19269" y="759"/>
                    <a:pt x="18513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52" name="Google Shape;8190;p90">
            <a:extLst>
              <a:ext uri="{FF2B5EF4-FFF2-40B4-BE49-F238E27FC236}">
                <a16:creationId xmlns:a16="http://schemas.microsoft.com/office/drawing/2014/main" id="{96E2FD01-68AD-467F-B6D3-7F4DD771F4FA}"/>
              </a:ext>
            </a:extLst>
          </p:cNvPr>
          <p:cNvGrpSpPr/>
          <p:nvPr/>
        </p:nvGrpSpPr>
        <p:grpSpPr>
          <a:xfrm>
            <a:off x="6887576" y="1382591"/>
            <a:ext cx="421927" cy="419371"/>
            <a:chOff x="-6689825" y="3992050"/>
            <a:chExt cx="293025" cy="291250"/>
          </a:xfrm>
          <a:solidFill>
            <a:schemeClr val="accent6"/>
          </a:solidFill>
        </p:grpSpPr>
        <p:sp>
          <p:nvSpPr>
            <p:cNvPr id="53" name="Google Shape;8191;p90">
              <a:extLst>
                <a:ext uri="{FF2B5EF4-FFF2-40B4-BE49-F238E27FC236}">
                  <a16:creationId xmlns:a16="http://schemas.microsoft.com/office/drawing/2014/main" id="{438A9956-0614-436C-906B-0B26BE3DDB29}"/>
                </a:ext>
              </a:extLst>
            </p:cNvPr>
            <p:cNvSpPr/>
            <p:nvPr/>
          </p:nvSpPr>
          <p:spPr>
            <a:xfrm>
              <a:off x="-6547275" y="3992050"/>
              <a:ext cx="30750" cy="65400"/>
            </a:xfrm>
            <a:custGeom>
              <a:avLst/>
              <a:gdLst/>
              <a:ahLst/>
              <a:cxnLst/>
              <a:rect l="l" t="t" r="r" b="b"/>
              <a:pathLst>
                <a:path w="1230" h="2616" extrusionOk="0">
                  <a:moveTo>
                    <a:pt x="1229" y="1"/>
                  </a:moveTo>
                  <a:cubicBezTo>
                    <a:pt x="757" y="379"/>
                    <a:pt x="284" y="1355"/>
                    <a:pt x="1" y="2616"/>
                  </a:cubicBezTo>
                  <a:lnTo>
                    <a:pt x="1229" y="2616"/>
                  </a:ln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192;p90">
              <a:extLst>
                <a:ext uri="{FF2B5EF4-FFF2-40B4-BE49-F238E27FC236}">
                  <a16:creationId xmlns:a16="http://schemas.microsoft.com/office/drawing/2014/main" id="{E5420377-86E8-44D8-ADE9-8C0FA4B72A0B}"/>
                </a:ext>
              </a:extLst>
            </p:cNvPr>
            <p:cNvSpPr/>
            <p:nvPr/>
          </p:nvSpPr>
          <p:spPr>
            <a:xfrm>
              <a:off x="-6547275" y="4143275"/>
              <a:ext cx="30750" cy="64600"/>
            </a:xfrm>
            <a:custGeom>
              <a:avLst/>
              <a:gdLst/>
              <a:ahLst/>
              <a:cxnLst/>
              <a:rect l="l" t="t" r="r" b="b"/>
              <a:pathLst>
                <a:path w="1230" h="2584" extrusionOk="0">
                  <a:moveTo>
                    <a:pt x="1" y="1"/>
                  </a:moveTo>
                  <a:cubicBezTo>
                    <a:pt x="284" y="1261"/>
                    <a:pt x="757" y="2237"/>
                    <a:pt x="1229" y="2584"/>
                  </a:cubicBez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193;p90">
              <a:extLst>
                <a:ext uri="{FF2B5EF4-FFF2-40B4-BE49-F238E27FC236}">
                  <a16:creationId xmlns:a16="http://schemas.microsoft.com/office/drawing/2014/main" id="{465074A3-DE33-4C7D-8FB5-32F65C87B9B0}"/>
                </a:ext>
              </a:extLst>
            </p:cNvPr>
            <p:cNvSpPr/>
            <p:nvPr/>
          </p:nvSpPr>
          <p:spPr>
            <a:xfrm>
              <a:off x="-6551200" y="4073975"/>
              <a:ext cx="34675" cy="51200"/>
            </a:xfrm>
            <a:custGeom>
              <a:avLst/>
              <a:gdLst/>
              <a:ahLst/>
              <a:cxnLst/>
              <a:rect l="l" t="t" r="r" b="b"/>
              <a:pathLst>
                <a:path w="1387" h="2048" extrusionOk="0">
                  <a:moveTo>
                    <a:pt x="63" y="0"/>
                  </a:moveTo>
                  <a:cubicBezTo>
                    <a:pt x="0" y="725"/>
                    <a:pt x="0" y="1355"/>
                    <a:pt x="63" y="2048"/>
                  </a:cubicBezTo>
                  <a:lnTo>
                    <a:pt x="1386" y="2048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194;p90">
              <a:extLst>
                <a:ext uri="{FF2B5EF4-FFF2-40B4-BE49-F238E27FC236}">
                  <a16:creationId xmlns:a16="http://schemas.microsoft.com/office/drawing/2014/main" id="{5827779B-4A3C-4A9D-BAB6-69414454AD67}"/>
                </a:ext>
              </a:extLst>
            </p:cNvPr>
            <p:cNvSpPr/>
            <p:nvPr/>
          </p:nvSpPr>
          <p:spPr>
            <a:xfrm>
              <a:off x="-6475600" y="3994425"/>
              <a:ext cx="70125" cy="63025"/>
            </a:xfrm>
            <a:custGeom>
              <a:avLst/>
              <a:gdLst/>
              <a:ahLst/>
              <a:cxnLst/>
              <a:rect l="l" t="t" r="r" b="b"/>
              <a:pathLst>
                <a:path w="2805" h="2521" extrusionOk="0">
                  <a:moveTo>
                    <a:pt x="1" y="0"/>
                  </a:moveTo>
                  <a:cubicBezTo>
                    <a:pt x="442" y="630"/>
                    <a:pt x="757" y="1512"/>
                    <a:pt x="946" y="2521"/>
                  </a:cubicBezTo>
                  <a:lnTo>
                    <a:pt x="2805" y="2521"/>
                  </a:lnTo>
                  <a:cubicBezTo>
                    <a:pt x="2301" y="1292"/>
                    <a:pt x="1261" y="34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195;p90">
              <a:extLst>
                <a:ext uri="{FF2B5EF4-FFF2-40B4-BE49-F238E27FC236}">
                  <a16:creationId xmlns:a16="http://schemas.microsoft.com/office/drawing/2014/main" id="{0608255A-BD08-4EE3-85DA-74770CD052B0}"/>
                </a:ext>
              </a:extLst>
            </p:cNvPr>
            <p:cNvSpPr/>
            <p:nvPr/>
          </p:nvSpPr>
          <p:spPr>
            <a:xfrm>
              <a:off x="-6449600" y="4073975"/>
              <a:ext cx="52800" cy="51200"/>
            </a:xfrm>
            <a:custGeom>
              <a:avLst/>
              <a:gdLst/>
              <a:ahLst/>
              <a:cxnLst/>
              <a:rect l="l" t="t" r="r" b="b"/>
              <a:pathLst>
                <a:path w="2112" h="2048" extrusionOk="0">
                  <a:moveTo>
                    <a:pt x="0" y="0"/>
                  </a:moveTo>
                  <a:cubicBezTo>
                    <a:pt x="63" y="725"/>
                    <a:pt x="63" y="1355"/>
                    <a:pt x="0" y="2048"/>
                  </a:cubicBezTo>
                  <a:lnTo>
                    <a:pt x="1954" y="2048"/>
                  </a:lnTo>
                  <a:cubicBezTo>
                    <a:pt x="2048" y="1733"/>
                    <a:pt x="2080" y="1386"/>
                    <a:pt x="2080" y="1040"/>
                  </a:cubicBezTo>
                  <a:cubicBezTo>
                    <a:pt x="2111" y="662"/>
                    <a:pt x="2048" y="347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196;p90">
              <a:extLst>
                <a:ext uri="{FF2B5EF4-FFF2-40B4-BE49-F238E27FC236}">
                  <a16:creationId xmlns:a16="http://schemas.microsoft.com/office/drawing/2014/main" id="{1EA72F04-A719-4640-BA9A-768BAA17014E}"/>
                </a:ext>
              </a:extLst>
            </p:cNvPr>
            <p:cNvSpPr/>
            <p:nvPr/>
          </p:nvSpPr>
          <p:spPr>
            <a:xfrm>
              <a:off x="-6500000" y="3992050"/>
              <a:ext cx="30725" cy="65400"/>
            </a:xfrm>
            <a:custGeom>
              <a:avLst/>
              <a:gdLst/>
              <a:ahLst/>
              <a:cxnLst/>
              <a:rect l="l" t="t" r="r" b="b"/>
              <a:pathLst>
                <a:path w="122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229" y="2616"/>
                  </a:lnTo>
                  <a:cubicBezTo>
                    <a:pt x="977" y="1355"/>
                    <a:pt x="473" y="379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197;p90">
              <a:extLst>
                <a:ext uri="{FF2B5EF4-FFF2-40B4-BE49-F238E27FC236}">
                  <a16:creationId xmlns:a16="http://schemas.microsoft.com/office/drawing/2014/main" id="{58BB46F4-8ECA-4086-9B7A-339F5BE4C85E}"/>
                </a:ext>
              </a:extLst>
            </p:cNvPr>
            <p:cNvSpPr/>
            <p:nvPr/>
          </p:nvSpPr>
          <p:spPr>
            <a:xfrm>
              <a:off x="-6500000" y="4143275"/>
              <a:ext cx="30725" cy="64600"/>
            </a:xfrm>
            <a:custGeom>
              <a:avLst/>
              <a:gdLst/>
              <a:ahLst/>
              <a:cxnLst/>
              <a:rect l="l" t="t" r="r" b="b"/>
              <a:pathLst>
                <a:path w="1229" h="2584" extrusionOk="0">
                  <a:moveTo>
                    <a:pt x="0" y="1"/>
                  </a:moveTo>
                  <a:lnTo>
                    <a:pt x="0" y="2584"/>
                  </a:lnTo>
                  <a:cubicBezTo>
                    <a:pt x="473" y="2237"/>
                    <a:pt x="945" y="126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198;p90">
              <a:extLst>
                <a:ext uri="{FF2B5EF4-FFF2-40B4-BE49-F238E27FC236}">
                  <a16:creationId xmlns:a16="http://schemas.microsoft.com/office/drawing/2014/main" id="{867A8AF4-CC43-4BF2-968C-BF22263BB7B9}"/>
                </a:ext>
              </a:extLst>
            </p:cNvPr>
            <p:cNvSpPr/>
            <p:nvPr/>
          </p:nvSpPr>
          <p:spPr>
            <a:xfrm>
              <a:off x="-6689825" y="4141700"/>
              <a:ext cx="149675" cy="141600"/>
            </a:xfrm>
            <a:custGeom>
              <a:avLst/>
              <a:gdLst/>
              <a:ahLst/>
              <a:cxnLst/>
              <a:rect l="l" t="t" r="r" b="b"/>
              <a:pathLst>
                <a:path w="5987" h="5664" extrusionOk="0">
                  <a:moveTo>
                    <a:pt x="3182" y="1"/>
                  </a:moveTo>
                  <a:cubicBezTo>
                    <a:pt x="3371" y="442"/>
                    <a:pt x="3623" y="851"/>
                    <a:pt x="3938" y="1198"/>
                  </a:cubicBezTo>
                  <a:lnTo>
                    <a:pt x="3088" y="2017"/>
                  </a:lnTo>
                  <a:cubicBezTo>
                    <a:pt x="2946" y="1946"/>
                    <a:pt x="2791" y="1911"/>
                    <a:pt x="2638" y="1911"/>
                  </a:cubicBezTo>
                  <a:cubicBezTo>
                    <a:pt x="2382" y="1911"/>
                    <a:pt x="2131" y="2009"/>
                    <a:pt x="1954" y="2206"/>
                  </a:cubicBezTo>
                  <a:lnTo>
                    <a:pt x="378" y="3907"/>
                  </a:lnTo>
                  <a:cubicBezTo>
                    <a:pt x="0" y="4317"/>
                    <a:pt x="0" y="4978"/>
                    <a:pt x="378" y="5356"/>
                  </a:cubicBezTo>
                  <a:cubicBezTo>
                    <a:pt x="583" y="5561"/>
                    <a:pt x="851" y="5664"/>
                    <a:pt x="1115" y="5664"/>
                  </a:cubicBezTo>
                  <a:cubicBezTo>
                    <a:pt x="1379" y="5664"/>
                    <a:pt x="1639" y="5561"/>
                    <a:pt x="1828" y="5356"/>
                  </a:cubicBezTo>
                  <a:lnTo>
                    <a:pt x="3403" y="3687"/>
                  </a:lnTo>
                  <a:cubicBezTo>
                    <a:pt x="3718" y="3372"/>
                    <a:pt x="3781" y="2899"/>
                    <a:pt x="3623" y="2521"/>
                  </a:cubicBezTo>
                  <a:lnTo>
                    <a:pt x="4443" y="1702"/>
                  </a:lnTo>
                  <a:cubicBezTo>
                    <a:pt x="4821" y="2111"/>
                    <a:pt x="5388" y="2426"/>
                    <a:pt x="5986" y="2584"/>
                  </a:cubicBezTo>
                  <a:cubicBezTo>
                    <a:pt x="5545" y="1954"/>
                    <a:pt x="5230" y="1040"/>
                    <a:pt x="5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199;p90">
              <a:extLst>
                <a:ext uri="{FF2B5EF4-FFF2-40B4-BE49-F238E27FC236}">
                  <a16:creationId xmlns:a16="http://schemas.microsoft.com/office/drawing/2014/main" id="{F6743946-1FDD-416B-9384-E179A07B731F}"/>
                </a:ext>
              </a:extLst>
            </p:cNvPr>
            <p:cNvSpPr/>
            <p:nvPr/>
          </p:nvSpPr>
          <p:spPr>
            <a:xfrm>
              <a:off x="-6475600" y="4141700"/>
              <a:ext cx="70125" cy="64600"/>
            </a:xfrm>
            <a:custGeom>
              <a:avLst/>
              <a:gdLst/>
              <a:ahLst/>
              <a:cxnLst/>
              <a:rect l="l" t="t" r="r" b="b"/>
              <a:pathLst>
                <a:path w="2805" h="2584" extrusionOk="0">
                  <a:moveTo>
                    <a:pt x="946" y="1"/>
                  </a:moveTo>
                  <a:cubicBezTo>
                    <a:pt x="757" y="1040"/>
                    <a:pt x="442" y="1954"/>
                    <a:pt x="1" y="2584"/>
                  </a:cubicBezTo>
                  <a:cubicBezTo>
                    <a:pt x="1261" y="2174"/>
                    <a:pt x="2301" y="1229"/>
                    <a:pt x="2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200;p90">
              <a:extLst>
                <a:ext uri="{FF2B5EF4-FFF2-40B4-BE49-F238E27FC236}">
                  <a16:creationId xmlns:a16="http://schemas.microsoft.com/office/drawing/2014/main" id="{3FA4F81F-7ABD-4882-888F-1B57016245F9}"/>
                </a:ext>
              </a:extLst>
            </p:cNvPr>
            <p:cNvSpPr/>
            <p:nvPr/>
          </p:nvSpPr>
          <p:spPr>
            <a:xfrm>
              <a:off x="-6618950" y="4073975"/>
              <a:ext cx="52025" cy="51200"/>
            </a:xfrm>
            <a:custGeom>
              <a:avLst/>
              <a:gdLst/>
              <a:ahLst/>
              <a:cxnLst/>
              <a:rect l="l" t="t" r="r" b="b"/>
              <a:pathLst>
                <a:path w="2081" h="2048" extrusionOk="0">
                  <a:moveTo>
                    <a:pt x="95" y="0"/>
                  </a:moveTo>
                  <a:cubicBezTo>
                    <a:pt x="32" y="315"/>
                    <a:pt x="1" y="662"/>
                    <a:pt x="1" y="1040"/>
                  </a:cubicBezTo>
                  <a:cubicBezTo>
                    <a:pt x="1" y="1386"/>
                    <a:pt x="32" y="1733"/>
                    <a:pt x="95" y="2048"/>
                  </a:cubicBezTo>
                  <a:lnTo>
                    <a:pt x="2080" y="2048"/>
                  </a:lnTo>
                  <a:cubicBezTo>
                    <a:pt x="1986" y="1355"/>
                    <a:pt x="1986" y="725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201;p90">
              <a:extLst>
                <a:ext uri="{FF2B5EF4-FFF2-40B4-BE49-F238E27FC236}">
                  <a16:creationId xmlns:a16="http://schemas.microsoft.com/office/drawing/2014/main" id="{5D546322-D97D-443B-96E1-AA13130EB3E2}"/>
                </a:ext>
              </a:extLst>
            </p:cNvPr>
            <p:cNvSpPr/>
            <p:nvPr/>
          </p:nvSpPr>
          <p:spPr>
            <a:xfrm>
              <a:off x="-6610275" y="3992850"/>
              <a:ext cx="70125" cy="63025"/>
            </a:xfrm>
            <a:custGeom>
              <a:avLst/>
              <a:gdLst/>
              <a:ahLst/>
              <a:cxnLst/>
              <a:rect l="l" t="t" r="r" b="b"/>
              <a:pathLst>
                <a:path w="2805" h="2521" extrusionOk="0">
                  <a:moveTo>
                    <a:pt x="2804" y="0"/>
                  </a:moveTo>
                  <a:lnTo>
                    <a:pt x="2804" y="0"/>
                  </a:lnTo>
                  <a:cubicBezTo>
                    <a:pt x="1544" y="410"/>
                    <a:pt x="504" y="1355"/>
                    <a:pt x="0" y="2521"/>
                  </a:cubicBezTo>
                  <a:lnTo>
                    <a:pt x="1859" y="2521"/>
                  </a:lnTo>
                  <a:cubicBezTo>
                    <a:pt x="2017" y="1575"/>
                    <a:pt x="2363" y="693"/>
                    <a:pt x="2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202;p90">
              <a:extLst>
                <a:ext uri="{FF2B5EF4-FFF2-40B4-BE49-F238E27FC236}">
                  <a16:creationId xmlns:a16="http://schemas.microsoft.com/office/drawing/2014/main" id="{9483E942-0F6F-48D8-91E7-77F238D35EA1}"/>
                </a:ext>
              </a:extLst>
            </p:cNvPr>
            <p:cNvSpPr/>
            <p:nvPr/>
          </p:nvSpPr>
          <p:spPr>
            <a:xfrm>
              <a:off x="-6500000" y="4073975"/>
              <a:ext cx="35450" cy="51200"/>
            </a:xfrm>
            <a:custGeom>
              <a:avLst/>
              <a:gdLst/>
              <a:ahLst/>
              <a:cxnLst/>
              <a:rect l="l" t="t" r="r" b="b"/>
              <a:pathLst>
                <a:path w="1418" h="2048" extrusionOk="0">
                  <a:moveTo>
                    <a:pt x="0" y="0"/>
                  </a:moveTo>
                  <a:lnTo>
                    <a:pt x="0" y="2048"/>
                  </a:lnTo>
                  <a:lnTo>
                    <a:pt x="1292" y="2048"/>
                  </a:lnTo>
                  <a:cubicBezTo>
                    <a:pt x="1418" y="1355"/>
                    <a:pt x="1418" y="725"/>
                    <a:pt x="12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8263;p90">
            <a:extLst>
              <a:ext uri="{FF2B5EF4-FFF2-40B4-BE49-F238E27FC236}">
                <a16:creationId xmlns:a16="http://schemas.microsoft.com/office/drawing/2014/main" id="{6E1E2D0C-5776-46DF-A550-1AB9CBDDEB62}"/>
              </a:ext>
            </a:extLst>
          </p:cNvPr>
          <p:cNvGrpSpPr/>
          <p:nvPr/>
        </p:nvGrpSpPr>
        <p:grpSpPr>
          <a:xfrm>
            <a:off x="2768495" y="3171230"/>
            <a:ext cx="420811" cy="419659"/>
            <a:chOff x="-2671375" y="3597450"/>
            <a:chExt cx="292250" cy="291450"/>
          </a:xfrm>
          <a:solidFill>
            <a:schemeClr val="accent6"/>
          </a:solidFill>
        </p:grpSpPr>
        <p:sp>
          <p:nvSpPr>
            <p:cNvPr id="66" name="Google Shape;8264;p90">
              <a:extLst>
                <a:ext uri="{FF2B5EF4-FFF2-40B4-BE49-F238E27FC236}">
                  <a16:creationId xmlns:a16="http://schemas.microsoft.com/office/drawing/2014/main" id="{C1C61A8E-F13A-4215-8068-14714682D7DC}"/>
                </a:ext>
              </a:extLst>
            </p:cNvPr>
            <p:cNvSpPr/>
            <p:nvPr/>
          </p:nvSpPr>
          <p:spPr>
            <a:xfrm>
              <a:off x="-2654050" y="3597450"/>
              <a:ext cx="260725" cy="51225"/>
            </a:xfrm>
            <a:custGeom>
              <a:avLst/>
              <a:gdLst/>
              <a:ahLst/>
              <a:cxnLst/>
              <a:rect l="l" t="t" r="r" b="b"/>
              <a:pathLst>
                <a:path w="10429" h="2049" extrusionOk="0">
                  <a:moveTo>
                    <a:pt x="1513" y="1"/>
                  </a:moveTo>
                  <a:cubicBezTo>
                    <a:pt x="1072" y="1"/>
                    <a:pt x="725" y="253"/>
                    <a:pt x="568" y="631"/>
                  </a:cubicBezTo>
                  <a:lnTo>
                    <a:pt x="1" y="2049"/>
                  </a:lnTo>
                  <a:lnTo>
                    <a:pt x="10429" y="2049"/>
                  </a:lnTo>
                  <a:lnTo>
                    <a:pt x="9830" y="631"/>
                  </a:lnTo>
                  <a:cubicBezTo>
                    <a:pt x="9673" y="253"/>
                    <a:pt x="9263" y="1"/>
                    <a:pt x="88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265;p90">
              <a:extLst>
                <a:ext uri="{FF2B5EF4-FFF2-40B4-BE49-F238E27FC236}">
                  <a16:creationId xmlns:a16="http://schemas.microsoft.com/office/drawing/2014/main" id="{BBBAE221-A849-4FF3-984B-CFB860A44A11}"/>
                </a:ext>
              </a:extLst>
            </p:cNvPr>
            <p:cNvSpPr/>
            <p:nvPr/>
          </p:nvSpPr>
          <p:spPr>
            <a:xfrm>
              <a:off x="-2671375" y="3667550"/>
              <a:ext cx="292250" cy="221350"/>
            </a:xfrm>
            <a:custGeom>
              <a:avLst/>
              <a:gdLst/>
              <a:ahLst/>
              <a:cxnLst/>
              <a:rect l="l" t="t" r="r" b="b"/>
              <a:pathLst>
                <a:path w="11690" h="8854" extrusionOk="0">
                  <a:moveTo>
                    <a:pt x="1733" y="1324"/>
                  </a:moveTo>
                  <a:cubicBezTo>
                    <a:pt x="1922" y="1324"/>
                    <a:pt x="2080" y="1481"/>
                    <a:pt x="2080" y="1702"/>
                  </a:cubicBezTo>
                  <a:cubicBezTo>
                    <a:pt x="2080" y="1891"/>
                    <a:pt x="1922" y="2049"/>
                    <a:pt x="1733" y="2049"/>
                  </a:cubicBezTo>
                  <a:cubicBezTo>
                    <a:pt x="1544" y="2049"/>
                    <a:pt x="1387" y="1891"/>
                    <a:pt x="1387" y="1702"/>
                  </a:cubicBezTo>
                  <a:cubicBezTo>
                    <a:pt x="1387" y="1481"/>
                    <a:pt x="1544" y="1324"/>
                    <a:pt x="1733" y="1324"/>
                  </a:cubicBezTo>
                  <a:close/>
                  <a:moveTo>
                    <a:pt x="10019" y="1387"/>
                  </a:moveTo>
                  <a:cubicBezTo>
                    <a:pt x="10492" y="1387"/>
                    <a:pt x="10492" y="2049"/>
                    <a:pt x="10019" y="2049"/>
                  </a:cubicBezTo>
                  <a:lnTo>
                    <a:pt x="3781" y="2049"/>
                  </a:lnTo>
                  <a:cubicBezTo>
                    <a:pt x="3340" y="2049"/>
                    <a:pt x="3309" y="1387"/>
                    <a:pt x="3781" y="1387"/>
                  </a:cubicBezTo>
                  <a:close/>
                  <a:moveTo>
                    <a:pt x="1733" y="4096"/>
                  </a:moveTo>
                  <a:cubicBezTo>
                    <a:pt x="1922" y="4096"/>
                    <a:pt x="2080" y="4254"/>
                    <a:pt x="2080" y="4443"/>
                  </a:cubicBezTo>
                  <a:cubicBezTo>
                    <a:pt x="2080" y="4632"/>
                    <a:pt x="1922" y="4789"/>
                    <a:pt x="1733" y="4789"/>
                  </a:cubicBezTo>
                  <a:cubicBezTo>
                    <a:pt x="1544" y="4789"/>
                    <a:pt x="1387" y="4632"/>
                    <a:pt x="1387" y="4443"/>
                  </a:cubicBezTo>
                  <a:cubicBezTo>
                    <a:pt x="1387" y="4254"/>
                    <a:pt x="1544" y="4096"/>
                    <a:pt x="1733" y="4096"/>
                  </a:cubicBezTo>
                  <a:close/>
                  <a:moveTo>
                    <a:pt x="10050" y="4127"/>
                  </a:moveTo>
                  <a:cubicBezTo>
                    <a:pt x="10492" y="4127"/>
                    <a:pt x="10481" y="4789"/>
                    <a:pt x="10019" y="4789"/>
                  </a:cubicBezTo>
                  <a:lnTo>
                    <a:pt x="3781" y="4789"/>
                  </a:lnTo>
                  <a:cubicBezTo>
                    <a:pt x="3340" y="4789"/>
                    <a:pt x="3309" y="4128"/>
                    <a:pt x="3781" y="4128"/>
                  </a:cubicBezTo>
                  <a:lnTo>
                    <a:pt x="10019" y="4128"/>
                  </a:lnTo>
                  <a:cubicBezTo>
                    <a:pt x="10030" y="4127"/>
                    <a:pt x="10040" y="4127"/>
                    <a:pt x="10050" y="4127"/>
                  </a:cubicBezTo>
                  <a:close/>
                  <a:moveTo>
                    <a:pt x="1733" y="6806"/>
                  </a:moveTo>
                  <a:cubicBezTo>
                    <a:pt x="1922" y="6806"/>
                    <a:pt x="2080" y="6963"/>
                    <a:pt x="2080" y="7152"/>
                  </a:cubicBezTo>
                  <a:cubicBezTo>
                    <a:pt x="2080" y="7373"/>
                    <a:pt x="1922" y="7499"/>
                    <a:pt x="1733" y="7499"/>
                  </a:cubicBezTo>
                  <a:cubicBezTo>
                    <a:pt x="1544" y="7499"/>
                    <a:pt x="1387" y="7373"/>
                    <a:pt x="1387" y="7152"/>
                  </a:cubicBezTo>
                  <a:cubicBezTo>
                    <a:pt x="1387" y="6963"/>
                    <a:pt x="1544" y="6806"/>
                    <a:pt x="1733" y="6806"/>
                  </a:cubicBezTo>
                  <a:close/>
                  <a:moveTo>
                    <a:pt x="10019" y="6837"/>
                  </a:moveTo>
                  <a:cubicBezTo>
                    <a:pt x="10492" y="6837"/>
                    <a:pt x="10492" y="7499"/>
                    <a:pt x="10019" y="7499"/>
                  </a:cubicBezTo>
                  <a:lnTo>
                    <a:pt x="3781" y="7499"/>
                  </a:lnTo>
                  <a:cubicBezTo>
                    <a:pt x="3340" y="7499"/>
                    <a:pt x="3309" y="6837"/>
                    <a:pt x="3781" y="6837"/>
                  </a:cubicBezTo>
                  <a:close/>
                  <a:moveTo>
                    <a:pt x="379" y="1"/>
                  </a:moveTo>
                  <a:lnTo>
                    <a:pt x="95" y="631"/>
                  </a:lnTo>
                  <a:cubicBezTo>
                    <a:pt x="64" y="757"/>
                    <a:pt x="1" y="883"/>
                    <a:pt x="1" y="1009"/>
                  </a:cubicBezTo>
                  <a:lnTo>
                    <a:pt x="1" y="2395"/>
                  </a:lnTo>
                  <a:cubicBezTo>
                    <a:pt x="1" y="2679"/>
                    <a:pt x="127" y="2899"/>
                    <a:pt x="284" y="3057"/>
                  </a:cubicBezTo>
                  <a:cubicBezTo>
                    <a:pt x="127" y="3246"/>
                    <a:pt x="1" y="3498"/>
                    <a:pt x="1" y="3718"/>
                  </a:cubicBezTo>
                  <a:lnTo>
                    <a:pt x="1" y="5104"/>
                  </a:lnTo>
                  <a:cubicBezTo>
                    <a:pt x="1" y="5388"/>
                    <a:pt x="127" y="5609"/>
                    <a:pt x="284" y="5766"/>
                  </a:cubicBezTo>
                  <a:cubicBezTo>
                    <a:pt x="127" y="5987"/>
                    <a:pt x="1" y="6207"/>
                    <a:pt x="1" y="6459"/>
                  </a:cubicBezTo>
                  <a:lnTo>
                    <a:pt x="1" y="7814"/>
                  </a:lnTo>
                  <a:cubicBezTo>
                    <a:pt x="1" y="8381"/>
                    <a:pt x="473" y="8854"/>
                    <a:pt x="1040" y="8854"/>
                  </a:cubicBezTo>
                  <a:lnTo>
                    <a:pt x="10649" y="8854"/>
                  </a:lnTo>
                  <a:cubicBezTo>
                    <a:pt x="11185" y="8854"/>
                    <a:pt x="11658" y="8381"/>
                    <a:pt x="11658" y="7814"/>
                  </a:cubicBezTo>
                  <a:lnTo>
                    <a:pt x="11658" y="6459"/>
                  </a:lnTo>
                  <a:cubicBezTo>
                    <a:pt x="11658" y="6176"/>
                    <a:pt x="11563" y="5924"/>
                    <a:pt x="11405" y="5766"/>
                  </a:cubicBezTo>
                  <a:cubicBezTo>
                    <a:pt x="11563" y="5577"/>
                    <a:pt x="11658" y="5357"/>
                    <a:pt x="11658" y="5104"/>
                  </a:cubicBezTo>
                  <a:lnTo>
                    <a:pt x="11658" y="3718"/>
                  </a:lnTo>
                  <a:cubicBezTo>
                    <a:pt x="11658" y="3466"/>
                    <a:pt x="11563" y="3214"/>
                    <a:pt x="11405" y="3057"/>
                  </a:cubicBezTo>
                  <a:cubicBezTo>
                    <a:pt x="11563" y="2868"/>
                    <a:pt x="11658" y="2616"/>
                    <a:pt x="11658" y="2395"/>
                  </a:cubicBezTo>
                  <a:lnTo>
                    <a:pt x="11658" y="1009"/>
                  </a:lnTo>
                  <a:lnTo>
                    <a:pt x="11689" y="1009"/>
                  </a:lnTo>
                  <a:cubicBezTo>
                    <a:pt x="11689" y="883"/>
                    <a:pt x="11658" y="757"/>
                    <a:pt x="11626" y="631"/>
                  </a:cubicBezTo>
                  <a:lnTo>
                    <a:pt x="113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8361;p90">
            <a:extLst>
              <a:ext uri="{FF2B5EF4-FFF2-40B4-BE49-F238E27FC236}">
                <a16:creationId xmlns:a16="http://schemas.microsoft.com/office/drawing/2014/main" id="{FD04B804-50AC-4F2B-AC05-D9F5F39FCD08}"/>
              </a:ext>
            </a:extLst>
          </p:cNvPr>
          <p:cNvGrpSpPr/>
          <p:nvPr/>
        </p:nvGrpSpPr>
        <p:grpSpPr>
          <a:xfrm>
            <a:off x="5894590" y="3168605"/>
            <a:ext cx="425310" cy="419659"/>
            <a:chOff x="-1951475" y="3597450"/>
            <a:chExt cx="295375" cy="291450"/>
          </a:xfrm>
          <a:solidFill>
            <a:schemeClr val="accent6"/>
          </a:solidFill>
        </p:grpSpPr>
        <p:sp>
          <p:nvSpPr>
            <p:cNvPr id="69" name="Google Shape;8362;p90">
              <a:extLst>
                <a:ext uri="{FF2B5EF4-FFF2-40B4-BE49-F238E27FC236}">
                  <a16:creationId xmlns:a16="http://schemas.microsoft.com/office/drawing/2014/main" id="{8B67CD51-AD5F-41BA-9411-2812FE2FD885}"/>
                </a:ext>
              </a:extLst>
            </p:cNvPr>
            <p:cNvSpPr/>
            <p:nvPr/>
          </p:nvSpPr>
          <p:spPr>
            <a:xfrm>
              <a:off x="-1951475" y="3597450"/>
              <a:ext cx="170925" cy="34675"/>
            </a:xfrm>
            <a:custGeom>
              <a:avLst/>
              <a:gdLst/>
              <a:ahLst/>
              <a:cxnLst/>
              <a:rect l="l" t="t" r="r" b="b"/>
              <a:pathLst>
                <a:path w="6837" h="1387" extrusionOk="0">
                  <a:moveTo>
                    <a:pt x="1008" y="1"/>
                  </a:moveTo>
                  <a:cubicBezTo>
                    <a:pt x="473" y="1"/>
                    <a:pt x="0" y="473"/>
                    <a:pt x="0" y="1040"/>
                  </a:cubicBezTo>
                  <a:lnTo>
                    <a:pt x="0" y="1387"/>
                  </a:lnTo>
                  <a:lnTo>
                    <a:pt x="6837" y="1387"/>
                  </a:lnTo>
                  <a:lnTo>
                    <a:pt x="6837" y="1040"/>
                  </a:lnTo>
                  <a:cubicBezTo>
                    <a:pt x="6837" y="473"/>
                    <a:pt x="636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363;p90">
              <a:extLst>
                <a:ext uri="{FF2B5EF4-FFF2-40B4-BE49-F238E27FC236}">
                  <a16:creationId xmlns:a16="http://schemas.microsoft.com/office/drawing/2014/main" id="{C51FE17C-AC62-4FFB-9D03-62424E6656B8}"/>
                </a:ext>
              </a:extLst>
            </p:cNvPr>
            <p:cNvSpPr/>
            <p:nvPr/>
          </p:nvSpPr>
          <p:spPr>
            <a:xfrm>
              <a:off x="-1949900" y="3648650"/>
              <a:ext cx="171725" cy="173300"/>
            </a:xfrm>
            <a:custGeom>
              <a:avLst/>
              <a:gdLst/>
              <a:ahLst/>
              <a:cxnLst/>
              <a:rect l="l" t="t" r="r" b="b"/>
              <a:pathLst>
                <a:path w="6869" h="6932" extrusionOk="0">
                  <a:moveTo>
                    <a:pt x="0" y="1"/>
                  </a:moveTo>
                  <a:lnTo>
                    <a:pt x="0" y="6932"/>
                  </a:lnTo>
                  <a:lnTo>
                    <a:pt x="2426" y="6932"/>
                  </a:lnTo>
                  <a:cubicBezTo>
                    <a:pt x="2521" y="6585"/>
                    <a:pt x="2836" y="6333"/>
                    <a:pt x="3245" y="6270"/>
                  </a:cubicBezTo>
                  <a:lnTo>
                    <a:pt x="1166" y="4191"/>
                  </a:lnTo>
                  <a:cubicBezTo>
                    <a:pt x="693" y="3718"/>
                    <a:pt x="693" y="2962"/>
                    <a:pt x="1166" y="2489"/>
                  </a:cubicBezTo>
                  <a:cubicBezTo>
                    <a:pt x="1386" y="2237"/>
                    <a:pt x="1670" y="2143"/>
                    <a:pt x="2017" y="2143"/>
                  </a:cubicBezTo>
                  <a:cubicBezTo>
                    <a:pt x="2363" y="2143"/>
                    <a:pt x="2647" y="2237"/>
                    <a:pt x="2899" y="2489"/>
                  </a:cubicBezTo>
                  <a:lnTo>
                    <a:pt x="3560" y="3151"/>
                  </a:lnTo>
                  <a:cubicBezTo>
                    <a:pt x="3592" y="2994"/>
                    <a:pt x="3718" y="2836"/>
                    <a:pt x="3844" y="2710"/>
                  </a:cubicBezTo>
                  <a:cubicBezTo>
                    <a:pt x="4064" y="2489"/>
                    <a:pt x="4348" y="2363"/>
                    <a:pt x="4694" y="2363"/>
                  </a:cubicBezTo>
                  <a:cubicBezTo>
                    <a:pt x="4694" y="2048"/>
                    <a:pt x="4820" y="1733"/>
                    <a:pt x="5041" y="1513"/>
                  </a:cubicBezTo>
                  <a:cubicBezTo>
                    <a:pt x="5293" y="1261"/>
                    <a:pt x="5577" y="1135"/>
                    <a:pt x="5923" y="1135"/>
                  </a:cubicBezTo>
                  <a:cubicBezTo>
                    <a:pt x="6112" y="1135"/>
                    <a:pt x="6301" y="1198"/>
                    <a:pt x="6459" y="1261"/>
                  </a:cubicBezTo>
                  <a:cubicBezTo>
                    <a:pt x="6522" y="1072"/>
                    <a:pt x="6616" y="914"/>
                    <a:pt x="6774" y="757"/>
                  </a:cubicBezTo>
                  <a:lnTo>
                    <a:pt x="6868" y="662"/>
                  </a:lnTo>
                  <a:lnTo>
                    <a:pt x="68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364;p90">
              <a:extLst>
                <a:ext uri="{FF2B5EF4-FFF2-40B4-BE49-F238E27FC236}">
                  <a16:creationId xmlns:a16="http://schemas.microsoft.com/office/drawing/2014/main" id="{03A02570-E77B-4216-8CC6-2139F9E0489F}"/>
                </a:ext>
              </a:extLst>
            </p:cNvPr>
            <p:cNvSpPr/>
            <p:nvPr/>
          </p:nvSpPr>
          <p:spPr>
            <a:xfrm>
              <a:off x="-1951475" y="3838475"/>
              <a:ext cx="170925" cy="50425"/>
            </a:xfrm>
            <a:custGeom>
              <a:avLst/>
              <a:gdLst/>
              <a:ahLst/>
              <a:cxnLst/>
              <a:rect l="l" t="t" r="r" b="b"/>
              <a:pathLst>
                <a:path w="6837" h="2017" extrusionOk="0">
                  <a:moveTo>
                    <a:pt x="0" y="0"/>
                  </a:moveTo>
                  <a:lnTo>
                    <a:pt x="0" y="1008"/>
                  </a:lnTo>
                  <a:cubicBezTo>
                    <a:pt x="0" y="1544"/>
                    <a:pt x="473" y="2017"/>
                    <a:pt x="1008" y="2017"/>
                  </a:cubicBezTo>
                  <a:lnTo>
                    <a:pt x="5829" y="2017"/>
                  </a:lnTo>
                  <a:cubicBezTo>
                    <a:pt x="6333" y="2017"/>
                    <a:pt x="6774" y="1670"/>
                    <a:pt x="6837" y="1166"/>
                  </a:cubicBezTo>
                  <a:lnTo>
                    <a:pt x="6679" y="1071"/>
                  </a:lnTo>
                  <a:lnTo>
                    <a:pt x="3466" y="1071"/>
                  </a:lnTo>
                  <a:cubicBezTo>
                    <a:pt x="2867" y="1071"/>
                    <a:pt x="2363" y="599"/>
                    <a:pt x="22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365;p90">
              <a:extLst>
                <a:ext uri="{FF2B5EF4-FFF2-40B4-BE49-F238E27FC236}">
                  <a16:creationId xmlns:a16="http://schemas.microsoft.com/office/drawing/2014/main" id="{D51F70DD-5E8B-4249-BDA4-91246F5A4CD3}"/>
                </a:ext>
              </a:extLst>
            </p:cNvPr>
            <p:cNvSpPr/>
            <p:nvPr/>
          </p:nvSpPr>
          <p:spPr>
            <a:xfrm>
              <a:off x="-1912900" y="3675825"/>
              <a:ext cx="256800" cy="202825"/>
            </a:xfrm>
            <a:custGeom>
              <a:avLst/>
              <a:gdLst/>
              <a:ahLst/>
              <a:cxnLst/>
              <a:rect l="l" t="t" r="r" b="b"/>
              <a:pathLst>
                <a:path w="10272" h="8113" extrusionOk="0">
                  <a:moveTo>
                    <a:pt x="6085" y="0"/>
                  </a:moveTo>
                  <a:cubicBezTo>
                    <a:pt x="5955" y="0"/>
                    <a:pt x="5829" y="48"/>
                    <a:pt x="5735" y="142"/>
                  </a:cubicBezTo>
                  <a:cubicBezTo>
                    <a:pt x="5546" y="331"/>
                    <a:pt x="5546" y="646"/>
                    <a:pt x="5735" y="835"/>
                  </a:cubicBezTo>
                  <a:lnTo>
                    <a:pt x="6081" y="1213"/>
                  </a:lnTo>
                  <a:cubicBezTo>
                    <a:pt x="6207" y="1308"/>
                    <a:pt x="6207" y="1560"/>
                    <a:pt x="6081" y="1655"/>
                  </a:cubicBezTo>
                  <a:cubicBezTo>
                    <a:pt x="6034" y="1718"/>
                    <a:pt x="5948" y="1749"/>
                    <a:pt x="5857" y="1749"/>
                  </a:cubicBezTo>
                  <a:cubicBezTo>
                    <a:pt x="5766" y="1749"/>
                    <a:pt x="5672" y="1718"/>
                    <a:pt x="5609" y="1655"/>
                  </a:cubicBezTo>
                  <a:lnTo>
                    <a:pt x="4758" y="804"/>
                  </a:lnTo>
                  <a:cubicBezTo>
                    <a:pt x="4664" y="709"/>
                    <a:pt x="4538" y="662"/>
                    <a:pt x="4408" y="662"/>
                  </a:cubicBezTo>
                  <a:cubicBezTo>
                    <a:pt x="4278" y="662"/>
                    <a:pt x="4144" y="709"/>
                    <a:pt x="4034" y="804"/>
                  </a:cubicBezTo>
                  <a:cubicBezTo>
                    <a:pt x="3845" y="993"/>
                    <a:pt x="3845" y="1308"/>
                    <a:pt x="4034" y="1528"/>
                  </a:cubicBezTo>
                  <a:cubicBezTo>
                    <a:pt x="4034" y="1655"/>
                    <a:pt x="4884" y="2505"/>
                    <a:pt x="4821" y="2505"/>
                  </a:cubicBezTo>
                  <a:cubicBezTo>
                    <a:pt x="4947" y="2631"/>
                    <a:pt x="4947" y="2852"/>
                    <a:pt x="4821" y="2978"/>
                  </a:cubicBezTo>
                  <a:cubicBezTo>
                    <a:pt x="4774" y="3041"/>
                    <a:pt x="4687" y="3072"/>
                    <a:pt x="4601" y="3072"/>
                  </a:cubicBezTo>
                  <a:cubicBezTo>
                    <a:pt x="4514" y="3072"/>
                    <a:pt x="4427" y="3041"/>
                    <a:pt x="4380" y="2978"/>
                  </a:cubicBezTo>
                  <a:lnTo>
                    <a:pt x="3498" y="2096"/>
                  </a:lnTo>
                  <a:cubicBezTo>
                    <a:pt x="3403" y="2001"/>
                    <a:pt x="3277" y="1954"/>
                    <a:pt x="3151" y="1954"/>
                  </a:cubicBezTo>
                  <a:cubicBezTo>
                    <a:pt x="3025" y="1954"/>
                    <a:pt x="2899" y="2001"/>
                    <a:pt x="2805" y="2096"/>
                  </a:cubicBezTo>
                  <a:cubicBezTo>
                    <a:pt x="2584" y="2316"/>
                    <a:pt x="2584" y="2631"/>
                    <a:pt x="2805" y="2820"/>
                  </a:cubicBezTo>
                  <a:lnTo>
                    <a:pt x="3656" y="3671"/>
                  </a:lnTo>
                  <a:cubicBezTo>
                    <a:pt x="3782" y="3797"/>
                    <a:pt x="3782" y="4017"/>
                    <a:pt x="3656" y="4143"/>
                  </a:cubicBezTo>
                  <a:cubicBezTo>
                    <a:pt x="3593" y="4206"/>
                    <a:pt x="3506" y="4238"/>
                    <a:pt x="3419" y="4238"/>
                  </a:cubicBezTo>
                  <a:cubicBezTo>
                    <a:pt x="3333" y="4238"/>
                    <a:pt x="3246" y="4206"/>
                    <a:pt x="3183" y="4143"/>
                  </a:cubicBezTo>
                  <a:lnTo>
                    <a:pt x="883" y="1875"/>
                  </a:lnTo>
                  <a:cubicBezTo>
                    <a:pt x="789" y="1765"/>
                    <a:pt x="663" y="1710"/>
                    <a:pt x="537" y="1710"/>
                  </a:cubicBezTo>
                  <a:cubicBezTo>
                    <a:pt x="411" y="1710"/>
                    <a:pt x="284" y="1765"/>
                    <a:pt x="190" y="1875"/>
                  </a:cubicBezTo>
                  <a:cubicBezTo>
                    <a:pt x="1" y="2064"/>
                    <a:pt x="1" y="2379"/>
                    <a:pt x="190" y="2568"/>
                  </a:cubicBezTo>
                  <a:lnTo>
                    <a:pt x="1797" y="4206"/>
                  </a:lnTo>
                  <a:lnTo>
                    <a:pt x="3403" y="5845"/>
                  </a:lnTo>
                  <a:lnTo>
                    <a:pt x="1954" y="5845"/>
                  </a:lnTo>
                  <a:cubicBezTo>
                    <a:pt x="1671" y="5845"/>
                    <a:pt x="1450" y="6097"/>
                    <a:pt x="1450" y="6349"/>
                  </a:cubicBezTo>
                  <a:cubicBezTo>
                    <a:pt x="1450" y="6632"/>
                    <a:pt x="1671" y="6884"/>
                    <a:pt x="1954" y="6884"/>
                  </a:cubicBezTo>
                  <a:lnTo>
                    <a:pt x="5451" y="6884"/>
                  </a:lnTo>
                  <a:cubicBezTo>
                    <a:pt x="5514" y="6916"/>
                    <a:pt x="6491" y="7829"/>
                    <a:pt x="6491" y="7829"/>
                  </a:cubicBezTo>
                  <a:cubicBezTo>
                    <a:pt x="6680" y="8018"/>
                    <a:pt x="6948" y="8113"/>
                    <a:pt x="7216" y="8113"/>
                  </a:cubicBezTo>
                  <a:cubicBezTo>
                    <a:pt x="7483" y="8113"/>
                    <a:pt x="7751" y="8018"/>
                    <a:pt x="7940" y="7829"/>
                  </a:cubicBezTo>
                  <a:lnTo>
                    <a:pt x="9862" y="5876"/>
                  </a:lnTo>
                  <a:cubicBezTo>
                    <a:pt x="10272" y="5498"/>
                    <a:pt x="10272" y="4836"/>
                    <a:pt x="9862" y="4427"/>
                  </a:cubicBezTo>
                  <a:lnTo>
                    <a:pt x="9452" y="3986"/>
                  </a:lnTo>
                  <a:cubicBezTo>
                    <a:pt x="9326" y="3608"/>
                    <a:pt x="9043" y="3198"/>
                    <a:pt x="8822" y="2820"/>
                  </a:cubicBezTo>
                  <a:cubicBezTo>
                    <a:pt x="8570" y="2411"/>
                    <a:pt x="8350" y="2064"/>
                    <a:pt x="8035" y="1718"/>
                  </a:cubicBezTo>
                  <a:lnTo>
                    <a:pt x="6459" y="142"/>
                  </a:lnTo>
                  <a:cubicBezTo>
                    <a:pt x="6349" y="48"/>
                    <a:pt x="6215" y="0"/>
                    <a:pt x="60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6"/>
          <p:cNvSpPr/>
          <p:nvPr/>
        </p:nvSpPr>
        <p:spPr>
          <a:xfrm>
            <a:off x="547125" y="557100"/>
            <a:ext cx="4029300" cy="4029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66"/>
          <p:cNvSpPr/>
          <p:nvPr/>
        </p:nvSpPr>
        <p:spPr>
          <a:xfrm>
            <a:off x="7130401" y="858926"/>
            <a:ext cx="1192200" cy="1192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67" name="Google Shape;667;p66"/>
          <p:cNvSpPr/>
          <p:nvPr/>
        </p:nvSpPr>
        <p:spPr>
          <a:xfrm>
            <a:off x="6854327" y="2987574"/>
            <a:ext cx="1820400" cy="3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66"/>
          <p:cNvSpPr txBox="1">
            <a:spLocks noGrp="1"/>
          </p:cNvSpPr>
          <p:nvPr>
            <p:ph type="title"/>
          </p:nvPr>
        </p:nvSpPr>
        <p:spPr>
          <a:xfrm>
            <a:off x="4653565" y="1969310"/>
            <a:ext cx="4222800" cy="10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Бизнес-модель</a:t>
            </a:r>
            <a:endParaRPr dirty="0"/>
          </a:p>
        </p:txBody>
      </p:sp>
      <p:sp>
        <p:nvSpPr>
          <p:cNvPr id="669" name="Google Shape;669;p66"/>
          <p:cNvSpPr txBox="1">
            <a:spLocks noGrp="1"/>
          </p:cNvSpPr>
          <p:nvPr>
            <p:ph type="subTitle" idx="1"/>
          </p:nvPr>
        </p:nvSpPr>
        <p:spPr>
          <a:xfrm>
            <a:off x="5667975" y="3250064"/>
            <a:ext cx="27627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0" name="Google Shape;670;p66"/>
          <p:cNvSpPr txBox="1">
            <a:spLocks noGrp="1"/>
          </p:cNvSpPr>
          <p:nvPr>
            <p:ph type="title" idx="2"/>
          </p:nvPr>
        </p:nvSpPr>
        <p:spPr>
          <a:xfrm>
            <a:off x="7209904" y="1143000"/>
            <a:ext cx="1033200" cy="6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3</a:t>
            </a:r>
            <a:endParaRPr dirty="0"/>
          </a:p>
        </p:txBody>
      </p:sp>
      <p:pic>
        <p:nvPicPr>
          <p:cNvPr id="671" name="Google Shape;671;p66"/>
          <p:cNvPicPr preferRelativeResize="0"/>
          <p:nvPr/>
        </p:nvPicPr>
        <p:blipFill rotWithShape="1">
          <a:blip r:embed="rId3">
            <a:alphaModFix/>
          </a:blip>
          <a:srcRect l="-7856" t="-7856" r="-7856" b="-7856"/>
          <a:stretch/>
        </p:blipFill>
        <p:spPr>
          <a:xfrm>
            <a:off x="744500" y="785550"/>
            <a:ext cx="3572400" cy="3572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68"/>
          <p:cNvSpPr/>
          <p:nvPr/>
        </p:nvSpPr>
        <p:spPr>
          <a:xfrm flipH="1">
            <a:off x="539350" y="539496"/>
            <a:ext cx="4032600" cy="4032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68"/>
          <p:cNvSpPr txBox="1">
            <a:spLocks noGrp="1"/>
          </p:cNvSpPr>
          <p:nvPr>
            <p:ph type="title"/>
          </p:nvPr>
        </p:nvSpPr>
        <p:spPr>
          <a:xfrm>
            <a:off x="4571900" y="444250"/>
            <a:ext cx="3858900" cy="5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Объёмы рынка</a:t>
            </a:r>
            <a:endParaRPr dirty="0"/>
          </a:p>
        </p:txBody>
      </p:sp>
      <p:sp>
        <p:nvSpPr>
          <p:cNvPr id="687" name="Google Shape;687;p68"/>
          <p:cNvSpPr txBox="1">
            <a:spLocks noGrp="1"/>
          </p:cNvSpPr>
          <p:nvPr>
            <p:ph type="subTitle" idx="1"/>
          </p:nvPr>
        </p:nvSpPr>
        <p:spPr>
          <a:xfrm>
            <a:off x="4137560" y="1718910"/>
            <a:ext cx="446709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       за период 2019-2023 гг. заметен рост в 10% ежегодно (по официальной статистике приема </a:t>
            </a:r>
            <a:r>
              <a:rPr lang="ru-RU" dirty="0" err="1"/>
              <a:t>ТюмГУ</a:t>
            </a:r>
            <a:r>
              <a:rPr lang="ru-RU" dirty="0"/>
              <a:t>)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688" name="Google Shape;688;p68"/>
          <p:cNvSpPr txBox="1">
            <a:spLocks noGrp="1"/>
          </p:cNvSpPr>
          <p:nvPr>
            <p:ph type="subTitle" idx="2"/>
          </p:nvPr>
        </p:nvSpPr>
        <p:spPr>
          <a:xfrm>
            <a:off x="4450915" y="3320800"/>
            <a:ext cx="427477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       охватывает близко к 100% рынка, являясь официальным инструментом для работы с расписанием</a:t>
            </a:r>
          </a:p>
          <a:p>
            <a:endParaRPr lang="ru-RU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689" name="Google Shape;689;p68"/>
          <p:cNvSpPr txBox="1">
            <a:spLocks noGrp="1"/>
          </p:cNvSpPr>
          <p:nvPr>
            <p:ph type="subTitle" idx="3"/>
          </p:nvPr>
        </p:nvSpPr>
        <p:spPr>
          <a:xfrm>
            <a:off x="4571900" y="1274000"/>
            <a:ext cx="3858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/>
              <a:t>около 27 тыс. человек</a:t>
            </a:r>
            <a:endParaRPr dirty="0"/>
          </a:p>
        </p:txBody>
      </p:sp>
      <p:sp>
        <p:nvSpPr>
          <p:cNvPr id="690" name="Google Shape;690;p68"/>
          <p:cNvSpPr txBox="1">
            <a:spLocks noGrp="1"/>
          </p:cNvSpPr>
          <p:nvPr>
            <p:ph type="subTitle" idx="4"/>
          </p:nvPr>
        </p:nvSpPr>
        <p:spPr>
          <a:xfrm>
            <a:off x="4869230" y="2891076"/>
            <a:ext cx="427477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 err="1"/>
              <a:t>Modeus</a:t>
            </a:r>
            <a:r>
              <a:rPr lang="en-US" dirty="0"/>
              <a:t> – </a:t>
            </a:r>
            <a:r>
              <a:rPr lang="ru-RU" dirty="0"/>
              <a:t>основной конкурент</a:t>
            </a:r>
            <a:endParaRPr dirty="0"/>
          </a:p>
        </p:txBody>
      </p:sp>
      <p:pic>
        <p:nvPicPr>
          <p:cNvPr id="691" name="Google Shape;691;p68"/>
          <p:cNvPicPr preferRelativeResize="0"/>
          <p:nvPr/>
        </p:nvPicPr>
        <p:blipFill rotWithShape="1">
          <a:blip r:embed="rId3">
            <a:alphaModFix/>
          </a:blip>
          <a:srcRect t="-5140" b="5139"/>
          <a:stretch/>
        </p:blipFill>
        <p:spPr>
          <a:xfrm>
            <a:off x="1054100" y="1041550"/>
            <a:ext cx="2966400" cy="2966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5"/>
          <p:cNvSpPr txBox="1">
            <a:spLocks noGrp="1"/>
          </p:cNvSpPr>
          <p:nvPr>
            <p:ph type="title"/>
          </p:nvPr>
        </p:nvSpPr>
        <p:spPr>
          <a:xfrm>
            <a:off x="713225" y="448056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Как мы будем зарабатывать?</a:t>
            </a:r>
            <a:endParaRPr dirty="0"/>
          </a:p>
        </p:txBody>
      </p:sp>
      <p:sp>
        <p:nvSpPr>
          <p:cNvPr id="269" name="Google Shape;269;p45"/>
          <p:cNvSpPr txBox="1">
            <a:spLocks noGrp="1"/>
          </p:cNvSpPr>
          <p:nvPr>
            <p:ph type="subTitle" idx="1"/>
          </p:nvPr>
        </p:nvSpPr>
        <p:spPr>
          <a:xfrm>
            <a:off x="322694" y="2816352"/>
            <a:ext cx="314992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dirty="0"/>
              <a:t>Модель монетизации</a:t>
            </a:r>
            <a:endParaRPr sz="1600" dirty="0"/>
          </a:p>
        </p:txBody>
      </p:sp>
      <p:sp>
        <p:nvSpPr>
          <p:cNvPr id="270" name="Google Shape;270;p45"/>
          <p:cNvSpPr txBox="1">
            <a:spLocks noGrp="1"/>
          </p:cNvSpPr>
          <p:nvPr>
            <p:ph type="subTitle" idx="2"/>
          </p:nvPr>
        </p:nvSpPr>
        <p:spPr>
          <a:xfrm>
            <a:off x="3387494" y="2816352"/>
            <a:ext cx="236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Стоимость</a:t>
            </a:r>
            <a:endParaRPr dirty="0"/>
          </a:p>
        </p:txBody>
      </p:sp>
      <p:sp>
        <p:nvSpPr>
          <p:cNvPr id="271" name="Google Shape;271;p45"/>
          <p:cNvSpPr txBox="1">
            <a:spLocks noGrp="1"/>
          </p:cNvSpPr>
          <p:nvPr>
            <p:ph type="subTitle" idx="4"/>
          </p:nvPr>
        </p:nvSpPr>
        <p:spPr>
          <a:xfrm>
            <a:off x="713556" y="3230198"/>
            <a:ext cx="23682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Подписка</a:t>
            </a:r>
            <a:endParaRPr dirty="0"/>
          </a:p>
        </p:txBody>
      </p:sp>
      <p:sp>
        <p:nvSpPr>
          <p:cNvPr id="272" name="Google Shape;272;p45"/>
          <p:cNvSpPr txBox="1">
            <a:spLocks noGrp="1"/>
          </p:cNvSpPr>
          <p:nvPr>
            <p:ph type="subTitle" idx="5"/>
          </p:nvPr>
        </p:nvSpPr>
        <p:spPr>
          <a:xfrm>
            <a:off x="3388244" y="3230198"/>
            <a:ext cx="23682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100 рублей ежемесячно</a:t>
            </a:r>
            <a:endParaRPr dirty="0"/>
          </a:p>
        </p:txBody>
      </p:sp>
      <p:sp>
        <p:nvSpPr>
          <p:cNvPr id="273" name="Google Shape;273;p45"/>
          <p:cNvSpPr txBox="1">
            <a:spLocks noGrp="1"/>
          </p:cNvSpPr>
          <p:nvPr>
            <p:ph type="subTitle" idx="3"/>
          </p:nvPr>
        </p:nvSpPr>
        <p:spPr>
          <a:xfrm>
            <a:off x="6061644" y="2816352"/>
            <a:ext cx="236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Каналы сбыта</a:t>
            </a:r>
            <a:endParaRPr dirty="0"/>
          </a:p>
        </p:txBody>
      </p:sp>
      <p:sp>
        <p:nvSpPr>
          <p:cNvPr id="274" name="Google Shape;274;p45"/>
          <p:cNvSpPr txBox="1">
            <a:spLocks noGrp="1"/>
          </p:cNvSpPr>
          <p:nvPr>
            <p:ph type="subTitle" idx="6"/>
          </p:nvPr>
        </p:nvSpPr>
        <p:spPr>
          <a:xfrm>
            <a:off x="6061494" y="3230198"/>
            <a:ext cx="23682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Play Market</a:t>
            </a:r>
            <a:r>
              <a:rPr lang="ru-RU" dirty="0"/>
              <a:t> и</a:t>
            </a:r>
            <a:r>
              <a:rPr lang="en-US" dirty="0"/>
              <a:t> App store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75" name="Google Shape;275;p45"/>
          <p:cNvSpPr/>
          <p:nvPr/>
        </p:nvSpPr>
        <p:spPr>
          <a:xfrm>
            <a:off x="4010005" y="1565275"/>
            <a:ext cx="1124700" cy="1124700"/>
          </a:xfrm>
          <a:prstGeom prst="ellipse">
            <a:avLst/>
          </a:prstGeom>
          <a:solidFill>
            <a:srgbClr val="9E59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76" name="Google Shape;276;p45"/>
          <p:cNvSpPr/>
          <p:nvPr/>
        </p:nvSpPr>
        <p:spPr>
          <a:xfrm>
            <a:off x="6684005" y="1565275"/>
            <a:ext cx="1124700" cy="1124700"/>
          </a:xfrm>
          <a:prstGeom prst="ellipse">
            <a:avLst/>
          </a:prstGeom>
          <a:solidFill>
            <a:srgbClr val="9E59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77" name="Google Shape;277;p45"/>
          <p:cNvSpPr/>
          <p:nvPr/>
        </p:nvSpPr>
        <p:spPr>
          <a:xfrm>
            <a:off x="1335306" y="1565275"/>
            <a:ext cx="1124700" cy="1124700"/>
          </a:xfrm>
          <a:prstGeom prst="ellipse">
            <a:avLst/>
          </a:prstGeom>
          <a:solidFill>
            <a:srgbClr val="9E59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78" name="Google Shape;278;p45"/>
          <p:cNvSpPr txBox="1">
            <a:spLocks noGrp="1"/>
          </p:cNvSpPr>
          <p:nvPr>
            <p:ph type="title" idx="7"/>
          </p:nvPr>
        </p:nvSpPr>
        <p:spPr>
          <a:xfrm>
            <a:off x="1632473" y="1880227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279" name="Google Shape;279;p45"/>
          <p:cNvSpPr txBox="1">
            <a:spLocks noGrp="1"/>
          </p:cNvSpPr>
          <p:nvPr>
            <p:ph type="title" idx="8"/>
          </p:nvPr>
        </p:nvSpPr>
        <p:spPr>
          <a:xfrm>
            <a:off x="6982227" y="1878714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280" name="Google Shape;280;p45"/>
          <p:cNvSpPr txBox="1">
            <a:spLocks noGrp="1"/>
          </p:cNvSpPr>
          <p:nvPr>
            <p:ph type="title" idx="9"/>
          </p:nvPr>
        </p:nvSpPr>
        <p:spPr>
          <a:xfrm>
            <a:off x="4306998" y="1880227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4"/>
          <p:cNvSpPr txBox="1">
            <a:spLocks noGrp="1"/>
          </p:cNvSpPr>
          <p:nvPr>
            <p:ph type="title"/>
          </p:nvPr>
        </p:nvSpPr>
        <p:spPr>
          <a:xfrm>
            <a:off x="-1129464" y="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КОНКУРЕНТНЫЙ АНАЛИЗ</a:t>
            </a:r>
            <a:endParaRPr lang="ru-RU" dirty="0">
              <a:effectLst/>
            </a:endParaRPr>
          </a:p>
        </p:txBody>
      </p:sp>
      <p:sp>
        <p:nvSpPr>
          <p:cNvPr id="262" name="Google Shape;262;p44"/>
          <p:cNvSpPr txBox="1">
            <a:spLocks noGrp="1"/>
          </p:cNvSpPr>
          <p:nvPr>
            <p:ph type="title" idx="5"/>
          </p:nvPr>
        </p:nvSpPr>
        <p:spPr>
          <a:xfrm>
            <a:off x="2464086" y="1865376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263" name="Google Shape;263;p44"/>
          <p:cNvSpPr txBox="1">
            <a:spLocks noGrp="1"/>
          </p:cNvSpPr>
          <p:nvPr>
            <p:ph type="title" idx="6"/>
          </p:nvPr>
        </p:nvSpPr>
        <p:spPr>
          <a:xfrm>
            <a:off x="6163212" y="1860426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3F5B972E-4FF6-4155-AC6D-C47EE4194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109990"/>
              </p:ext>
            </p:extLst>
          </p:nvPr>
        </p:nvGraphicFramePr>
        <p:xfrm>
          <a:off x="188686" y="572700"/>
          <a:ext cx="8137550" cy="4059061"/>
        </p:xfrm>
        <a:graphic>
          <a:graphicData uri="http://schemas.openxmlformats.org/drawingml/2006/table">
            <a:tbl>
              <a:tblPr/>
              <a:tblGrid>
                <a:gridCol w="1202077">
                  <a:extLst>
                    <a:ext uri="{9D8B030D-6E8A-4147-A177-3AD203B41FA5}">
                      <a16:colId xmlns:a16="http://schemas.microsoft.com/office/drawing/2014/main" val="1061790308"/>
                    </a:ext>
                  </a:extLst>
                </a:gridCol>
                <a:gridCol w="1242709">
                  <a:extLst>
                    <a:ext uri="{9D8B030D-6E8A-4147-A177-3AD203B41FA5}">
                      <a16:colId xmlns:a16="http://schemas.microsoft.com/office/drawing/2014/main" val="256742911"/>
                    </a:ext>
                  </a:extLst>
                </a:gridCol>
                <a:gridCol w="1077345">
                  <a:extLst>
                    <a:ext uri="{9D8B030D-6E8A-4147-A177-3AD203B41FA5}">
                      <a16:colId xmlns:a16="http://schemas.microsoft.com/office/drawing/2014/main" val="3949933720"/>
                    </a:ext>
                  </a:extLst>
                </a:gridCol>
                <a:gridCol w="1160027">
                  <a:extLst>
                    <a:ext uri="{9D8B030D-6E8A-4147-A177-3AD203B41FA5}">
                      <a16:colId xmlns:a16="http://schemas.microsoft.com/office/drawing/2014/main" val="426319121"/>
                    </a:ext>
                  </a:extLst>
                </a:gridCol>
                <a:gridCol w="1135338">
                  <a:extLst>
                    <a:ext uri="{9D8B030D-6E8A-4147-A177-3AD203B41FA5}">
                      <a16:colId xmlns:a16="http://schemas.microsoft.com/office/drawing/2014/main" val="65439830"/>
                    </a:ext>
                  </a:extLst>
                </a:gridCol>
                <a:gridCol w="1160027">
                  <a:extLst>
                    <a:ext uri="{9D8B030D-6E8A-4147-A177-3AD203B41FA5}">
                      <a16:colId xmlns:a16="http://schemas.microsoft.com/office/drawing/2014/main" val="3690473529"/>
                    </a:ext>
                  </a:extLst>
                </a:gridCol>
                <a:gridCol w="1160027">
                  <a:extLst>
                    <a:ext uri="{9D8B030D-6E8A-4147-A177-3AD203B41FA5}">
                      <a16:colId xmlns:a16="http://schemas.microsoft.com/office/drawing/2014/main" val="1307610779"/>
                    </a:ext>
                  </a:extLst>
                </a:gridCol>
              </a:tblGrid>
              <a:tr h="426575"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Критерии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Наш проект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«Название»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To-Do List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Timetable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Weeklie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Google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календарь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Modeus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252066"/>
                  </a:ext>
                </a:extLst>
              </a:tr>
              <a:tr h="279422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Стоимость или/и наличие подписки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900" dirty="0">
                          <a:effectLst/>
                        </a:rPr>
                        <a:t>Подписка 100 </a:t>
                      </a:r>
                      <a:r>
                        <a:rPr lang="ru-RU" sz="900" dirty="0" err="1">
                          <a:effectLst/>
                        </a:rPr>
                        <a:t>руб</a:t>
                      </a:r>
                      <a:r>
                        <a:rPr lang="ru-RU" sz="900" dirty="0">
                          <a:effectLst/>
                        </a:rPr>
                        <a:t>/</a:t>
                      </a:r>
                      <a:r>
                        <a:rPr lang="ru-RU" sz="900" dirty="0" err="1">
                          <a:effectLst/>
                        </a:rPr>
                        <a:t>мес</a:t>
                      </a:r>
                      <a:endParaRPr lang="ru-RU" sz="900" dirty="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 руб/мес (премиум подписка)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Бесплатно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 руб / реклама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Бесплатно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Бесплатно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864096"/>
                  </a:ext>
                </a:extLst>
              </a:tr>
              <a:tr h="139711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Функции </a:t>
                      </a:r>
                      <a:endParaRPr lang="ru-RU" sz="900" dirty="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Расписание (в виде календаря)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Задачи (в виде списка)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Импорт расписания из 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Modeus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Виджет приложения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Оценки</a:t>
                      </a:r>
                      <a:endParaRPr lang="ru-RU" sz="900" dirty="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Список задач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Классификация незавершенных задач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График выполненных задач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Обзор задач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Календарь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Темы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Виджет задач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Расписание (в виде календаря)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Список мероприятий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Список предметов с именами преподавателей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Темы</a:t>
                      </a:r>
                      <a:endParaRPr lang="ru-RU" sz="900" dirty="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Расписание (в виде списка)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Задачи (в виде списка)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Поделиться расписанием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Расписание (в виде списка)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Задачи (в виде списка)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Поиск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Поддержка нескольких аккаунтов одновременно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Расписание (в виде списка)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Домашнее задание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Оценки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Выбор элективов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Просмотр расписания любого студента или преподавателя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732802"/>
                  </a:ext>
                </a:extLst>
              </a:tr>
              <a:tr h="125739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Критерии настройки для мероприятия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Предмет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Дата, время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Адрес, аудитория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Напоминание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Цвет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Повтор мероприятия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Прикрепление файлов</a:t>
                      </a:r>
                      <a:endParaRPr lang="ru-RU" sz="900" dirty="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Категория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Дата, время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Напоминание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Повтор задач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Подзадачи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Предмет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Дата, время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Тип занятия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Напоминание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Предмет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Аудитория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Дата, время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Преподаватель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Тип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Цвет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Напоминание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Название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Дата, время, Место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Ссылка на видеоконференцию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Напоминание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Цвет, Описание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Прикрепление файлов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Нельзя настраивать и создавать свои мероприятия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756663"/>
                  </a:ext>
                </a:extLst>
              </a:tr>
              <a:tr h="419133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Техническая поддержка пользователей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  <a:endParaRPr lang="ru-RU" sz="900" dirty="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Только в виде обратной связи к разработчикам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98888"/>
                  </a:ext>
                </a:extLst>
              </a:tr>
              <a:tr h="279422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Русскоязычный интерфейс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lang="ru-RU" sz="90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lang="ru-RU" sz="900" dirty="0">
                        <a:effectLst/>
                      </a:endParaRPr>
                    </a:p>
                  </a:txBody>
                  <a:tcPr marL="43783" marR="43783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82208"/>
                  </a:ext>
                </a:extLst>
              </a:tr>
            </a:tbl>
          </a:graphicData>
        </a:graphic>
      </p:graphicFrame>
      <p:sp>
        <p:nvSpPr>
          <p:cNvPr id="33" name="Google Shape;255;p44">
            <a:extLst>
              <a:ext uri="{FF2B5EF4-FFF2-40B4-BE49-F238E27FC236}">
                <a16:creationId xmlns:a16="http://schemas.microsoft.com/office/drawing/2014/main" id="{D9F3D567-5E41-4534-AFD2-F7B8C1A10FC5}"/>
              </a:ext>
            </a:extLst>
          </p:cNvPr>
          <p:cNvSpPr txBox="1">
            <a:spLocks/>
          </p:cNvSpPr>
          <p:nvPr/>
        </p:nvSpPr>
        <p:spPr>
          <a:xfrm>
            <a:off x="-1023888" y="4631761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ExtraBold"/>
              <a:buNone/>
              <a:defRPr sz="2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400" dirty="0"/>
              <a:t>Уникальность проекта: импортирование расписания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6"/>
          <p:cNvSpPr/>
          <p:nvPr/>
        </p:nvSpPr>
        <p:spPr>
          <a:xfrm>
            <a:off x="547125" y="557100"/>
            <a:ext cx="4029300" cy="4029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66"/>
          <p:cNvSpPr/>
          <p:nvPr/>
        </p:nvSpPr>
        <p:spPr>
          <a:xfrm>
            <a:off x="7130401" y="858926"/>
            <a:ext cx="1192200" cy="1192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67" name="Google Shape;667;p66"/>
          <p:cNvSpPr/>
          <p:nvPr/>
        </p:nvSpPr>
        <p:spPr>
          <a:xfrm>
            <a:off x="6854327" y="2987574"/>
            <a:ext cx="1820400" cy="3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66"/>
          <p:cNvSpPr txBox="1">
            <a:spLocks noGrp="1"/>
          </p:cNvSpPr>
          <p:nvPr>
            <p:ph type="title"/>
          </p:nvPr>
        </p:nvSpPr>
        <p:spPr>
          <a:xfrm>
            <a:off x="4572000" y="1972674"/>
            <a:ext cx="4222800" cy="10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Ресурсы</a:t>
            </a:r>
            <a:endParaRPr dirty="0"/>
          </a:p>
        </p:txBody>
      </p:sp>
      <p:sp>
        <p:nvSpPr>
          <p:cNvPr id="670" name="Google Shape;670;p66"/>
          <p:cNvSpPr txBox="1">
            <a:spLocks noGrp="1"/>
          </p:cNvSpPr>
          <p:nvPr>
            <p:ph type="title" idx="2"/>
          </p:nvPr>
        </p:nvSpPr>
        <p:spPr>
          <a:xfrm>
            <a:off x="7209904" y="1143000"/>
            <a:ext cx="1033200" cy="6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4</a:t>
            </a:r>
            <a:endParaRPr dirty="0"/>
          </a:p>
        </p:txBody>
      </p:sp>
      <p:pic>
        <p:nvPicPr>
          <p:cNvPr id="671" name="Google Shape;671;p66"/>
          <p:cNvPicPr preferRelativeResize="0"/>
          <p:nvPr/>
        </p:nvPicPr>
        <p:blipFill rotWithShape="1">
          <a:blip r:embed="rId3">
            <a:alphaModFix/>
          </a:blip>
          <a:srcRect l="-7856" t="-7856" r="-7856" b="-7856"/>
          <a:stretch/>
        </p:blipFill>
        <p:spPr>
          <a:xfrm>
            <a:off x="744500" y="785550"/>
            <a:ext cx="3572400" cy="35724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8991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4"/>
          <p:cNvSpPr txBox="1">
            <a:spLocks noGrp="1"/>
          </p:cNvSpPr>
          <p:nvPr>
            <p:ph type="title"/>
          </p:nvPr>
        </p:nvSpPr>
        <p:spPr>
          <a:xfrm>
            <a:off x="-1895008" y="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Финансовый план</a:t>
            </a:r>
            <a:endParaRPr lang="ru-RU" dirty="0">
              <a:effectLst/>
            </a:endParaRPr>
          </a:p>
        </p:txBody>
      </p:sp>
      <p:sp>
        <p:nvSpPr>
          <p:cNvPr id="262" name="Google Shape;262;p44"/>
          <p:cNvSpPr txBox="1">
            <a:spLocks noGrp="1"/>
          </p:cNvSpPr>
          <p:nvPr>
            <p:ph type="title" idx="5"/>
          </p:nvPr>
        </p:nvSpPr>
        <p:spPr>
          <a:xfrm>
            <a:off x="2464086" y="1865376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263" name="Google Shape;263;p44"/>
          <p:cNvSpPr txBox="1">
            <a:spLocks noGrp="1"/>
          </p:cNvSpPr>
          <p:nvPr>
            <p:ph type="title" idx="6"/>
          </p:nvPr>
        </p:nvSpPr>
        <p:spPr>
          <a:xfrm>
            <a:off x="6163212" y="1860426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33" name="Google Shape;255;p44">
            <a:extLst>
              <a:ext uri="{FF2B5EF4-FFF2-40B4-BE49-F238E27FC236}">
                <a16:creationId xmlns:a16="http://schemas.microsoft.com/office/drawing/2014/main" id="{D9F3D567-5E41-4534-AFD2-F7B8C1A10FC5}"/>
              </a:ext>
            </a:extLst>
          </p:cNvPr>
          <p:cNvSpPr txBox="1">
            <a:spLocks/>
          </p:cNvSpPr>
          <p:nvPr/>
        </p:nvSpPr>
        <p:spPr>
          <a:xfrm>
            <a:off x="146690" y="454152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ExtraBold"/>
              <a:buNone/>
              <a:defRPr sz="2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1400" dirty="0"/>
              <a:t>Общая стоимость реализации проекта: 940 000 рублей </a:t>
            </a:r>
          </a:p>
          <a:p>
            <a:pPr algn="l"/>
            <a:r>
              <a:rPr lang="ru-RU" sz="1400" dirty="0"/>
              <a:t>Период окупаемости: 1,5 года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E670815-CDB5-41E2-9609-D782D876A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442614"/>
              </p:ext>
            </p:extLst>
          </p:nvPr>
        </p:nvGraphicFramePr>
        <p:xfrm>
          <a:off x="194628" y="572700"/>
          <a:ext cx="8736010" cy="3968820"/>
        </p:xfrm>
        <a:graphic>
          <a:graphicData uri="http://schemas.openxmlformats.org/drawingml/2006/table">
            <a:tbl>
              <a:tblPr/>
              <a:tblGrid>
                <a:gridCol w="2186176">
                  <a:extLst>
                    <a:ext uri="{9D8B030D-6E8A-4147-A177-3AD203B41FA5}">
                      <a16:colId xmlns:a16="http://schemas.microsoft.com/office/drawing/2014/main" val="2901892749"/>
                    </a:ext>
                  </a:extLst>
                </a:gridCol>
                <a:gridCol w="700017">
                  <a:extLst>
                    <a:ext uri="{9D8B030D-6E8A-4147-A177-3AD203B41FA5}">
                      <a16:colId xmlns:a16="http://schemas.microsoft.com/office/drawing/2014/main" val="2922180086"/>
                    </a:ext>
                  </a:extLst>
                </a:gridCol>
                <a:gridCol w="633551">
                  <a:extLst>
                    <a:ext uri="{9D8B030D-6E8A-4147-A177-3AD203B41FA5}">
                      <a16:colId xmlns:a16="http://schemas.microsoft.com/office/drawing/2014/main" val="1079530575"/>
                    </a:ext>
                  </a:extLst>
                </a:gridCol>
                <a:gridCol w="586427">
                  <a:extLst>
                    <a:ext uri="{9D8B030D-6E8A-4147-A177-3AD203B41FA5}">
                      <a16:colId xmlns:a16="http://schemas.microsoft.com/office/drawing/2014/main" val="542533352"/>
                    </a:ext>
                  </a:extLst>
                </a:gridCol>
                <a:gridCol w="641589">
                  <a:extLst>
                    <a:ext uri="{9D8B030D-6E8A-4147-A177-3AD203B41FA5}">
                      <a16:colId xmlns:a16="http://schemas.microsoft.com/office/drawing/2014/main" val="2493413380"/>
                    </a:ext>
                  </a:extLst>
                </a:gridCol>
                <a:gridCol w="672640">
                  <a:extLst>
                    <a:ext uri="{9D8B030D-6E8A-4147-A177-3AD203B41FA5}">
                      <a16:colId xmlns:a16="http://schemas.microsoft.com/office/drawing/2014/main" val="3039525146"/>
                    </a:ext>
                  </a:extLst>
                </a:gridCol>
                <a:gridCol w="610526">
                  <a:extLst>
                    <a:ext uri="{9D8B030D-6E8A-4147-A177-3AD203B41FA5}">
                      <a16:colId xmlns:a16="http://schemas.microsoft.com/office/drawing/2014/main" val="3622566941"/>
                    </a:ext>
                  </a:extLst>
                </a:gridCol>
                <a:gridCol w="705749">
                  <a:extLst>
                    <a:ext uri="{9D8B030D-6E8A-4147-A177-3AD203B41FA5}">
                      <a16:colId xmlns:a16="http://schemas.microsoft.com/office/drawing/2014/main" val="3243927612"/>
                    </a:ext>
                  </a:extLst>
                </a:gridCol>
                <a:gridCol w="654780">
                  <a:extLst>
                    <a:ext uri="{9D8B030D-6E8A-4147-A177-3AD203B41FA5}">
                      <a16:colId xmlns:a16="http://schemas.microsoft.com/office/drawing/2014/main" val="68993041"/>
                    </a:ext>
                  </a:extLst>
                </a:gridCol>
                <a:gridCol w="587003">
                  <a:extLst>
                    <a:ext uri="{9D8B030D-6E8A-4147-A177-3AD203B41FA5}">
                      <a16:colId xmlns:a16="http://schemas.microsoft.com/office/drawing/2014/main" val="3728486308"/>
                    </a:ext>
                  </a:extLst>
                </a:gridCol>
                <a:gridCol w="757552">
                  <a:extLst>
                    <a:ext uri="{9D8B030D-6E8A-4147-A177-3AD203B41FA5}">
                      <a16:colId xmlns:a16="http://schemas.microsoft.com/office/drawing/2014/main" val="2195571084"/>
                    </a:ext>
                  </a:extLst>
                </a:gridCol>
              </a:tblGrid>
              <a:tr h="212013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май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июнь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июль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август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сентябрь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октябрь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ноябрь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декабрь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январь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февраль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994902"/>
                  </a:ext>
                </a:extLst>
              </a:tr>
              <a:tr h="235041">
                <a:tc gridSpan="10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Доходы: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17687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Выручка от продажи продукции (цена продукта * количество продаж)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345709"/>
                  </a:ext>
                </a:extLst>
              </a:tr>
              <a:tr h="35016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Инвестиции / гранты / кредиты (если есть)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1 000 000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376837"/>
                  </a:ext>
                </a:extLst>
              </a:tr>
              <a:tr h="258847">
                <a:tc gridSpan="10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Расходы: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732137"/>
                  </a:ext>
                </a:extLst>
              </a:tr>
              <a:tr h="21666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Заработная плата специалистов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99359"/>
                  </a:ext>
                </a:extLst>
              </a:tr>
              <a:tr h="35582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 Разработчик приложения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854773"/>
                  </a:ext>
                </a:extLst>
              </a:tr>
              <a:tr h="21666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 Дизайнер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925595"/>
                  </a:ext>
                </a:extLst>
              </a:tr>
              <a:tr h="35016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-Тестирование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928850"/>
                  </a:ext>
                </a:extLst>
              </a:tr>
              <a:tr h="21666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Реклама и продвижение: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909832"/>
                  </a:ext>
                </a:extLst>
              </a:tr>
              <a:tr h="21666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 Рекламный бюджет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100 000 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556555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Комиссия за выход в магазины приложений (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Play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Market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App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Store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680552"/>
                  </a:ext>
                </a:extLst>
              </a:tr>
              <a:tr h="35016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ИТОГО (доходы – расходы)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920 000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820 000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160 000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60 000 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47262" marR="4726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60 000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7262" marR="47262" marT="0" marB="0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07119"/>
                  </a:ext>
                </a:extLst>
              </a:tr>
            </a:tbl>
          </a:graphicData>
        </a:graphic>
      </p:graphicFrame>
      <p:pic>
        <p:nvPicPr>
          <p:cNvPr id="4099" name="Picture 3">
            <a:extLst>
              <a:ext uri="{FF2B5EF4-FFF2-40B4-BE49-F238E27FC236}">
                <a16:creationId xmlns:a16="http://schemas.microsoft.com/office/drawing/2014/main" id="{3E860912-2B7C-49FE-994E-79E70DD37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1663" y="777875"/>
            <a:ext cx="47815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517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4"/>
          <p:cNvSpPr txBox="1">
            <a:spLocks noGrp="1"/>
          </p:cNvSpPr>
          <p:nvPr>
            <p:ph type="title"/>
          </p:nvPr>
        </p:nvSpPr>
        <p:spPr>
          <a:xfrm>
            <a:off x="-1895008" y="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Диаграмма </a:t>
            </a:r>
            <a:r>
              <a:rPr lang="ru-RU" dirty="0" err="1"/>
              <a:t>Ганта</a:t>
            </a:r>
            <a:endParaRPr lang="ru-RU" dirty="0">
              <a:effectLst/>
            </a:endParaRPr>
          </a:p>
        </p:txBody>
      </p:sp>
      <p:sp>
        <p:nvSpPr>
          <p:cNvPr id="262" name="Google Shape;262;p44"/>
          <p:cNvSpPr txBox="1">
            <a:spLocks noGrp="1"/>
          </p:cNvSpPr>
          <p:nvPr>
            <p:ph type="title" idx="5"/>
          </p:nvPr>
        </p:nvSpPr>
        <p:spPr>
          <a:xfrm>
            <a:off x="2464086" y="1865376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263" name="Google Shape;263;p44"/>
          <p:cNvSpPr txBox="1">
            <a:spLocks noGrp="1"/>
          </p:cNvSpPr>
          <p:nvPr>
            <p:ph type="title" idx="6"/>
          </p:nvPr>
        </p:nvSpPr>
        <p:spPr>
          <a:xfrm>
            <a:off x="6163212" y="1860426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33" name="Google Shape;255;p44">
            <a:extLst>
              <a:ext uri="{FF2B5EF4-FFF2-40B4-BE49-F238E27FC236}">
                <a16:creationId xmlns:a16="http://schemas.microsoft.com/office/drawing/2014/main" id="{D9F3D567-5E41-4534-AFD2-F7B8C1A10FC5}"/>
              </a:ext>
            </a:extLst>
          </p:cNvPr>
          <p:cNvSpPr txBox="1">
            <a:spLocks/>
          </p:cNvSpPr>
          <p:nvPr/>
        </p:nvSpPr>
        <p:spPr>
          <a:xfrm>
            <a:off x="146690" y="454152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ExtraBold"/>
              <a:buNone/>
              <a:defRPr sz="2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68C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BA68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1400" dirty="0"/>
              <a:t>Общий срок реализации проекта: 9 месяцев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FC2ECF3-1A62-4269-91A2-165857E72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05375"/>
              </p:ext>
            </p:extLst>
          </p:nvPr>
        </p:nvGraphicFramePr>
        <p:xfrm>
          <a:off x="232729" y="572700"/>
          <a:ext cx="8629327" cy="3959298"/>
        </p:xfrm>
        <a:graphic>
          <a:graphicData uri="http://schemas.openxmlformats.org/drawingml/2006/table">
            <a:tbl>
              <a:tblPr/>
              <a:tblGrid>
                <a:gridCol w="1599797">
                  <a:extLst>
                    <a:ext uri="{9D8B030D-6E8A-4147-A177-3AD203B41FA5}">
                      <a16:colId xmlns:a16="http://schemas.microsoft.com/office/drawing/2014/main" val="2311699730"/>
                    </a:ext>
                  </a:extLst>
                </a:gridCol>
                <a:gridCol w="799894">
                  <a:extLst>
                    <a:ext uri="{9D8B030D-6E8A-4147-A177-3AD203B41FA5}">
                      <a16:colId xmlns:a16="http://schemas.microsoft.com/office/drawing/2014/main" val="1046365095"/>
                    </a:ext>
                  </a:extLst>
                </a:gridCol>
                <a:gridCol w="861428">
                  <a:extLst>
                    <a:ext uri="{9D8B030D-6E8A-4147-A177-3AD203B41FA5}">
                      <a16:colId xmlns:a16="http://schemas.microsoft.com/office/drawing/2014/main" val="1826915373"/>
                    </a:ext>
                  </a:extLst>
                </a:gridCol>
                <a:gridCol w="984488">
                  <a:extLst>
                    <a:ext uri="{9D8B030D-6E8A-4147-A177-3AD203B41FA5}">
                      <a16:colId xmlns:a16="http://schemas.microsoft.com/office/drawing/2014/main" val="3952516435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493080217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3701454690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3068599102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764808852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3074576767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2209026946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777053169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293321293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53708644"/>
                    </a:ext>
                  </a:extLst>
                </a:gridCol>
                <a:gridCol w="438372">
                  <a:extLst>
                    <a:ext uri="{9D8B030D-6E8A-4147-A177-3AD203B41FA5}">
                      <a16:colId xmlns:a16="http://schemas.microsoft.com/office/drawing/2014/main" val="281938867"/>
                    </a:ext>
                  </a:extLst>
                </a:gridCol>
              </a:tblGrid>
              <a:tr h="382508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Задача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1821" marR="41821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Дата начала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1821" marR="41821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Дата завершения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1821" marR="41821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Ответственный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1821" marR="41821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май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июнь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июль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август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сентябрь 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октябрь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ноябрь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декабрь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январь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февраль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262310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Разработка концепции проекта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05.05.2024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10.05.2024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Панфиленко А.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73383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Согласование проекта с ТюмГУ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13.05.2024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17.05.2024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Сопко А.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294459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Поиск команды разработчиков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20.05.2024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04.06.2024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Стёпин Д.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626080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Сбор требований 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05.06.2024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07.06.2024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Панфиленко А.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257737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Создание МВП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08.06.2024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31.08.2024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Хабибулин И.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944431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Презентация продукта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01.09.2024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02.09.2024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Стёпин Д.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590274"/>
                  </a:ext>
                </a:extLst>
              </a:tr>
              <a:tr h="35738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Размещение демо-версии приложения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03.09.2024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04.09.2024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Хабибулин И.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530163"/>
                  </a:ext>
                </a:extLst>
              </a:tr>
              <a:tr h="35738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Сбор обратной связи, проверка гипотез 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10.09.2024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10.10.2024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Сопко А.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303727"/>
                  </a:ext>
                </a:extLst>
              </a:tr>
              <a:tr h="35738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Доработка приложения до финальной версии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12.10.2024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12.12.2024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Хабибулин И.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701079"/>
                  </a:ext>
                </a:extLst>
              </a:tr>
              <a:tr h="35738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Выпуск полного функционального продукта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15.12.2024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16.12.2024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Панфиленко А.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278694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Сбор обратной связи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20.12.2024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20.02.2025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Сопко А.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705572"/>
                  </a:ext>
                </a:extLst>
              </a:tr>
              <a:tr h="357385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Оформление итогового отчета о реализации проекта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21.02.2025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18.02.2025</a:t>
                      </a:r>
                      <a:endParaRPr lang="ru-RU" sz="90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700" i="1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</a:rPr>
                        <a:t>Стёпин Д.</a:t>
                      </a:r>
                      <a:endParaRPr lang="ru-RU" sz="900" dirty="0">
                        <a:effectLst/>
                      </a:endParaRP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</a:p>
                  </a:txBody>
                  <a:tcPr marL="9319" marR="9319" marT="6213" marB="6213" anchor="ctr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914218"/>
                  </a:ext>
                </a:extLst>
              </a:tr>
            </a:tbl>
          </a:graphicData>
        </a:graphic>
      </p:graphicFrame>
      <p:pic>
        <p:nvPicPr>
          <p:cNvPr id="5126" name="Picture 6">
            <a:extLst>
              <a:ext uri="{FF2B5EF4-FFF2-40B4-BE49-F238E27FC236}">
                <a16:creationId xmlns:a16="http://schemas.microsoft.com/office/drawing/2014/main" id="{2D5FAD07-04F2-4A3C-BBCC-0EE4CA0D6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849" y="314544"/>
            <a:ext cx="898546" cy="2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3EBDFE3C-AA86-42D3-9AA4-C1A0120DA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374" y="314544"/>
            <a:ext cx="3535466" cy="26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9F43E7-9B42-40F7-A75E-879507EBFE5D}"/>
              </a:ext>
            </a:extLst>
          </p:cNvPr>
          <p:cNvSpPr txBox="1"/>
          <p:nvPr/>
        </p:nvSpPr>
        <p:spPr>
          <a:xfrm>
            <a:off x="5856866" y="29449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2024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4ABF032-1ACE-4FF2-BC09-CCED06C3F254}"/>
              </a:ext>
            </a:extLst>
          </p:cNvPr>
          <p:cNvSpPr txBox="1"/>
          <p:nvPr/>
        </p:nvSpPr>
        <p:spPr>
          <a:xfrm>
            <a:off x="8135016" y="28973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554766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/>
          <p:nvPr/>
        </p:nvSpPr>
        <p:spPr>
          <a:xfrm>
            <a:off x="831400" y="858926"/>
            <a:ext cx="1192200" cy="1192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43"/>
          <p:cNvSpPr txBox="1">
            <a:spLocks noGrp="1"/>
          </p:cNvSpPr>
          <p:nvPr>
            <p:ph type="title"/>
          </p:nvPr>
        </p:nvSpPr>
        <p:spPr>
          <a:xfrm>
            <a:off x="713225" y="2265723"/>
            <a:ext cx="3857400" cy="10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Выводы</a:t>
            </a:r>
            <a:endParaRPr dirty="0"/>
          </a:p>
        </p:txBody>
      </p:sp>
      <p:sp>
        <p:nvSpPr>
          <p:cNvPr id="246" name="Google Shape;246;p43"/>
          <p:cNvSpPr/>
          <p:nvPr/>
        </p:nvSpPr>
        <p:spPr>
          <a:xfrm>
            <a:off x="831400" y="3181473"/>
            <a:ext cx="1820400" cy="3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43"/>
          <p:cNvSpPr txBox="1">
            <a:spLocks noGrp="1"/>
          </p:cNvSpPr>
          <p:nvPr>
            <p:ph type="title" idx="2"/>
          </p:nvPr>
        </p:nvSpPr>
        <p:spPr>
          <a:xfrm>
            <a:off x="909150" y="1128376"/>
            <a:ext cx="1033800" cy="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5</a:t>
            </a:r>
            <a:endParaRPr dirty="0"/>
          </a:p>
        </p:txBody>
      </p:sp>
      <p:sp>
        <p:nvSpPr>
          <p:cNvPr id="249" name="Google Shape;249;p43"/>
          <p:cNvSpPr/>
          <p:nvPr/>
        </p:nvSpPr>
        <p:spPr>
          <a:xfrm>
            <a:off x="4572075" y="539750"/>
            <a:ext cx="4024800" cy="4024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0" name="Google Shape;250;p43"/>
          <p:cNvPicPr preferRelativeResize="0"/>
          <p:nvPr/>
        </p:nvPicPr>
        <p:blipFill rotWithShape="1">
          <a:blip r:embed="rId3">
            <a:alphaModFix/>
          </a:blip>
          <a:srcRect l="-2755" r="-4875"/>
          <a:stretch/>
        </p:blipFill>
        <p:spPr>
          <a:xfrm>
            <a:off x="4955707" y="1045217"/>
            <a:ext cx="3243600" cy="30135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0736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65"/>
          <p:cNvSpPr txBox="1">
            <a:spLocks noGrp="1"/>
          </p:cNvSpPr>
          <p:nvPr>
            <p:ph type="title"/>
          </p:nvPr>
        </p:nvSpPr>
        <p:spPr>
          <a:xfrm>
            <a:off x="713225" y="448056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Количественные результаты</a:t>
            </a:r>
            <a:endParaRPr dirty="0"/>
          </a:p>
        </p:txBody>
      </p:sp>
      <p:sp>
        <p:nvSpPr>
          <p:cNvPr id="645" name="Google Shape;645;p65"/>
          <p:cNvSpPr txBox="1">
            <a:spLocks noGrp="1"/>
          </p:cNvSpPr>
          <p:nvPr>
            <p:ph type="subTitle" idx="1"/>
          </p:nvPr>
        </p:nvSpPr>
        <p:spPr>
          <a:xfrm>
            <a:off x="720790" y="2663542"/>
            <a:ext cx="2202227" cy="6792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1600" dirty="0"/>
              <a:t>Средняя оценка на </a:t>
            </a:r>
            <a:r>
              <a:rPr lang="ru-RU" sz="1600" dirty="0" err="1"/>
              <a:t>PlayMarket</a:t>
            </a:r>
            <a:r>
              <a:rPr lang="ru-RU" sz="1600" dirty="0"/>
              <a:t> </a:t>
            </a:r>
            <a:endParaRPr sz="1600" dirty="0"/>
          </a:p>
        </p:txBody>
      </p:sp>
      <p:sp>
        <p:nvSpPr>
          <p:cNvPr id="646" name="Google Shape;646;p65"/>
          <p:cNvSpPr txBox="1">
            <a:spLocks noGrp="1"/>
          </p:cNvSpPr>
          <p:nvPr>
            <p:ph type="subTitle" idx="2"/>
          </p:nvPr>
        </p:nvSpPr>
        <p:spPr>
          <a:xfrm>
            <a:off x="3290864" y="2679784"/>
            <a:ext cx="259074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dirty="0"/>
              <a:t>Минимум 1000 студентов</a:t>
            </a:r>
            <a:endParaRPr sz="1600" dirty="0"/>
          </a:p>
        </p:txBody>
      </p:sp>
      <p:sp>
        <p:nvSpPr>
          <p:cNvPr id="647" name="Google Shape;647;p65"/>
          <p:cNvSpPr txBox="1">
            <a:spLocks noGrp="1"/>
          </p:cNvSpPr>
          <p:nvPr>
            <p:ph type="subTitle" idx="3"/>
          </p:nvPr>
        </p:nvSpPr>
        <p:spPr>
          <a:xfrm>
            <a:off x="6585322" y="2687042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dirty="0"/>
              <a:t>Более 5000 скачиваний</a:t>
            </a:r>
            <a:endParaRPr sz="1600" dirty="0"/>
          </a:p>
        </p:txBody>
      </p:sp>
      <p:sp>
        <p:nvSpPr>
          <p:cNvPr id="649" name="Google Shape;649;p65"/>
          <p:cNvSpPr txBox="1">
            <a:spLocks noGrp="1"/>
          </p:cNvSpPr>
          <p:nvPr>
            <p:ph type="subTitle" idx="5"/>
          </p:nvPr>
        </p:nvSpPr>
        <p:spPr>
          <a:xfrm>
            <a:off x="392589" y="3658625"/>
            <a:ext cx="2518494" cy="9283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        не ниже 4,5 за один семестр с даты публикации</a:t>
            </a:r>
            <a:endParaRPr lang="ru-RU" dirty="0">
              <a:effectLst/>
            </a:endParaRPr>
          </a:p>
        </p:txBody>
      </p:sp>
      <p:sp>
        <p:nvSpPr>
          <p:cNvPr id="650" name="Google Shape;650;p65"/>
          <p:cNvSpPr txBox="1">
            <a:spLocks noGrp="1"/>
          </p:cNvSpPr>
          <p:nvPr>
            <p:ph type="subTitle" idx="6"/>
          </p:nvPr>
        </p:nvSpPr>
        <p:spPr>
          <a:xfrm>
            <a:off x="3786480" y="3402806"/>
            <a:ext cx="16458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Оформили подписку за 2 месяца с даты выпуска приложения</a:t>
            </a:r>
            <a:endParaRPr dirty="0"/>
          </a:p>
        </p:txBody>
      </p:sp>
      <p:sp>
        <p:nvSpPr>
          <p:cNvPr id="651" name="Google Shape;651;p65"/>
          <p:cNvSpPr txBox="1">
            <a:spLocks noGrp="1"/>
          </p:cNvSpPr>
          <p:nvPr>
            <p:ph type="subTitle" idx="7"/>
          </p:nvPr>
        </p:nvSpPr>
        <p:spPr>
          <a:xfrm>
            <a:off x="6586822" y="3418320"/>
            <a:ext cx="16458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 первый месяц после публикации</a:t>
            </a:r>
            <a:endParaRPr dirty="0"/>
          </a:p>
        </p:txBody>
      </p:sp>
      <p:sp>
        <p:nvSpPr>
          <p:cNvPr id="653" name="Google Shape;653;p65"/>
          <p:cNvSpPr/>
          <p:nvPr/>
        </p:nvSpPr>
        <p:spPr>
          <a:xfrm>
            <a:off x="1247620" y="1581203"/>
            <a:ext cx="1124700" cy="1124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65"/>
          <p:cNvSpPr/>
          <p:nvPr/>
        </p:nvSpPr>
        <p:spPr>
          <a:xfrm>
            <a:off x="4034055" y="1574114"/>
            <a:ext cx="1124700" cy="1124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65"/>
          <p:cNvSpPr/>
          <p:nvPr/>
        </p:nvSpPr>
        <p:spPr>
          <a:xfrm>
            <a:off x="6851589" y="1581203"/>
            <a:ext cx="1124700" cy="1124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65"/>
          <p:cNvSpPr txBox="1">
            <a:spLocks noGrp="1"/>
          </p:cNvSpPr>
          <p:nvPr>
            <p:ph type="title" idx="9"/>
          </p:nvPr>
        </p:nvSpPr>
        <p:spPr>
          <a:xfrm>
            <a:off x="1545975" y="1878457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  <p:sp>
        <p:nvSpPr>
          <p:cNvPr id="658" name="Google Shape;658;p65"/>
          <p:cNvSpPr txBox="1">
            <a:spLocks noGrp="1"/>
          </p:cNvSpPr>
          <p:nvPr>
            <p:ph type="title" idx="13"/>
          </p:nvPr>
        </p:nvSpPr>
        <p:spPr>
          <a:xfrm>
            <a:off x="7149481" y="1876943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659" name="Google Shape;659;p65"/>
          <p:cNvSpPr txBox="1">
            <a:spLocks noGrp="1"/>
          </p:cNvSpPr>
          <p:nvPr>
            <p:ph type="title" idx="14"/>
          </p:nvPr>
        </p:nvSpPr>
        <p:spPr>
          <a:xfrm>
            <a:off x="4330931" y="1871368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DB9414C1-B784-4AC5-9F70-E97D62E29762}"/>
              </a:ext>
            </a:extLst>
          </p:cNvPr>
          <p:cNvSpPr/>
          <p:nvPr/>
        </p:nvSpPr>
        <p:spPr>
          <a:xfrm>
            <a:off x="1690769" y="3393348"/>
            <a:ext cx="262270" cy="288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359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65"/>
          <p:cNvSpPr txBox="1">
            <a:spLocks noGrp="1"/>
          </p:cNvSpPr>
          <p:nvPr>
            <p:ph type="title"/>
          </p:nvPr>
        </p:nvSpPr>
        <p:spPr>
          <a:xfrm>
            <a:off x="713225" y="448056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Качественные результаты</a:t>
            </a:r>
            <a:endParaRPr dirty="0"/>
          </a:p>
        </p:txBody>
      </p:sp>
      <p:sp>
        <p:nvSpPr>
          <p:cNvPr id="645" name="Google Shape;645;p65"/>
          <p:cNvSpPr txBox="1">
            <a:spLocks noGrp="1"/>
          </p:cNvSpPr>
          <p:nvPr>
            <p:ph type="subTitle" idx="1"/>
          </p:nvPr>
        </p:nvSpPr>
        <p:spPr>
          <a:xfrm>
            <a:off x="612887" y="2691478"/>
            <a:ext cx="4311805" cy="6469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dirty="0"/>
              <a:t>Благодаря встроенным напоминаниям</a:t>
            </a:r>
            <a:endParaRPr sz="1600" dirty="0"/>
          </a:p>
        </p:txBody>
      </p:sp>
      <p:sp>
        <p:nvSpPr>
          <p:cNvPr id="646" name="Google Shape;646;p65"/>
          <p:cNvSpPr txBox="1">
            <a:spLocks noGrp="1"/>
          </p:cNvSpPr>
          <p:nvPr>
            <p:ph type="subTitle" idx="2"/>
          </p:nvPr>
        </p:nvSpPr>
        <p:spPr>
          <a:xfrm>
            <a:off x="5286330" y="2812190"/>
            <a:ext cx="164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Mars</a:t>
            </a:r>
            <a:endParaRPr dirty="0"/>
          </a:p>
        </p:txBody>
      </p:sp>
      <p:sp>
        <p:nvSpPr>
          <p:cNvPr id="649" name="Google Shape;649;p65"/>
          <p:cNvSpPr txBox="1">
            <a:spLocks noGrp="1"/>
          </p:cNvSpPr>
          <p:nvPr>
            <p:ph type="subTitle" idx="5"/>
          </p:nvPr>
        </p:nvSpPr>
        <p:spPr>
          <a:xfrm>
            <a:off x="1933014" y="3384890"/>
            <a:ext cx="16458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Студенты приходят на пары вовремя</a:t>
            </a:r>
            <a:endParaRPr dirty="0"/>
          </a:p>
        </p:txBody>
      </p:sp>
      <p:sp>
        <p:nvSpPr>
          <p:cNvPr id="650" name="Google Shape;650;p65"/>
          <p:cNvSpPr txBox="1">
            <a:spLocks noGrp="1"/>
          </p:cNvSpPr>
          <p:nvPr>
            <p:ph type="subTitle" idx="6"/>
          </p:nvPr>
        </p:nvSpPr>
        <p:spPr>
          <a:xfrm>
            <a:off x="5287080" y="3225986"/>
            <a:ext cx="16458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Despite being red, Mars is actually cold</a:t>
            </a:r>
            <a:endParaRPr/>
          </a:p>
        </p:txBody>
      </p:sp>
      <p:sp>
        <p:nvSpPr>
          <p:cNvPr id="653" name="Google Shape;653;p65"/>
          <p:cNvSpPr/>
          <p:nvPr/>
        </p:nvSpPr>
        <p:spPr>
          <a:xfrm>
            <a:off x="2206440" y="1566778"/>
            <a:ext cx="1124700" cy="1124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65"/>
          <p:cNvSpPr/>
          <p:nvPr/>
        </p:nvSpPr>
        <p:spPr>
          <a:xfrm>
            <a:off x="5555801" y="1566778"/>
            <a:ext cx="1124700" cy="1124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65"/>
          <p:cNvSpPr txBox="1">
            <a:spLocks noGrp="1"/>
          </p:cNvSpPr>
          <p:nvPr>
            <p:ph type="title" idx="9"/>
          </p:nvPr>
        </p:nvSpPr>
        <p:spPr>
          <a:xfrm>
            <a:off x="2504795" y="1864032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659" name="Google Shape;659;p65"/>
          <p:cNvSpPr txBox="1">
            <a:spLocks noGrp="1"/>
          </p:cNvSpPr>
          <p:nvPr>
            <p:ph type="title" idx="14"/>
          </p:nvPr>
        </p:nvSpPr>
        <p:spPr>
          <a:xfrm>
            <a:off x="5854673" y="1864032"/>
            <a:ext cx="5304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67"/>
          <p:cNvSpPr txBox="1">
            <a:spLocks noGrp="1"/>
          </p:cNvSpPr>
          <p:nvPr>
            <p:ph type="title"/>
          </p:nvPr>
        </p:nvSpPr>
        <p:spPr>
          <a:xfrm>
            <a:off x="713225" y="222476"/>
            <a:ext cx="3858900" cy="10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Итог</a:t>
            </a:r>
            <a:endParaRPr dirty="0"/>
          </a:p>
        </p:txBody>
      </p:sp>
      <p:sp>
        <p:nvSpPr>
          <p:cNvPr id="677" name="Google Shape;677;p67"/>
          <p:cNvSpPr txBox="1">
            <a:spLocks noGrp="1"/>
          </p:cNvSpPr>
          <p:nvPr>
            <p:ph type="subTitle" idx="1"/>
          </p:nvPr>
        </p:nvSpPr>
        <p:spPr>
          <a:xfrm>
            <a:off x="713225" y="1637700"/>
            <a:ext cx="3858900" cy="21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accent2"/>
                </a:solidFill>
              </a:rPr>
              <a:t>Проект целесообразен для реализации, потому что:</a:t>
            </a:r>
            <a:endParaRPr dirty="0">
              <a:solidFill>
                <a:schemeClr val="accent2"/>
              </a:solidFill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ru-RU" dirty="0">
                <a:solidFill>
                  <a:schemeClr val="accent2"/>
                </a:solidFill>
              </a:rPr>
              <a:t>Быстрая окупаемость </a:t>
            </a:r>
            <a:endParaRPr dirty="0">
              <a:solidFill>
                <a:schemeClr val="accen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ru-RU" dirty="0">
                <a:solidFill>
                  <a:schemeClr val="accent2"/>
                </a:solidFill>
              </a:rPr>
              <a:t>Постоянный источник дохода </a:t>
            </a:r>
            <a:endParaRPr dirty="0">
              <a:solidFill>
                <a:schemeClr val="accen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ru-RU" dirty="0">
                <a:solidFill>
                  <a:schemeClr val="accent2"/>
                </a:solidFill>
              </a:rPr>
              <a:t>Польза для студентов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678" name="Google Shape;678;p67"/>
          <p:cNvSpPr/>
          <p:nvPr/>
        </p:nvSpPr>
        <p:spPr>
          <a:xfrm>
            <a:off x="833575" y="1408773"/>
            <a:ext cx="1820400" cy="36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79" name="Google Shape;679;p67"/>
          <p:cNvSpPr/>
          <p:nvPr/>
        </p:nvSpPr>
        <p:spPr>
          <a:xfrm>
            <a:off x="4533200" y="555446"/>
            <a:ext cx="4032600" cy="4032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0" name="Google Shape;680;p67"/>
          <p:cNvPicPr preferRelativeResize="0"/>
          <p:nvPr/>
        </p:nvPicPr>
        <p:blipFill rotWithShape="1">
          <a:blip r:embed="rId3">
            <a:alphaModFix/>
          </a:blip>
          <a:srcRect l="-6934" t="-6934" r="-6934" b="-6934"/>
          <a:stretch/>
        </p:blipFill>
        <p:spPr>
          <a:xfrm>
            <a:off x="4889575" y="801150"/>
            <a:ext cx="3541200" cy="3541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rtup Slide Deck by Slidesgo">
  <a:themeElements>
    <a:clrScheme name="Simple Light">
      <a:dk1>
        <a:srgbClr val="000000"/>
      </a:dk1>
      <a:lt1>
        <a:srgbClr val="FFFFFF"/>
      </a:lt1>
      <a:dk2>
        <a:srgbClr val="9E59AA"/>
      </a:dk2>
      <a:lt2>
        <a:srgbClr val="37474F"/>
      </a:lt2>
      <a:accent1>
        <a:srgbClr val="E3C3E9"/>
      </a:accent1>
      <a:accent2>
        <a:srgbClr val="212121"/>
      </a:accent2>
      <a:accent3>
        <a:srgbClr val="263238"/>
      </a:accent3>
      <a:accent4>
        <a:srgbClr val="999999"/>
      </a:accent4>
      <a:accent5>
        <a:srgbClr val="595959"/>
      </a:accent5>
      <a:accent6>
        <a:srgbClr val="BA68C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1040</Words>
  <Application>Microsoft Office PowerPoint</Application>
  <PresentationFormat>Экран (16:9)</PresentationFormat>
  <Paragraphs>508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Roboto</vt:lpstr>
      <vt:lpstr>Montserrat Black</vt:lpstr>
      <vt:lpstr>Montserrat</vt:lpstr>
      <vt:lpstr>Arial</vt:lpstr>
      <vt:lpstr>Montserrat SemiBold</vt:lpstr>
      <vt:lpstr>Wingdings</vt:lpstr>
      <vt:lpstr>Montserrat ExtraBold</vt:lpstr>
      <vt:lpstr>Startup Slide Deck by Slidesgo</vt:lpstr>
      <vt:lpstr>Студенческий  органайзер</vt:lpstr>
      <vt:lpstr>Наша команда</vt:lpstr>
      <vt:lpstr>Проблема</vt:lpstr>
      <vt:lpstr>Студенты ТюмГУ опаздывают на занятия в среднем на 15 минут из-за изменений в расписании занятий в «Modeus». </vt:lpstr>
      <vt:lpstr>Целевая аудитория </vt:lpstr>
      <vt:lpstr>Гипотеза  </vt:lpstr>
      <vt:lpstr>Результаты опроса </vt:lpstr>
      <vt:lpstr>Продукт проекта</vt:lpstr>
      <vt:lpstr>Приложение-органайзер                     для студентов ТюмГУ</vt:lpstr>
      <vt:lpstr>Технические характеристики</vt:lpstr>
      <vt:lpstr>Бизнес-модель</vt:lpstr>
      <vt:lpstr>Объёмы рынка</vt:lpstr>
      <vt:lpstr>Как мы будем зарабатывать?</vt:lpstr>
      <vt:lpstr>КОНКУРЕНТНЫЙ АНАЛИЗ</vt:lpstr>
      <vt:lpstr>Ресурсы</vt:lpstr>
      <vt:lpstr>Финансовый план</vt:lpstr>
      <vt:lpstr>Диаграмма Ганта</vt:lpstr>
      <vt:lpstr>Выводы</vt:lpstr>
      <vt:lpstr>Количественные результаты</vt:lpstr>
      <vt:lpstr>Качественные результаты</vt:lpstr>
      <vt:lpstr>Итог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органайзер</dc:title>
  <dc:creator>Артём</dc:creator>
  <cp:lastModifiedBy>Панфиленко Артём Витальевич</cp:lastModifiedBy>
  <cp:revision>37</cp:revision>
  <dcterms:modified xsi:type="dcterms:W3CDTF">2023-10-24T12:20:42Z</dcterms:modified>
</cp:coreProperties>
</file>