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7" r:id="rId2"/>
    <p:sldId id="263" r:id="rId3"/>
    <p:sldId id="258" r:id="rId4"/>
    <p:sldId id="259" r:id="rId5"/>
    <p:sldId id="260" r:id="rId6"/>
    <p:sldId id="264" r:id="rId7"/>
    <p:sldId id="261" r:id="rId8"/>
    <p:sldId id="266" r:id="rId9"/>
    <p:sldId id="262" r:id="rId10"/>
    <p:sldId id="265" r:id="rId11"/>
  </p:sldIdLst>
  <p:sldSz cx="9144000" cy="5143500" type="screen16x9"/>
  <p:notesSz cx="6858000" cy="9144000"/>
  <p:embeddedFontLst>
    <p:embeddedFont>
      <p:font typeface="Corbel" panose="020B0503020204020204" pitchFamily="34" charset="0"/>
      <p:regular r:id="rId13"/>
      <p:bold r:id="rId14"/>
      <p:italic r:id="rId15"/>
      <p:boldItalic r:id="rId16"/>
    </p:embeddedFont>
    <p:embeddedFont>
      <p:font typeface="Nunito" panose="020B0604020202020204" charset="-52"/>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43"/>
    <a:srgbClr val="FFF0DD"/>
    <a:srgbClr val="FFBA2F"/>
    <a:srgbClr val="F6FDFF"/>
    <a:srgbClr val="FFC959"/>
    <a:srgbClr val="F7F3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447"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presentation/d/1I8yR2ZVy5DTYRL2LU6x8u6SMIoL468aMmEEJc3rRjfA/edit?usp=drive_lin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otion.so/intensive2035/e16bcedd0635425083043cee40507eff?pvs=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otion.so/intensive2035/08ff407807a14bdd940722bd2c2f5fe5?pvs=4"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otion.so/intensive2035/e16bcedd0635425083043cee40507eff?pvs=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otion.so/intensive2035/08ff407807a14bdd940722bd2c2f5fe5?pvs=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В презентации вы можете использовать любой дизайн, который вам нравится. Шаблон предназначен для копирования!</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На титульном слайде укажите: </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 название вашего проекта</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 ваш вуз (принятую аббревиатуру)</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 тип разработки (он должен быть указан по умолчанию)</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Этот шаблон создан для команд с инициативной разработкой. Это значит, что шаблон подходит для команд, которые придумали свою проектную идею самостоятельно. Если ваша команда работает над заказной задачей, воспользуйтесь другим шаблоном </a:t>
            </a:r>
            <a:r>
              <a:rPr lang="ru" u="sng">
                <a:solidFill>
                  <a:srgbClr val="1155CC"/>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Шаблон К1 Заказная</a:t>
            </a:r>
            <a:endParaRPr>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5b67986b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5b67986b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Clr>
                <a:schemeClr val="dk1"/>
              </a:buClr>
              <a:buSzPts val="1100"/>
              <a:buFont typeface="Arial"/>
              <a:buNone/>
            </a:pPr>
            <a:r>
              <a:rPr lang="ru">
                <a:solidFill>
                  <a:schemeClr val="dk1"/>
                </a:solidFill>
                <a:highlight>
                  <a:srgbClr val="FFFF00"/>
                </a:highlight>
                <a:latin typeface="Nunito"/>
                <a:ea typeface="Nunito"/>
                <a:cs typeface="Nunito"/>
                <a:sym typeface="Nunito"/>
              </a:rPr>
              <a:t>Перед заполнением слайда обратите внимание на статьи о заполнении паспорта проектной идеи и об ошибках при его заполнении</a:t>
            </a:r>
            <a:endParaRPr>
              <a:solidFill>
                <a:schemeClr val="dk1"/>
              </a:solidFill>
              <a:highlight>
                <a:srgbClr val="FFFF00"/>
              </a:highlight>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Как заполнять паспорт проекта </a:t>
            </a:r>
            <a:r>
              <a:rPr lang="ru" u="sng">
                <a:solidFill>
                  <a:srgbClr val="1155CC"/>
                </a:solid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https://www.notion.so/intensive2035/e16bcedd0635425083043cee40507eff?pvs=4</a:t>
            </a:r>
            <a:r>
              <a:rPr lang="ru">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Ошибки при заполнении паспорта проекта </a:t>
            </a:r>
            <a:r>
              <a:rPr lang="ru" u="sng">
                <a:solidFill>
                  <a:srgbClr val="1155CC"/>
                </a:solid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https://www.notion.so/intensive2035/08ff407807a14bdd940722bd2c2f5fe5?pvs=4</a:t>
            </a:r>
            <a:r>
              <a:rPr lang="ru">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Проблема, которую вы решаете, не существует в вакууме.</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Должен быть кто-то, кто от неё страдает, иначе это не проблема. В качестве пользователя мы предлагаем выбрать группу людей, для которых эта проблема актуальна. Например, в группу могут входить люди определенной профессии или рода деятельности, жители района или города, потребители какого-то товара или услуги, владельцы какой-то собственности и так далее.</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Проблема возникает не на пустом месте.</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А тогда, когда пользователь совершает некоторые действия, чтобы прийти к желаемому результату. Масштабы действия могут быть разные: от продажи квартиры и выбора учебного заведения до заполнения формы на сайте или выброса мусора.</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Так или иначе, при совершении этого действия что-то идёт не так, пользователь сталкивается с каким-то неудобством, барьером, которое либо вообще не даёт совершить это действие, либо затрудняет его, делает неприятным.</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Хороший индикатор: пользователь вынужден тратить дополнительное время, деньги, нервы, здоровье, чтобы решить свою первоначальную задачу.</a:t>
            </a:r>
            <a:endParaRPr>
              <a:solidFill>
                <a:schemeClr val="dk1"/>
              </a:solidFill>
              <a:latin typeface="Nunito"/>
              <a:ea typeface="Nunito"/>
              <a:cs typeface="Nunito"/>
              <a:sym typeface="Nunito"/>
            </a:endParaRPr>
          </a:p>
          <a:p>
            <a:pPr marL="457200" lvl="0" indent="0" algn="l" rtl="0">
              <a:lnSpc>
                <a:spcPct val="115000"/>
              </a:lnSpc>
              <a:spcBef>
                <a:spcPts val="1200"/>
              </a:spcBef>
              <a:spcAft>
                <a:spcPts val="1200"/>
              </a:spcAft>
              <a:buClr>
                <a:schemeClr val="dk1"/>
              </a:buClr>
              <a:buSzPts val="1100"/>
              <a:buFont typeface="Arial"/>
              <a:buNone/>
            </a:pPr>
            <a:r>
              <a:rPr lang="ru">
                <a:solidFill>
                  <a:schemeClr val="dk1"/>
                </a:solidFill>
                <a:latin typeface="Nunito"/>
                <a:ea typeface="Nunito"/>
                <a:cs typeface="Nunito"/>
                <a:sym typeface="Nunito"/>
              </a:rPr>
              <a:t>Обратите внимание, что задача часто всё же решается, хоть и не самым оптимальным способом. Как раз в этом месте вы можете предложить более оптимальное решение, то есть, менее затратное по деньгам, времени или нервам. Именно решение вам и предстоит разработать в ходе интенсива.</a:t>
            </a:r>
            <a:endParaRPr/>
          </a:p>
        </p:txBody>
      </p:sp>
    </p:spTree>
    <p:extLst>
      <p:ext uri="{BB962C8B-B14F-4D97-AF65-F5344CB8AC3E}">
        <p14:creationId xmlns:p14="http://schemas.microsoft.com/office/powerpoint/2010/main" val="38484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5b67986b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5b67986b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Clr>
                <a:schemeClr val="dk1"/>
              </a:buClr>
              <a:buSzPts val="1100"/>
              <a:buFont typeface="Arial"/>
              <a:buNone/>
            </a:pPr>
            <a:r>
              <a:rPr lang="ru">
                <a:solidFill>
                  <a:schemeClr val="dk1"/>
                </a:solidFill>
                <a:highlight>
                  <a:srgbClr val="FFFF00"/>
                </a:highlight>
                <a:latin typeface="Nunito"/>
                <a:ea typeface="Nunito"/>
                <a:cs typeface="Nunito"/>
                <a:sym typeface="Nunito"/>
              </a:rPr>
              <a:t>Перед заполнением слайда обратите внимание на статьи о заполнении паспорта проектной идеи и об ошибках при его заполнении</a:t>
            </a:r>
            <a:endParaRPr>
              <a:solidFill>
                <a:schemeClr val="dk1"/>
              </a:solidFill>
              <a:highlight>
                <a:srgbClr val="FFFF00"/>
              </a:highlight>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Как заполнять паспорт проекта </a:t>
            </a:r>
            <a:r>
              <a:rPr lang="ru" u="sng">
                <a:solidFill>
                  <a:srgbClr val="1155CC"/>
                </a:solid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https://www.notion.so/intensive2035/e16bcedd0635425083043cee40507eff?pvs=4</a:t>
            </a:r>
            <a:r>
              <a:rPr lang="ru">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Ошибки при заполнении паспорта проекта </a:t>
            </a:r>
            <a:r>
              <a:rPr lang="ru" u="sng">
                <a:solidFill>
                  <a:srgbClr val="1155CC"/>
                </a:solid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https://www.notion.so/intensive2035/08ff407807a14bdd940722bd2c2f5fe5?pvs=4</a:t>
            </a:r>
            <a:r>
              <a:rPr lang="ru">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Проблема, которую вы решаете, не существует в вакууме.</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Должен быть кто-то, кто от неё страдает, иначе это не проблема. В качестве пользователя мы предлагаем выбрать группу людей, для которых эта проблема актуальна. Например, в группу могут входить люди определенной профессии или рода деятельности, жители района или города, потребители какого-то товара или услуги, владельцы какой-то собственности и так далее.</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Проблема возникает не на пустом месте.</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А тогда, когда пользователь совершает некоторые действия, чтобы прийти к желаемому результату. Масштабы действия могут быть разные: от продажи квартиры и выбора учебного заведения до заполнения формы на сайте или выброса мусора.</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Так или иначе, при совершении этого действия что-то идёт не так, пользователь сталкивается с каким-то неудобством, барьером, которое либо вообще не даёт совершить это действие, либо затрудняет его, делает неприятным.</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Хороший индикатор: пользователь вынужден тратить дополнительное время, деньги, нервы, здоровье, чтобы решить свою первоначальную задачу.</a:t>
            </a:r>
            <a:endParaRPr>
              <a:solidFill>
                <a:schemeClr val="dk1"/>
              </a:solidFill>
              <a:latin typeface="Nunito"/>
              <a:ea typeface="Nunito"/>
              <a:cs typeface="Nunito"/>
              <a:sym typeface="Nunito"/>
            </a:endParaRPr>
          </a:p>
          <a:p>
            <a:pPr marL="457200" lvl="0" indent="0" algn="l" rtl="0">
              <a:lnSpc>
                <a:spcPct val="115000"/>
              </a:lnSpc>
              <a:spcBef>
                <a:spcPts val="1200"/>
              </a:spcBef>
              <a:spcAft>
                <a:spcPts val="1200"/>
              </a:spcAft>
              <a:buClr>
                <a:schemeClr val="dk1"/>
              </a:buClr>
              <a:buSzPts val="1100"/>
              <a:buFont typeface="Arial"/>
              <a:buNone/>
            </a:pPr>
            <a:r>
              <a:rPr lang="ru">
                <a:solidFill>
                  <a:schemeClr val="dk1"/>
                </a:solidFill>
                <a:latin typeface="Nunito"/>
                <a:ea typeface="Nunito"/>
                <a:cs typeface="Nunito"/>
                <a:sym typeface="Nunito"/>
              </a:rPr>
              <a:t>Обратите внимание, что задача часто всё же решается, хоть и не самым оптимальным способом. Как раз в этом месте вы можете предложить более оптимальное решение, то есть, менее затратное по деньгам, времени или нервам. Именно решение вам и предстоит разработать в ходе интенсива.</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5b67986b4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5b67986b4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Поиск аналогов своего продукта/услуги помогает команде позаимствовать чужие удачные решения для внедрения в собственный продукт, а также даёт базовое представление о рынке и о том, что сейчас на нём востребовано.</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Аналоги продукта бываю полными (прямые конкуренты) и частичными (косвенные конкуренты).</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b="1">
                <a:solidFill>
                  <a:schemeClr val="dk1"/>
                </a:solidFill>
                <a:latin typeface="Nunito"/>
                <a:ea typeface="Nunito"/>
                <a:cs typeface="Nunito"/>
                <a:sym typeface="Nunito"/>
              </a:rPr>
              <a:t>Полные аналоги</a:t>
            </a:r>
            <a:r>
              <a:rPr lang="ru">
                <a:solidFill>
                  <a:schemeClr val="dk1"/>
                </a:solidFill>
                <a:latin typeface="Nunito"/>
                <a:ea typeface="Nunito"/>
                <a:cs typeface="Nunito"/>
                <a:sym typeface="Nunito"/>
              </a:rPr>
              <a:t> (прямые конкуренты) — это продукты, которые похожи на ваш, ориентированы на ту же аудиторию и решают те же задачи, что и ваш продукт. Например, полными аналогами машины марки Kia будут машины Skoda и Volkswagen.</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b="1">
                <a:solidFill>
                  <a:schemeClr val="dk1"/>
                </a:solidFill>
                <a:latin typeface="Nunito"/>
                <a:ea typeface="Nunito"/>
                <a:cs typeface="Nunito"/>
                <a:sym typeface="Nunito"/>
              </a:rPr>
              <a:t>Частичными аналогами</a:t>
            </a:r>
            <a:r>
              <a:rPr lang="ru">
                <a:solidFill>
                  <a:schemeClr val="dk1"/>
                </a:solidFill>
                <a:latin typeface="Nunito"/>
                <a:ea typeface="Nunito"/>
                <a:cs typeface="Nunito"/>
                <a:sym typeface="Nunito"/>
              </a:rPr>
              <a:t> (косвенными конкурентами) могут быть либо продукты, которые не похожи на ваш, но решают ту же проблему клиентов, либо схожие с вашим продукты, ориентированные на другую целевую аудиторию. Например, энергетические напитки — это частичные аналоги кофе, потому что они решают ту же задачу сохранения бодрости. Магазины профессиональной косметики — косвенные конкуренты салонов красоты, так как они вынуждают клиентов проводить себе процедуры самостоятельно, но при этом экономят им деньги. Косвенными конкурентами так же стоит считать иностранные продукты или услуги, не представленные в России, то есть ориентированные на другую целевую аудиторию. Важно посмотреть и их, так как они показывают перспективы развития технологического направления в России в дальнейшем.</a:t>
            </a:r>
            <a:endParaRPr>
              <a:solidFill>
                <a:schemeClr val="dk1"/>
              </a:solidFill>
              <a:latin typeface="Nunito"/>
              <a:ea typeface="Nunito"/>
              <a:cs typeface="Nunito"/>
              <a:sym typeface="Nunito"/>
            </a:endParaRPr>
          </a:p>
          <a:p>
            <a:pPr marL="457200" lvl="0" indent="0" algn="l" rtl="0">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Как и с остальными слайдами, мы не ограничиваем вас в шаблоне. Вы можете изложить результаты в виде сравнительной таблицы, где ваш проект сравнивается с аналогичными по каким-то параметрам или свойствам. Главное, чтобы было понятно, </a:t>
            </a:r>
            <a:r>
              <a:rPr lang="ru" b="1">
                <a:solidFill>
                  <a:schemeClr val="dk1"/>
                </a:solidFill>
                <a:latin typeface="Nunito"/>
                <a:ea typeface="Nunito"/>
                <a:cs typeface="Nunito"/>
                <a:sym typeface="Nunito"/>
              </a:rPr>
              <a:t>чем ваш проект отличается от аналогов, в чем превосходит их и как это помогает решать заявленную проблему.</a:t>
            </a:r>
            <a:endParaRPr>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b67986b4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b67986b4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Мы используем такой шаблон формулировки решения, но не настаиваем на нем: </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i="1">
                <a:solidFill>
                  <a:schemeClr val="dk1"/>
                </a:solidFill>
                <a:latin typeface="Nunito"/>
                <a:ea typeface="Nunito"/>
                <a:cs typeface="Nunito"/>
                <a:sym typeface="Nunito"/>
              </a:rPr>
              <a:t>Для &lt;пользователей&gt;, которым нужно &lt;цель/желание потребность пользователя&gt;, Наш &lt;вид решения&gt; будет выполнять &lt;главную функцию&gt;. В отличие от &lt;альтернатив&gt;, наш продукт лучше тем, что &lt;описание преимуществ&gt;.</a:t>
            </a:r>
            <a:endParaRPr i="1">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Так или иначе, из описания вашего решения должно быть понятно следующее:</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чья проблема решается</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что это за проблема</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что представляет собой ваше решение</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чем оно лучше аналогичных</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Например</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Для </a:t>
            </a:r>
            <a:r>
              <a:rPr lang="ru" b="1">
                <a:solidFill>
                  <a:schemeClr val="dk1"/>
                </a:solidFill>
                <a:latin typeface="Nunito"/>
                <a:ea typeface="Nunito"/>
                <a:cs typeface="Nunito"/>
                <a:sym typeface="Nunito"/>
              </a:rPr>
              <a:t>&lt;мам с колясками&gt;</a:t>
            </a:r>
            <a:r>
              <a:rPr lang="ru">
                <a:solidFill>
                  <a:schemeClr val="dk1"/>
                </a:solidFill>
                <a:latin typeface="Nunito"/>
                <a:ea typeface="Nunito"/>
                <a:cs typeface="Nunito"/>
                <a:sym typeface="Nunito"/>
              </a:rPr>
              <a:t>,</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которым нужно </a:t>
            </a:r>
            <a:r>
              <a:rPr lang="ru" b="1">
                <a:solidFill>
                  <a:schemeClr val="dk1"/>
                </a:solidFill>
                <a:latin typeface="Nunito"/>
                <a:ea typeface="Nunito"/>
                <a:cs typeface="Nunito"/>
                <a:sym typeface="Nunito"/>
              </a:rPr>
              <a:t>&lt;два раза в день гулять с ребенком&gt;</a:t>
            </a:r>
            <a:r>
              <a:rPr lang="ru">
                <a:solidFill>
                  <a:schemeClr val="dk1"/>
                </a:solidFill>
                <a:latin typeface="Nunito"/>
                <a:ea typeface="Nunito"/>
                <a:cs typeface="Nunito"/>
                <a:sym typeface="Nunito"/>
              </a:rPr>
              <a:t>,</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наше </a:t>
            </a:r>
            <a:r>
              <a:rPr lang="ru" b="1">
                <a:solidFill>
                  <a:schemeClr val="dk1"/>
                </a:solidFill>
                <a:latin typeface="Nunito"/>
                <a:ea typeface="Nunito"/>
                <a:cs typeface="Nunito"/>
                <a:sym typeface="Nunito"/>
              </a:rPr>
              <a:t>&lt;мобильное приложение&gt;</a:t>
            </a:r>
            <a:endParaRPr b="1">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будет </a:t>
            </a:r>
            <a:r>
              <a:rPr lang="ru" b="1">
                <a:solidFill>
                  <a:schemeClr val="dk1"/>
                </a:solidFill>
                <a:latin typeface="Nunito"/>
                <a:ea typeface="Nunito"/>
                <a:cs typeface="Nunito"/>
                <a:sym typeface="Nunito"/>
              </a:rPr>
              <a:t>&lt;строить удобные и интересные пешеходные маршруты прогулок&gt;.</a:t>
            </a:r>
            <a:endParaRPr b="1">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В отличие от </a:t>
            </a:r>
            <a:r>
              <a:rPr lang="ru" b="1">
                <a:solidFill>
                  <a:schemeClr val="dk1"/>
                </a:solidFill>
                <a:latin typeface="Nunito"/>
                <a:ea typeface="Nunito"/>
                <a:cs typeface="Nunito"/>
                <a:sym typeface="Nunito"/>
              </a:rPr>
              <a:t>&lt;Яндекс.Карт, Google Maps и 2Gis&gt;</a:t>
            </a:r>
            <a:r>
              <a:rPr lang="ru">
                <a:solidFill>
                  <a:schemeClr val="dk1"/>
                </a:solidFill>
                <a:latin typeface="Nunito"/>
                <a:ea typeface="Nunito"/>
                <a:cs typeface="Nunito"/>
                <a:sym typeface="Nunito"/>
              </a:rPr>
              <a:t>, наше приложение будет лучше тем,</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что </a:t>
            </a:r>
            <a:r>
              <a:rPr lang="ru" b="1">
                <a:solidFill>
                  <a:schemeClr val="dk1"/>
                </a:solidFill>
                <a:latin typeface="Nunito"/>
                <a:ea typeface="Nunito"/>
                <a:cs typeface="Nunito"/>
                <a:sym typeface="Nunito"/>
              </a:rPr>
              <a:t>&lt;оно будет учитывать все пандусы, лестницы, бордюры и подземные переходы и не будет предлагать мамам с колясками идти туда, где невозможно нормально пройти пешеходу&gt;.</a:t>
            </a:r>
            <a:endParaRPr b="1">
              <a:solidFill>
                <a:schemeClr val="dk1"/>
              </a:solidFill>
              <a:latin typeface="Nunito"/>
              <a:ea typeface="Nunito"/>
              <a:cs typeface="Nunito"/>
              <a:sym typeface="Nunito"/>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b67986b4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b67986b4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Мы используем такой шаблон формулировки решения, но не настаиваем на нем: </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i="1">
                <a:solidFill>
                  <a:schemeClr val="dk1"/>
                </a:solidFill>
                <a:latin typeface="Nunito"/>
                <a:ea typeface="Nunito"/>
                <a:cs typeface="Nunito"/>
                <a:sym typeface="Nunito"/>
              </a:rPr>
              <a:t>Для &lt;пользователей&gt;, которым нужно &lt;цель/желание потребность пользователя&gt;, Наш &lt;вид решения&gt; будет выполнять &lt;главную функцию&gt;. В отличие от &lt;альтернатив&gt;, наш продукт лучше тем, что &lt;описание преимуществ&gt;.</a:t>
            </a:r>
            <a:endParaRPr i="1">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Так или иначе, из описания вашего решения должно быть понятно следующее:</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чья проблема решается</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что это за проблема</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что представляет собой ваше решение</a:t>
            </a:r>
            <a:endParaRPr>
              <a:solidFill>
                <a:schemeClr val="dk1"/>
              </a:solidFill>
              <a:latin typeface="Nunito"/>
              <a:ea typeface="Nunito"/>
              <a:cs typeface="Nunito"/>
              <a:sym typeface="Nunito"/>
            </a:endParaRPr>
          </a:p>
          <a:p>
            <a:pPr marL="914400" lvl="0" indent="-298450" algn="l" rtl="0">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чем оно лучше аналогичных</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Например</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Для </a:t>
            </a:r>
            <a:r>
              <a:rPr lang="ru" b="1">
                <a:solidFill>
                  <a:schemeClr val="dk1"/>
                </a:solidFill>
                <a:latin typeface="Nunito"/>
                <a:ea typeface="Nunito"/>
                <a:cs typeface="Nunito"/>
                <a:sym typeface="Nunito"/>
              </a:rPr>
              <a:t>&lt;мам с колясками&gt;</a:t>
            </a:r>
            <a:r>
              <a:rPr lang="ru">
                <a:solidFill>
                  <a:schemeClr val="dk1"/>
                </a:solidFill>
                <a:latin typeface="Nunito"/>
                <a:ea typeface="Nunito"/>
                <a:cs typeface="Nunito"/>
                <a:sym typeface="Nunito"/>
              </a:rPr>
              <a:t>,</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которым нужно </a:t>
            </a:r>
            <a:r>
              <a:rPr lang="ru" b="1">
                <a:solidFill>
                  <a:schemeClr val="dk1"/>
                </a:solidFill>
                <a:latin typeface="Nunito"/>
                <a:ea typeface="Nunito"/>
                <a:cs typeface="Nunito"/>
                <a:sym typeface="Nunito"/>
              </a:rPr>
              <a:t>&lt;два раза в день гулять с ребенком&gt;</a:t>
            </a:r>
            <a:r>
              <a:rPr lang="ru">
                <a:solidFill>
                  <a:schemeClr val="dk1"/>
                </a:solidFill>
                <a:latin typeface="Nunito"/>
                <a:ea typeface="Nunito"/>
                <a:cs typeface="Nunito"/>
                <a:sym typeface="Nunito"/>
              </a:rPr>
              <a:t>,</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наше </a:t>
            </a:r>
            <a:r>
              <a:rPr lang="ru" b="1">
                <a:solidFill>
                  <a:schemeClr val="dk1"/>
                </a:solidFill>
                <a:latin typeface="Nunito"/>
                <a:ea typeface="Nunito"/>
                <a:cs typeface="Nunito"/>
                <a:sym typeface="Nunito"/>
              </a:rPr>
              <a:t>&lt;мобильное приложение&gt;</a:t>
            </a:r>
            <a:endParaRPr b="1">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будет </a:t>
            </a:r>
            <a:r>
              <a:rPr lang="ru" b="1">
                <a:solidFill>
                  <a:schemeClr val="dk1"/>
                </a:solidFill>
                <a:latin typeface="Nunito"/>
                <a:ea typeface="Nunito"/>
                <a:cs typeface="Nunito"/>
                <a:sym typeface="Nunito"/>
              </a:rPr>
              <a:t>&lt;строить удобные и интересные пешеходные маршруты прогулок&gt;.</a:t>
            </a:r>
            <a:endParaRPr b="1">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В отличие от </a:t>
            </a:r>
            <a:r>
              <a:rPr lang="ru" b="1">
                <a:solidFill>
                  <a:schemeClr val="dk1"/>
                </a:solidFill>
                <a:latin typeface="Nunito"/>
                <a:ea typeface="Nunito"/>
                <a:cs typeface="Nunito"/>
                <a:sym typeface="Nunito"/>
              </a:rPr>
              <a:t>&lt;Яндекс.Карт, Google Maps и 2Gis&gt;</a:t>
            </a:r>
            <a:r>
              <a:rPr lang="ru">
                <a:solidFill>
                  <a:schemeClr val="dk1"/>
                </a:solidFill>
                <a:latin typeface="Nunito"/>
                <a:ea typeface="Nunito"/>
                <a:cs typeface="Nunito"/>
                <a:sym typeface="Nunito"/>
              </a:rPr>
              <a:t>, наше приложение будет лучше тем,</a:t>
            </a:r>
            <a:endParaRPr>
              <a:solidFill>
                <a:schemeClr val="dk1"/>
              </a:solidFill>
              <a:latin typeface="Nunito"/>
              <a:ea typeface="Nunito"/>
              <a:cs typeface="Nunito"/>
              <a:sym typeface="Nunito"/>
            </a:endParaRPr>
          </a:p>
          <a:p>
            <a:pPr marL="457200" lvl="0" indent="0" algn="l" rtl="0">
              <a:lnSpc>
                <a:spcPct val="115000"/>
              </a:lnSpc>
              <a:spcBef>
                <a:spcPts val="1200"/>
              </a:spcBef>
              <a:spcAft>
                <a:spcPts val="0"/>
              </a:spcAft>
              <a:buClr>
                <a:schemeClr val="dk1"/>
              </a:buClr>
              <a:buSzPts val="1100"/>
              <a:buFont typeface="Arial"/>
              <a:buNone/>
            </a:pPr>
            <a:r>
              <a:rPr lang="ru">
                <a:solidFill>
                  <a:schemeClr val="dk1"/>
                </a:solidFill>
                <a:latin typeface="Nunito"/>
                <a:ea typeface="Nunito"/>
                <a:cs typeface="Nunito"/>
                <a:sym typeface="Nunito"/>
              </a:rPr>
              <a:t>что </a:t>
            </a:r>
            <a:r>
              <a:rPr lang="ru" b="1">
                <a:solidFill>
                  <a:schemeClr val="dk1"/>
                </a:solidFill>
                <a:latin typeface="Nunito"/>
                <a:ea typeface="Nunito"/>
                <a:cs typeface="Nunito"/>
                <a:sym typeface="Nunito"/>
              </a:rPr>
              <a:t>&lt;оно будет учитывать все пандусы, лестницы, бордюры и подземные переходы и не будет предлагать мамам с колясками идти туда, где невозможно нормально пройти пешеходу&gt;.</a:t>
            </a:r>
            <a:endParaRPr b="1">
              <a:solidFill>
                <a:schemeClr val="dk1"/>
              </a:solidFill>
              <a:latin typeface="Nunito"/>
              <a:ea typeface="Nunito"/>
              <a:cs typeface="Nunito"/>
              <a:sym typeface="Nunito"/>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332513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b67986b4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5b67986b4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Насколько актуальна проблема, которую вы решаете?</a:t>
            </a:r>
            <a:endParaRPr>
              <a:solidFill>
                <a:schemeClr val="dk1"/>
              </a:solidFill>
              <a:latin typeface="Nunito"/>
              <a:ea typeface="Nunito"/>
              <a:cs typeface="Nunito"/>
              <a:sym typeface="Nunito"/>
            </a:endParaRPr>
          </a:p>
          <a:p>
            <a:pPr marL="914400" lvl="0" indent="-298450" algn="l" rtl="0">
              <a:lnSpc>
                <a:spcPct val="115000"/>
              </a:lnSpc>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кто несёт ущерб и в чём он выражается? (время, деньги, здоровье и т.д.)</a:t>
            </a:r>
            <a:endParaRPr>
              <a:solidFill>
                <a:schemeClr val="dk1"/>
              </a:solidFill>
              <a:latin typeface="Nunito"/>
              <a:ea typeface="Nunito"/>
              <a:cs typeface="Nunito"/>
              <a:sym typeface="Nunito"/>
            </a:endParaRPr>
          </a:p>
          <a:p>
            <a:pPr marL="914400" lvl="0" indent="-298450" algn="l" rtl="0">
              <a:lnSpc>
                <a:spcPct val="115000"/>
              </a:lnSpc>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что будет, если проблему не решать? к каким последствиям это приведёт в ближайшее время и в отдалённой перспективе?</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У вас может ещё не быть никаких данных о рынке или других цифр, которые подтверждают актуальность проблемы или задачи. Если так, пока пропустите этот слайд, но к нему нужно будет вернуться на втором этапе интенсива во время исследования.</a:t>
            </a:r>
            <a:endParaRPr>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b67986b4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5b67986b4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Насколько актуальна проблема, которую вы решаете?</a:t>
            </a:r>
            <a:endParaRPr>
              <a:solidFill>
                <a:schemeClr val="dk1"/>
              </a:solidFill>
              <a:latin typeface="Nunito"/>
              <a:ea typeface="Nunito"/>
              <a:cs typeface="Nunito"/>
              <a:sym typeface="Nunito"/>
            </a:endParaRPr>
          </a:p>
          <a:p>
            <a:pPr marL="914400" lvl="0" indent="-298450" algn="l" rtl="0">
              <a:lnSpc>
                <a:spcPct val="115000"/>
              </a:lnSpc>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кто несёт ущерб и в чём он выражается? (время, деньги, здоровье и т.д.)</a:t>
            </a:r>
            <a:endParaRPr>
              <a:solidFill>
                <a:schemeClr val="dk1"/>
              </a:solidFill>
              <a:latin typeface="Nunito"/>
              <a:ea typeface="Nunito"/>
              <a:cs typeface="Nunito"/>
              <a:sym typeface="Nunito"/>
            </a:endParaRPr>
          </a:p>
          <a:p>
            <a:pPr marL="914400" lvl="0" indent="-298450" algn="l" rtl="0">
              <a:lnSpc>
                <a:spcPct val="115000"/>
              </a:lnSpc>
              <a:spcBef>
                <a:spcPts val="0"/>
              </a:spcBef>
              <a:spcAft>
                <a:spcPts val="0"/>
              </a:spcAft>
              <a:buClr>
                <a:schemeClr val="dk1"/>
              </a:buClr>
              <a:buSzPts val="1100"/>
              <a:buFont typeface="Nunito"/>
              <a:buChar char="-"/>
            </a:pPr>
            <a:r>
              <a:rPr lang="ru">
                <a:solidFill>
                  <a:schemeClr val="dk1"/>
                </a:solidFill>
                <a:latin typeface="Nunito"/>
                <a:ea typeface="Nunito"/>
                <a:cs typeface="Nunito"/>
                <a:sym typeface="Nunito"/>
              </a:rPr>
              <a:t>что будет, если проблему не решать? к каким последствиям это приведёт в ближайшее время и в отдалённой перспективе?</a:t>
            </a: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lnSpc>
                <a:spcPct val="115000"/>
              </a:lnSpc>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У вас может ещё не быть никаких данных о рынке или других цифр, которые подтверждают актуальность проблемы или задачи. Если так, пока пропустите этот слайд, но к нему нужно будет вернуться на втором этапе интенсива во время исследования.</a:t>
            </a:r>
            <a:endParaRPr>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4688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5b67986b4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5b67986b4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Слайд с командой — это ваш способ представиться и показать, что вы способны справиться с поставленной задачей.</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Обычно здесь размещают фотографии, указывают, как кого зовут, должность в проекте</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Уместно рассказать о каких-то компетенциях и достижениях (если они у вас есть). Главное, чтобы эти они имели отношение к тому, что вы делаете. </a:t>
            </a: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i="1">
                <a:solidFill>
                  <a:schemeClr val="dk1"/>
                </a:solidFill>
                <a:latin typeface="Nunito"/>
                <a:ea typeface="Nunito"/>
                <a:cs typeface="Nunito"/>
                <a:sym typeface="Nunito"/>
              </a:rPr>
              <a:t>Например, в вашей команде есть участник, который помимо прочего работает фитнес-тренером. Если ваш проект связан, например, со спортивным питанием или мобильным приложением для спортсменов, то это большой плюс. Если же проект связан с компьютерным зрением или вы разрабатываете компьютерную игру — это не имеет значение и лучше этот факт опустить.   </a:t>
            </a:r>
            <a:endParaRPr i="1">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ru">
                <a:solidFill>
                  <a:schemeClr val="dk1"/>
                </a:solidFill>
                <a:latin typeface="Nunito"/>
                <a:ea typeface="Nunito"/>
                <a:cs typeface="Nunito"/>
                <a:sym typeface="Nunito"/>
              </a:rPr>
              <a:t>Но ни в коем случае ничего не придумывайте и не вводите ваших зрителей в заблуждение!</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43"/>
        </a:solidFill>
        <a:effectLst/>
      </p:bgPr>
    </p:bg>
    <p:spTree>
      <p:nvGrpSpPr>
        <p:cNvPr id="1" name="Shape 59"/>
        <p:cNvGrpSpPr/>
        <p:nvPr/>
      </p:nvGrpSpPr>
      <p:grpSpPr>
        <a:xfrm>
          <a:off x="0" y="0"/>
          <a:ext cx="0" cy="0"/>
          <a:chOff x="0" y="0"/>
          <a:chExt cx="0" cy="0"/>
        </a:xfrm>
      </p:grpSpPr>
      <p:grpSp>
        <p:nvGrpSpPr>
          <p:cNvPr id="2" name="Группа 1"/>
          <p:cNvGrpSpPr/>
          <p:nvPr/>
        </p:nvGrpSpPr>
        <p:grpSpPr>
          <a:xfrm>
            <a:off x="-129725" y="-328581"/>
            <a:ext cx="9403450" cy="4588782"/>
            <a:chOff x="-490653" y="-542684"/>
            <a:chExt cx="9403450" cy="4588782"/>
          </a:xfrm>
        </p:grpSpPr>
        <p:sp>
          <p:nvSpPr>
            <p:cNvPr id="5" name="Блок-схема: узел 4"/>
            <p:cNvSpPr/>
            <p:nvPr/>
          </p:nvSpPr>
          <p:spPr>
            <a:xfrm>
              <a:off x="-490653" y="741923"/>
              <a:ext cx="3354286" cy="3304175"/>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узел 5"/>
            <p:cNvSpPr/>
            <p:nvPr/>
          </p:nvSpPr>
          <p:spPr>
            <a:xfrm>
              <a:off x="1525735" y="307774"/>
              <a:ext cx="3354286" cy="3304175"/>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лок-схема: узел 6"/>
            <p:cNvSpPr/>
            <p:nvPr/>
          </p:nvSpPr>
          <p:spPr>
            <a:xfrm>
              <a:off x="3542123" y="-126376"/>
              <a:ext cx="3354286" cy="3304175"/>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Блок-схема: узел 7"/>
            <p:cNvSpPr/>
            <p:nvPr/>
          </p:nvSpPr>
          <p:spPr>
            <a:xfrm>
              <a:off x="5558511" y="-542684"/>
              <a:ext cx="3354286" cy="3304175"/>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0" name="Google Shape;60;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scene3d>
              <a:camera prst="orthographicFront"/>
              <a:lightRig rig="soft" dir="t">
                <a:rot lat="0" lon="0" rev="15600000"/>
              </a:lightRig>
            </a:scene3d>
            <a:sp3d extrusionH="57150" prstMaterial="softEdge">
              <a:bevelT w="25400" h="38100"/>
            </a:sp3d>
          </a:bodyPr>
          <a:lstStyle/>
          <a:p>
            <a:pPr lvl="0"/>
            <a:r>
              <a:rPr lang="ru-RU" sz="3600" b="1" dirty="0">
                <a:solidFill>
                  <a:schemeClr val="tx1"/>
                </a:solidFill>
              </a:rPr>
              <a:t>Финансовая грамотность</a:t>
            </a:r>
            <a:br>
              <a:rPr lang="ru-RU" sz="3600" b="1" dirty="0">
                <a:solidFill>
                  <a:schemeClr val="tx1"/>
                </a:solidFill>
              </a:rPr>
            </a:br>
            <a:r>
              <a:rPr lang="ru-RU" sz="3600" b="1" dirty="0">
                <a:solidFill>
                  <a:schemeClr val="tx1"/>
                </a:solidFill>
              </a:rPr>
              <a:t>для детей с особыми образовательными потребностями</a:t>
            </a:r>
          </a:p>
        </p:txBody>
      </p:sp>
      <p:sp>
        <p:nvSpPr>
          <p:cNvPr id="61" name="Google Shape;61;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000" dirty="0" smtClean="0"/>
              <a:t>ФГБОУ ВО «Майкопский государственный технологический университет»</a:t>
            </a:r>
            <a:endParaRPr sz="2000" dirty="0"/>
          </a:p>
        </p:txBody>
      </p:sp>
      <p:sp>
        <p:nvSpPr>
          <p:cNvPr id="62" name="Google Shape;62;p14"/>
          <p:cNvSpPr txBox="1">
            <a:spLocks noGrp="1"/>
          </p:cNvSpPr>
          <p:nvPr>
            <p:ph type="subTitle" idx="1"/>
          </p:nvPr>
        </p:nvSpPr>
        <p:spPr>
          <a:xfrm>
            <a:off x="311700" y="416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400" dirty="0"/>
              <a:t>Инициативная разработка</a:t>
            </a:r>
            <a:endParaRPr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rot="9926409">
            <a:off x="5849558" y="326941"/>
            <a:ext cx="3362797" cy="2443777"/>
            <a:chOff x="6612278" y="941047"/>
            <a:chExt cx="2154282" cy="1513488"/>
          </a:xfrm>
        </p:grpSpPr>
        <p:sp>
          <p:nvSpPr>
            <p:cNvPr id="5" name="Блок-схема: узел 4"/>
            <p:cNvSpPr/>
            <p:nvPr/>
          </p:nvSpPr>
          <p:spPr>
            <a:xfrm>
              <a:off x="6612278" y="941047"/>
              <a:ext cx="1490400" cy="1513488"/>
            </a:xfrm>
            <a:prstGeom prst="flowChartConnector">
              <a:avLst/>
            </a:prstGeom>
            <a:solidFill>
              <a:srgbClr val="F6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узел 5"/>
            <p:cNvSpPr/>
            <p:nvPr/>
          </p:nvSpPr>
          <p:spPr>
            <a:xfrm>
              <a:off x="7817205" y="1072127"/>
              <a:ext cx="949355" cy="964061"/>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colorTemperature colorTemp="67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416104" y="2100100"/>
            <a:ext cx="5049748" cy="3156093"/>
          </a:xfrm>
          <a:prstGeom prst="rect">
            <a:avLst/>
          </a:prstGeom>
        </p:spPr>
      </p:pic>
      <p:sp>
        <p:nvSpPr>
          <p:cNvPr id="2" name="Заголовок 1"/>
          <p:cNvSpPr>
            <a:spLocks noGrp="1"/>
          </p:cNvSpPr>
          <p:nvPr>
            <p:ph type="title"/>
          </p:nvPr>
        </p:nvSpPr>
        <p:spPr>
          <a:xfrm>
            <a:off x="1731196" y="445024"/>
            <a:ext cx="7101104" cy="2796473"/>
          </a:xfrm>
        </p:spPr>
        <p:txBody>
          <a:bodyPr anchor="ctr">
            <a:normAutofit/>
          </a:bodyPr>
          <a:lstStyle/>
          <a:p>
            <a:pPr algn="ctr"/>
            <a:r>
              <a:rPr lang="ru-RU" sz="4000" dirty="0" smtClean="0"/>
              <a:t>Спасибо за внимание!</a:t>
            </a:r>
            <a:endParaRPr lang="ru-RU" sz="4000" dirty="0"/>
          </a:p>
        </p:txBody>
      </p:sp>
    </p:spTree>
    <p:extLst>
      <p:ext uri="{BB962C8B-B14F-4D97-AF65-F5344CB8AC3E}">
        <p14:creationId xmlns:p14="http://schemas.microsoft.com/office/powerpoint/2010/main" val="3336037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8" name="Блок-схема: узел 7"/>
          <p:cNvSpPr/>
          <p:nvPr/>
        </p:nvSpPr>
        <p:spPr>
          <a:xfrm>
            <a:off x="1373235" y="-361013"/>
            <a:ext cx="1490400" cy="1513488"/>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p:cNvGrpSpPr/>
          <p:nvPr/>
        </p:nvGrpSpPr>
        <p:grpSpPr>
          <a:xfrm>
            <a:off x="4353437" y="2778884"/>
            <a:ext cx="3409084" cy="2244551"/>
            <a:chOff x="2659626" y="3247234"/>
            <a:chExt cx="2694230" cy="1773889"/>
          </a:xfrm>
        </p:grpSpPr>
        <p:sp>
          <p:nvSpPr>
            <p:cNvPr id="3" name="Блок-схема: узел 2"/>
            <p:cNvSpPr/>
            <p:nvPr/>
          </p:nvSpPr>
          <p:spPr>
            <a:xfrm>
              <a:off x="2659626" y="3247234"/>
              <a:ext cx="2143923" cy="1773889"/>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узел 5"/>
            <p:cNvSpPr/>
            <p:nvPr/>
          </p:nvSpPr>
          <p:spPr>
            <a:xfrm>
              <a:off x="3790143" y="3247234"/>
              <a:ext cx="1563713" cy="1587936"/>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5278" t="15333" r="3705" b="13012"/>
            <a:stretch/>
          </p:blipFill>
          <p:spPr>
            <a:xfrm>
              <a:off x="2975145" y="3546088"/>
              <a:ext cx="2065207" cy="1083898"/>
            </a:xfrm>
            <a:prstGeom prst="rect">
              <a:avLst/>
            </a:prstGeom>
          </p:spPr>
        </p:pic>
      </p:grpSp>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smtClean="0">
                <a:ln/>
                <a:solidFill>
                  <a:schemeClr val="accent4"/>
                </a:solidFill>
              </a:rPr>
              <a:t>Проблема</a:t>
            </a:r>
            <a:endParaRPr b="1" dirty="0">
              <a:ln/>
              <a:solidFill>
                <a:schemeClr val="accent4"/>
              </a:solidFill>
            </a:endParaRPr>
          </a:p>
        </p:txBody>
      </p:sp>
      <p:sp>
        <p:nvSpPr>
          <p:cNvPr id="68" name="Google Shape;68;p15"/>
          <p:cNvSpPr txBox="1">
            <a:spLocks noGrp="1"/>
          </p:cNvSpPr>
          <p:nvPr>
            <p:ph type="body" idx="1"/>
          </p:nvPr>
        </p:nvSpPr>
        <p:spPr>
          <a:xfrm>
            <a:off x="254249" y="1152475"/>
            <a:ext cx="8644424" cy="3416400"/>
          </a:xfrm>
          <a:prstGeom prst="rect">
            <a:avLst/>
          </a:prstGeom>
        </p:spPr>
        <p:txBody>
          <a:bodyPr spcFirstLastPara="1" wrap="square" lIns="91425" tIns="91425" rIns="91425" bIns="91425" anchor="t" anchorCtr="0">
            <a:noAutofit/>
          </a:bodyPr>
          <a:lstStyle/>
          <a:p>
            <a:pPr marL="0" lvl="0" indent="0" algn="just">
              <a:spcAft>
                <a:spcPts val="1200"/>
              </a:spcAft>
              <a:buNone/>
            </a:pPr>
            <a:r>
              <a:rPr lang="ru-RU" sz="1400" dirty="0" smtClean="0"/>
              <a:t>Крупнейшая </a:t>
            </a:r>
            <a:r>
              <a:rPr lang="ru-RU" sz="1400" dirty="0"/>
              <a:t>проблема в повседневной финансовой сфере для группы людей </a:t>
            </a:r>
            <a:r>
              <a:rPr lang="ru-RU" sz="1400" dirty="0" smtClean="0"/>
              <a:t/>
            </a:r>
            <a:br>
              <a:rPr lang="ru-RU" sz="1400" dirty="0" smtClean="0"/>
            </a:br>
            <a:r>
              <a:rPr lang="ru-RU" sz="1400" dirty="0" smtClean="0"/>
              <a:t>с </a:t>
            </a:r>
            <a:r>
              <a:rPr lang="ru-RU" sz="1400" dirty="0"/>
              <a:t>ограниченными </a:t>
            </a:r>
            <a:r>
              <a:rPr lang="ru-RU" sz="1400" dirty="0" smtClean="0"/>
              <a:t>возможностями здоровья - </a:t>
            </a:r>
            <a:r>
              <a:rPr lang="ru-RU" sz="1400" u="sng" dirty="0" smtClean="0"/>
              <a:t>неумение распоряжаться деньгами.</a:t>
            </a:r>
          </a:p>
          <a:p>
            <a:pPr marL="0" lvl="0" indent="0" algn="just">
              <a:spcAft>
                <a:spcPts val="1200"/>
              </a:spcAft>
              <a:buNone/>
            </a:pPr>
            <a:r>
              <a:rPr lang="ru-RU" sz="1400" dirty="0" smtClean="0"/>
              <a:t>Основная причина </a:t>
            </a:r>
            <a:r>
              <a:rPr lang="ru-RU" sz="1400" dirty="0"/>
              <a:t>сложности управления личным </a:t>
            </a:r>
            <a:r>
              <a:rPr lang="ru-RU" sz="1400" dirty="0" smtClean="0"/>
              <a:t>бюджетом - недостаточная </a:t>
            </a:r>
            <a:r>
              <a:rPr lang="ru-RU" sz="1400" dirty="0"/>
              <a:t>финансовая </a:t>
            </a:r>
            <a:r>
              <a:rPr lang="ru-RU" sz="1400" dirty="0" smtClean="0"/>
              <a:t>осведомленность. Люди </a:t>
            </a:r>
            <a:r>
              <a:rPr lang="ru-RU" sz="1400" dirty="0"/>
              <a:t>с ограниченными возможностями часто сталкиваются с трудностями в получении актуальной информации о финансовых продуктах и услугах. Отсутствие специализированных образовательных программ и доступной литературы также снижает уровень финансовой </a:t>
            </a:r>
            <a:r>
              <a:rPr lang="ru-RU" sz="1400" dirty="0" smtClean="0"/>
              <a:t>грамотности.</a:t>
            </a:r>
          </a:p>
          <a:p>
            <a:pPr marL="0" lvl="0" indent="0" algn="just">
              <a:spcAft>
                <a:spcPts val="1200"/>
              </a:spcAft>
              <a:buNone/>
            </a:pPr>
            <a:endParaRPr lang="ru-RU" sz="1400" dirty="0" smtClean="0"/>
          </a:p>
        </p:txBody>
      </p:sp>
    </p:spTree>
    <p:extLst>
      <p:ext uri="{BB962C8B-B14F-4D97-AF65-F5344CB8AC3E}">
        <p14:creationId xmlns:p14="http://schemas.microsoft.com/office/powerpoint/2010/main" val="3250356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4" name="Блок-схема: узел 3"/>
          <p:cNvSpPr/>
          <p:nvPr/>
        </p:nvSpPr>
        <p:spPr>
          <a:xfrm>
            <a:off x="-152252" y="87022"/>
            <a:ext cx="1490400" cy="1513488"/>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smtClean="0">
                <a:ln/>
                <a:solidFill>
                  <a:schemeClr val="accent4"/>
                </a:solidFill>
              </a:rPr>
              <a:t>Пользователь</a:t>
            </a:r>
            <a:endParaRPr b="1" dirty="0">
              <a:ln/>
              <a:solidFill>
                <a:schemeClr val="accent4"/>
              </a:solidFill>
            </a:endParaRPr>
          </a:p>
        </p:txBody>
      </p:sp>
      <p:sp>
        <p:nvSpPr>
          <p:cNvPr id="68" name="Google Shape;68;p15"/>
          <p:cNvSpPr txBox="1">
            <a:spLocks noGrp="1"/>
          </p:cNvSpPr>
          <p:nvPr>
            <p:ph type="body" idx="1"/>
          </p:nvPr>
        </p:nvSpPr>
        <p:spPr>
          <a:xfrm>
            <a:off x="258705" y="1137424"/>
            <a:ext cx="8639967" cy="3431451"/>
          </a:xfrm>
          <a:prstGeom prst="rect">
            <a:avLst/>
          </a:prstGeom>
        </p:spPr>
        <p:txBody>
          <a:bodyPr spcFirstLastPara="1" wrap="square" lIns="91425" tIns="91425" rIns="91425" bIns="91425" anchor="t" anchorCtr="0">
            <a:normAutofit/>
          </a:bodyPr>
          <a:lstStyle/>
          <a:p>
            <a:pPr marL="0" lvl="0" indent="0" algn="just">
              <a:spcAft>
                <a:spcPts val="1200"/>
              </a:spcAft>
              <a:buNone/>
            </a:pPr>
            <a:r>
              <a:rPr lang="ru-RU" sz="1400" dirty="0" smtClean="0"/>
              <a:t>Дети </a:t>
            </a:r>
            <a:r>
              <a:rPr lang="ru-RU" sz="1400" dirty="0"/>
              <a:t>с нарушением слуха и зрения – школьники с 12 до 17 лет.</a:t>
            </a:r>
          </a:p>
          <a:p>
            <a:pPr marL="0" lvl="0" indent="0" algn="just">
              <a:spcAft>
                <a:spcPts val="1200"/>
              </a:spcAft>
              <a:buNone/>
            </a:pPr>
            <a:r>
              <a:rPr lang="ru-RU" sz="1400" i="1" dirty="0" smtClean="0"/>
              <a:t>Почему это важно для тех, кто является целевой аудиторией:</a:t>
            </a:r>
          </a:p>
          <a:p>
            <a:pPr marL="0" lvl="0" indent="0" algn="just">
              <a:spcAft>
                <a:spcPts val="1200"/>
              </a:spcAft>
              <a:buNone/>
            </a:pPr>
            <a:r>
              <a:rPr lang="ru-RU" sz="1400" dirty="0" smtClean="0"/>
              <a:t>В </a:t>
            </a:r>
            <a:r>
              <a:rPr lang="ru-RU" sz="1400" dirty="0"/>
              <a:t>современном мире каждому человеку необходимо изучать финансовую грамотность, чтобы не быть обманутым мошенниками, особенно это касается детей с нарушением слуха </a:t>
            </a:r>
            <a:r>
              <a:rPr lang="ru-RU" sz="1400" dirty="0" smtClean="0"/>
              <a:t/>
            </a:r>
            <a:br>
              <a:rPr lang="ru-RU" sz="1400" dirty="0" smtClean="0"/>
            </a:br>
            <a:r>
              <a:rPr lang="ru-RU" sz="1400" dirty="0" smtClean="0"/>
              <a:t>и </a:t>
            </a:r>
            <a:r>
              <a:rPr lang="ru-RU" sz="1400" dirty="0"/>
              <a:t>зрения, т.к. они чаще поддаются влиянию мошенников, прикрывающихся предложениями о помощи.</a:t>
            </a:r>
          </a:p>
          <a:p>
            <a:pPr marL="0" lvl="0" indent="0" algn="just">
              <a:spcAft>
                <a:spcPts val="1200"/>
              </a:spcAft>
              <a:buNone/>
            </a:pPr>
            <a:r>
              <a:rPr lang="ru-RU" sz="1400" i="1" dirty="0" smtClean="0"/>
              <a:t>Кому станет лучше, если проект будет реализован и проблема будет решена:</a:t>
            </a:r>
          </a:p>
          <a:p>
            <a:pPr marL="0" lvl="0" indent="0" algn="just">
              <a:spcAft>
                <a:spcPts val="1200"/>
              </a:spcAft>
              <a:buNone/>
            </a:pPr>
            <a:r>
              <a:rPr lang="ru-RU" sz="1400" dirty="0" smtClean="0"/>
              <a:t>Финансовую </a:t>
            </a:r>
            <a:r>
              <a:rPr lang="ru-RU" sz="1400" dirty="0"/>
              <a:t>грамотность нужно изучать с детства, чтобы во взрослой жизни сформировалось четкое представление о финансах и способах их использования, в том числе приумножения.</a:t>
            </a:r>
          </a:p>
        </p:txBody>
      </p:sp>
      <p:sp>
        <p:nvSpPr>
          <p:cNvPr id="5" name="Блок-схема: узел 4"/>
          <p:cNvSpPr/>
          <p:nvPr/>
        </p:nvSpPr>
        <p:spPr>
          <a:xfrm>
            <a:off x="5713289" y="4310971"/>
            <a:ext cx="1490400" cy="1513488"/>
          </a:xfrm>
          <a:prstGeom prst="flowChartConnector">
            <a:avLst/>
          </a:prstGeom>
          <a:solidFill>
            <a:srgbClr val="FFC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узел 5"/>
          <p:cNvSpPr/>
          <p:nvPr/>
        </p:nvSpPr>
        <p:spPr>
          <a:xfrm>
            <a:off x="6918216" y="4442051"/>
            <a:ext cx="949355" cy="964061"/>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5" name="Блок-схема: узел 4"/>
          <p:cNvSpPr/>
          <p:nvPr/>
        </p:nvSpPr>
        <p:spPr>
          <a:xfrm>
            <a:off x="-608161" y="1647977"/>
            <a:ext cx="1490400" cy="1513488"/>
          </a:xfrm>
          <a:prstGeom prst="flowChartConnector">
            <a:avLst/>
          </a:prstGeom>
          <a:solidFill>
            <a:srgbClr val="FF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узел 5"/>
          <p:cNvSpPr/>
          <p:nvPr/>
        </p:nvSpPr>
        <p:spPr>
          <a:xfrm>
            <a:off x="656117" y="1861250"/>
            <a:ext cx="949355" cy="964061"/>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a:ln/>
                <a:solidFill>
                  <a:schemeClr val="accent4"/>
                </a:solidFill>
              </a:rPr>
              <a:t>Как уже решается проблема</a:t>
            </a:r>
            <a:endParaRPr b="1" dirty="0">
              <a:ln/>
              <a:solidFill>
                <a:schemeClr val="accent4"/>
              </a:solidFill>
            </a:endParaRPr>
          </a:p>
        </p:txBody>
      </p:sp>
      <p:sp>
        <p:nvSpPr>
          <p:cNvPr id="74" name="Google Shape;74;p16"/>
          <p:cNvSpPr txBox="1">
            <a:spLocks noGrp="1"/>
          </p:cNvSpPr>
          <p:nvPr>
            <p:ph type="body" idx="1"/>
          </p:nvPr>
        </p:nvSpPr>
        <p:spPr>
          <a:xfrm>
            <a:off x="245327" y="1141885"/>
            <a:ext cx="8644425" cy="342699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ru-RU" sz="1400" dirty="0" smtClean="0"/>
              <a:t>На данный момент преподаватели Регионального центра финансовой грамотности проводят занятия для детей с ОВЗ. Но данный материал все еще доступен и понятен не всем детям в силу ограничений здоровья.</a:t>
            </a:r>
            <a:endParaRPr sz="1400"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943" y="1907484"/>
            <a:ext cx="4210044" cy="307706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a:ln/>
                <a:solidFill>
                  <a:schemeClr val="accent4"/>
                </a:solidFill>
              </a:rPr>
              <a:t>Решение</a:t>
            </a:r>
            <a:endParaRPr b="1" dirty="0">
              <a:ln/>
              <a:solidFill>
                <a:schemeClr val="accent4"/>
              </a:solidFill>
            </a:endParaRPr>
          </a:p>
        </p:txBody>
      </p:sp>
      <p:sp>
        <p:nvSpPr>
          <p:cNvPr id="80" name="Google Shape;80;p17"/>
          <p:cNvSpPr txBox="1">
            <a:spLocks noGrp="1"/>
          </p:cNvSpPr>
          <p:nvPr>
            <p:ph type="body" idx="1"/>
          </p:nvPr>
        </p:nvSpPr>
        <p:spPr>
          <a:xfrm>
            <a:off x="254248" y="1132966"/>
            <a:ext cx="8635504" cy="3907387"/>
          </a:xfrm>
          <a:prstGeom prst="rect">
            <a:avLst/>
          </a:prstGeom>
        </p:spPr>
        <p:txBody>
          <a:bodyPr spcFirstLastPara="1" wrap="square" lIns="91425" tIns="91425" rIns="91425" bIns="91425" anchor="t" anchorCtr="0">
            <a:noAutofit/>
          </a:bodyPr>
          <a:lstStyle/>
          <a:p>
            <a:pPr marL="0" lvl="0" indent="0" algn="just">
              <a:spcAft>
                <a:spcPts val="1200"/>
              </a:spcAft>
              <a:buNone/>
            </a:pPr>
            <a:r>
              <a:rPr lang="ru-RU" sz="1400" dirty="0" smtClean="0"/>
              <a:t>Решение заключается </a:t>
            </a:r>
            <a:r>
              <a:rPr lang="ru-RU" sz="1400" dirty="0"/>
              <a:t>в проведении цикла занятий по экономической культуре и финансовой грамотности в школе-интернате (т.к. в учебном учреждение проще собрать детей) для </a:t>
            </a:r>
            <a:r>
              <a:rPr lang="ru-RU" sz="1400" dirty="0" smtClean="0"/>
              <a:t>с </a:t>
            </a:r>
            <a:r>
              <a:rPr lang="ru-RU" sz="1400" dirty="0"/>
              <a:t>нарушением слуха и зрения, учитывая их особенности восприятия </a:t>
            </a:r>
            <a:r>
              <a:rPr lang="ru-RU" sz="1400" dirty="0" smtClean="0"/>
              <a:t>информации.</a:t>
            </a:r>
            <a:br>
              <a:rPr lang="ru-RU" sz="1400" dirty="0" smtClean="0"/>
            </a:br>
            <a:r>
              <a:rPr lang="ru-RU" sz="1400" dirty="0" smtClean="0"/>
              <a:t>Обучение </a:t>
            </a:r>
            <a:r>
              <a:rPr lang="ru-RU" sz="1400" dirty="0"/>
              <a:t>экономической культуре и финансовой грамотности </a:t>
            </a:r>
            <a:r>
              <a:rPr lang="ru-RU" sz="1400" dirty="0" smtClean="0"/>
              <a:t>с </a:t>
            </a:r>
            <a:r>
              <a:rPr lang="ru-RU" sz="1400" dirty="0"/>
              <a:t>использованием кейс-технологий включает в себя 5 актуальных тем:</a:t>
            </a:r>
          </a:p>
          <a:p>
            <a:pPr marL="0" lvl="0" indent="0" algn="just">
              <a:spcAft>
                <a:spcPts val="1200"/>
              </a:spcAft>
              <a:buNone/>
            </a:pPr>
            <a:endParaRPr lang="ru-RU" sz="1400" dirty="0"/>
          </a:p>
          <a:p>
            <a:pPr marL="0" lvl="0" indent="0" algn="just">
              <a:spcAft>
                <a:spcPts val="1200"/>
              </a:spcAft>
              <a:buNone/>
            </a:pPr>
            <a:endParaRPr lang="ru-RU" sz="1400" dirty="0"/>
          </a:p>
          <a:p>
            <a:pPr marL="0" lvl="0" indent="0" algn="just">
              <a:spcAft>
                <a:spcPts val="1200"/>
              </a:spcAft>
              <a:buNone/>
            </a:pPr>
            <a:endParaRPr lang="ru-RU" sz="1400" dirty="0"/>
          </a:p>
          <a:p>
            <a:pPr marL="0" lvl="0" indent="0" algn="just">
              <a:spcAft>
                <a:spcPts val="1200"/>
              </a:spcAft>
              <a:buNone/>
            </a:pPr>
            <a:endParaRPr lang="ru-RU" sz="1400" dirty="0" smtClean="0"/>
          </a:p>
          <a:p>
            <a:pPr marL="0" lvl="0" indent="0" algn="just">
              <a:spcAft>
                <a:spcPts val="1200"/>
              </a:spcAft>
              <a:buNone/>
            </a:pPr>
            <a:r>
              <a:rPr lang="ru-RU" sz="1400" dirty="0" smtClean="0"/>
              <a:t>При </a:t>
            </a:r>
            <a:r>
              <a:rPr lang="ru-RU" sz="1400" dirty="0"/>
              <a:t>этом эффект будет при условии, что создана интересная среда </a:t>
            </a:r>
            <a:r>
              <a:rPr lang="ru-RU" sz="1400" dirty="0" smtClean="0"/>
              <a:t>для </a:t>
            </a:r>
            <a:r>
              <a:rPr lang="ru-RU" sz="1400" dirty="0"/>
              <a:t>обучения и дети максимально вовлечены в </a:t>
            </a:r>
            <a:r>
              <a:rPr lang="ru-RU" sz="1400" dirty="0" smtClean="0"/>
              <a:t>процесс</a:t>
            </a:r>
            <a:r>
              <a:rPr lang="ru-RU" sz="1400" dirty="0"/>
              <a:t>.</a:t>
            </a:r>
          </a:p>
        </p:txBody>
      </p:sp>
      <p:grpSp>
        <p:nvGrpSpPr>
          <p:cNvPr id="5" name="Группа 15"/>
          <p:cNvGrpSpPr>
            <a:grpSpLocks/>
          </p:cNvGrpSpPr>
          <p:nvPr/>
        </p:nvGrpSpPr>
        <p:grpSpPr bwMode="auto">
          <a:xfrm rot="-5400000">
            <a:off x="3662670" y="356283"/>
            <a:ext cx="1818661" cy="5941264"/>
            <a:chOff x="5219143" y="1828800"/>
            <a:chExt cx="1829913" cy="4622800"/>
          </a:xfrm>
        </p:grpSpPr>
        <p:sp>
          <p:nvSpPr>
            <p:cNvPr id="6" name="Круговая стрелка 5"/>
            <p:cNvSpPr/>
            <p:nvPr/>
          </p:nvSpPr>
          <p:spPr>
            <a:xfrm>
              <a:off x="5616126" y="1828800"/>
              <a:ext cx="1432930" cy="1432339"/>
            </a:xfrm>
            <a:prstGeom prst="circularArrow">
              <a:avLst>
                <a:gd name="adj1" fmla="val 10980"/>
                <a:gd name="adj2" fmla="val 1142322"/>
                <a:gd name="adj3" fmla="val 4500000"/>
                <a:gd name="adj4" fmla="val 108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7" name="Полилиния 6"/>
            <p:cNvSpPr/>
            <p:nvPr/>
          </p:nvSpPr>
          <p:spPr>
            <a:xfrm>
              <a:off x="5928359" y="2103783"/>
              <a:ext cx="799542" cy="706783"/>
            </a:xfrm>
            <a:custGeom>
              <a:avLst/>
              <a:gdLst>
                <a:gd name="connsiteX0" fmla="*/ 0 w 799176"/>
                <a:gd name="connsiteY0" fmla="*/ 0 h 399409"/>
                <a:gd name="connsiteX1" fmla="*/ 799176 w 799176"/>
                <a:gd name="connsiteY1" fmla="*/ 0 h 399409"/>
                <a:gd name="connsiteX2" fmla="*/ 799176 w 799176"/>
                <a:gd name="connsiteY2" fmla="*/ 399409 h 399409"/>
                <a:gd name="connsiteX3" fmla="*/ 0 w 799176"/>
                <a:gd name="connsiteY3" fmla="*/ 399409 h 399409"/>
                <a:gd name="connsiteX4" fmla="*/ 0 w 799176"/>
                <a:gd name="connsiteY4" fmla="*/ 0 h 39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76" h="399409">
                  <a:moveTo>
                    <a:pt x="0" y="0"/>
                  </a:moveTo>
                  <a:lnTo>
                    <a:pt x="799176" y="0"/>
                  </a:lnTo>
                  <a:lnTo>
                    <a:pt x="799176" y="399409"/>
                  </a:lnTo>
                  <a:lnTo>
                    <a:pt x="0" y="399409"/>
                  </a:lnTo>
                  <a:lnTo>
                    <a:pt x="0" y="0"/>
                  </a:lnTo>
                  <a:close/>
                </a:path>
              </a:pathLst>
            </a:custGeom>
            <a:noFill/>
            <a:ln>
              <a:noFill/>
            </a:ln>
            <a:effectLst/>
          </p:spPr>
          <p:txBody>
            <a:bodyPr vert="vert" lIns="3175" tIns="3175" rIns="3175" bIns="3175" spcCol="1270" anchor="ctr"/>
            <a:lstStyle/>
            <a:p>
              <a:pPr marL="0" marR="0" lvl="0" indent="0" algn="ctr" defTabSz="222250" eaLnBrk="0" fontAlgn="base" latinLnBrk="0" hangingPunct="0">
                <a:lnSpc>
                  <a:spcPct val="90000"/>
                </a:lnSpc>
                <a:spcBef>
                  <a:spcPct val="0"/>
                </a:spcBef>
                <a:spcAft>
                  <a:spcPct val="35000"/>
                </a:spcAft>
                <a:buClrTx/>
                <a:buSzTx/>
                <a:buFontTx/>
                <a:buNone/>
                <a:tabLst/>
                <a:defRPr/>
              </a:pPr>
              <a: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t>Деньги. Номинал денег</a:t>
              </a:r>
              <a:endParaRPr kumimoji="0" lang="ru-RU" sz="1100" b="0" i="0" u="none" strike="noStrike" kern="1200" cap="none" spc="0" normalizeH="0" baseline="0" noProof="0" dirty="0">
                <a:ln>
                  <a:noFill/>
                </a:ln>
                <a:solidFill>
                  <a:prstClr val="black">
                    <a:hueOff val="0"/>
                    <a:satOff val="0"/>
                    <a:lumOff val="0"/>
                    <a:alphaOff val="0"/>
                  </a:prstClr>
                </a:solidFill>
                <a:effectLst/>
                <a:uLnTx/>
                <a:uFillTx/>
                <a:latin typeface="Corbel" panose="020B0503020204020204" pitchFamily="34" charset="0"/>
                <a:ea typeface="+mn-ea"/>
                <a:cs typeface="+mn-cs"/>
              </a:endParaRPr>
            </a:p>
          </p:txBody>
        </p:sp>
        <p:sp>
          <p:nvSpPr>
            <p:cNvPr id="8" name="Shape 7"/>
            <p:cNvSpPr/>
            <p:nvPr/>
          </p:nvSpPr>
          <p:spPr>
            <a:xfrm>
              <a:off x="5219143" y="2651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9" name="Полилиния 8"/>
            <p:cNvSpPr/>
            <p:nvPr/>
          </p:nvSpPr>
          <p:spPr>
            <a:xfrm>
              <a:off x="5533607" y="2950817"/>
              <a:ext cx="799542" cy="738809"/>
            </a:xfrm>
            <a:custGeom>
              <a:avLst/>
              <a:gdLst>
                <a:gd name="connsiteX0" fmla="*/ 0 w 799176"/>
                <a:gd name="connsiteY0" fmla="*/ 0 h 399409"/>
                <a:gd name="connsiteX1" fmla="*/ 799176 w 799176"/>
                <a:gd name="connsiteY1" fmla="*/ 0 h 399409"/>
                <a:gd name="connsiteX2" fmla="*/ 799176 w 799176"/>
                <a:gd name="connsiteY2" fmla="*/ 399409 h 399409"/>
                <a:gd name="connsiteX3" fmla="*/ 0 w 799176"/>
                <a:gd name="connsiteY3" fmla="*/ 399409 h 399409"/>
                <a:gd name="connsiteX4" fmla="*/ 0 w 799176"/>
                <a:gd name="connsiteY4" fmla="*/ 0 h 39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76" h="399409">
                  <a:moveTo>
                    <a:pt x="0" y="0"/>
                  </a:moveTo>
                  <a:lnTo>
                    <a:pt x="799176" y="0"/>
                  </a:lnTo>
                  <a:lnTo>
                    <a:pt x="799176" y="399409"/>
                  </a:lnTo>
                  <a:lnTo>
                    <a:pt x="0" y="399409"/>
                  </a:lnTo>
                  <a:lnTo>
                    <a:pt x="0" y="0"/>
                  </a:lnTo>
                  <a:close/>
                </a:path>
              </a:pathLst>
            </a:custGeom>
            <a:noFill/>
            <a:ln>
              <a:noFill/>
            </a:ln>
            <a:effectLst/>
          </p:spPr>
          <p:txBody>
            <a:bodyPr vert="vert" lIns="3175" tIns="3175" rIns="3175" bIns="3175" spcCol="1270" anchor="ctr"/>
            <a:lstStyle/>
            <a:p>
              <a:pPr marL="0" marR="0" lvl="0" indent="0" algn="ctr" defTabSz="222250" eaLnBrk="0" fontAlgn="base" latinLnBrk="0" hangingPunct="0">
                <a:lnSpc>
                  <a:spcPct val="90000"/>
                </a:lnSpc>
                <a:spcBef>
                  <a:spcPct val="0"/>
                </a:spcBef>
                <a:spcAft>
                  <a:spcPct val="35000"/>
                </a:spcAft>
                <a:buClrTx/>
                <a:buSzTx/>
                <a:buFontTx/>
                <a:buNone/>
                <a:tabLst/>
                <a:defRPr/>
              </a:pPr>
              <a: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t>Деньги, </a:t>
              </a:r>
              <a:b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br>
              <a: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t>их функции</a:t>
              </a:r>
            </a:p>
          </p:txBody>
        </p:sp>
        <p:sp>
          <p:nvSpPr>
            <p:cNvPr id="10" name="Круговая стрелка 9"/>
            <p:cNvSpPr/>
            <p:nvPr/>
          </p:nvSpPr>
          <p:spPr>
            <a:xfrm>
              <a:off x="5616126" y="3478695"/>
              <a:ext cx="1432930" cy="1431235"/>
            </a:xfrm>
            <a:prstGeom prst="circularArrow">
              <a:avLst>
                <a:gd name="adj1" fmla="val 10980"/>
                <a:gd name="adj2" fmla="val 1142322"/>
                <a:gd name="adj3" fmla="val 4500000"/>
                <a:gd name="adj4" fmla="val 135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11" name="Полилиния 10"/>
            <p:cNvSpPr/>
            <p:nvPr/>
          </p:nvSpPr>
          <p:spPr>
            <a:xfrm>
              <a:off x="5928360" y="3748157"/>
              <a:ext cx="799542" cy="784087"/>
            </a:xfrm>
            <a:custGeom>
              <a:avLst/>
              <a:gdLst>
                <a:gd name="connsiteX0" fmla="*/ 0 w 799176"/>
                <a:gd name="connsiteY0" fmla="*/ 0 h 399409"/>
                <a:gd name="connsiteX1" fmla="*/ 799176 w 799176"/>
                <a:gd name="connsiteY1" fmla="*/ 0 h 399409"/>
                <a:gd name="connsiteX2" fmla="*/ 799176 w 799176"/>
                <a:gd name="connsiteY2" fmla="*/ 399409 h 399409"/>
                <a:gd name="connsiteX3" fmla="*/ 0 w 799176"/>
                <a:gd name="connsiteY3" fmla="*/ 399409 h 399409"/>
                <a:gd name="connsiteX4" fmla="*/ 0 w 799176"/>
                <a:gd name="connsiteY4" fmla="*/ 0 h 39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76" h="399409">
                  <a:moveTo>
                    <a:pt x="0" y="0"/>
                  </a:moveTo>
                  <a:lnTo>
                    <a:pt x="799176" y="0"/>
                  </a:lnTo>
                  <a:lnTo>
                    <a:pt x="799176" y="399409"/>
                  </a:lnTo>
                  <a:lnTo>
                    <a:pt x="0" y="399409"/>
                  </a:lnTo>
                  <a:lnTo>
                    <a:pt x="0" y="0"/>
                  </a:lnTo>
                  <a:close/>
                </a:path>
              </a:pathLst>
            </a:custGeom>
            <a:noFill/>
            <a:ln>
              <a:noFill/>
            </a:ln>
            <a:effectLst/>
          </p:spPr>
          <p:txBody>
            <a:bodyPr vert="vert" lIns="3175" tIns="3175" rIns="3175" bIns="3175" spcCol="1270" anchor="ctr"/>
            <a:lstStyle/>
            <a:p>
              <a:pPr marL="0" marR="0" lvl="0" indent="0" algn="ctr" defTabSz="222250" eaLnBrk="0" fontAlgn="base" latinLnBrk="0" hangingPunct="0">
                <a:lnSpc>
                  <a:spcPct val="90000"/>
                </a:lnSpc>
                <a:spcBef>
                  <a:spcPct val="0"/>
                </a:spcBef>
                <a:spcAft>
                  <a:spcPct val="35000"/>
                </a:spcAft>
                <a:buClrTx/>
                <a:buSzTx/>
                <a:buFontTx/>
                <a:buNone/>
                <a:tabLst/>
                <a:defRPr/>
              </a:pPr>
              <a: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t>Безналичные деньги</a:t>
              </a:r>
            </a:p>
          </p:txBody>
        </p:sp>
        <p:sp>
          <p:nvSpPr>
            <p:cNvPr id="12" name="Shape 11"/>
            <p:cNvSpPr/>
            <p:nvPr/>
          </p:nvSpPr>
          <p:spPr>
            <a:xfrm>
              <a:off x="5219143" y="4302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13" name="Полилиния 12"/>
            <p:cNvSpPr/>
            <p:nvPr/>
          </p:nvSpPr>
          <p:spPr>
            <a:xfrm>
              <a:off x="5533607" y="4597400"/>
              <a:ext cx="799542" cy="766417"/>
            </a:xfrm>
            <a:custGeom>
              <a:avLst/>
              <a:gdLst>
                <a:gd name="connsiteX0" fmla="*/ 0 w 799176"/>
                <a:gd name="connsiteY0" fmla="*/ 0 h 399409"/>
                <a:gd name="connsiteX1" fmla="*/ 799176 w 799176"/>
                <a:gd name="connsiteY1" fmla="*/ 0 h 399409"/>
                <a:gd name="connsiteX2" fmla="*/ 799176 w 799176"/>
                <a:gd name="connsiteY2" fmla="*/ 399409 h 399409"/>
                <a:gd name="connsiteX3" fmla="*/ 0 w 799176"/>
                <a:gd name="connsiteY3" fmla="*/ 399409 h 399409"/>
                <a:gd name="connsiteX4" fmla="*/ 0 w 799176"/>
                <a:gd name="connsiteY4" fmla="*/ 0 h 39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76" h="399409">
                  <a:moveTo>
                    <a:pt x="0" y="0"/>
                  </a:moveTo>
                  <a:lnTo>
                    <a:pt x="799176" y="0"/>
                  </a:lnTo>
                  <a:lnTo>
                    <a:pt x="799176" y="399409"/>
                  </a:lnTo>
                  <a:lnTo>
                    <a:pt x="0" y="399409"/>
                  </a:lnTo>
                  <a:lnTo>
                    <a:pt x="0" y="0"/>
                  </a:lnTo>
                  <a:close/>
                </a:path>
              </a:pathLst>
            </a:custGeom>
            <a:noFill/>
            <a:ln>
              <a:noFill/>
            </a:ln>
            <a:effectLst/>
          </p:spPr>
          <p:txBody>
            <a:bodyPr vert="vert" lIns="3175" tIns="3175" rIns="3175" bIns="3175" spcCol="1270" anchor="ctr"/>
            <a:lstStyle/>
            <a:p>
              <a:pPr marL="0" marR="0" lvl="0" indent="0" algn="ctr" defTabSz="222250" eaLnBrk="0" fontAlgn="base" latinLnBrk="0" hangingPunct="0">
                <a:lnSpc>
                  <a:spcPct val="90000"/>
                </a:lnSpc>
                <a:spcBef>
                  <a:spcPct val="0"/>
                </a:spcBef>
                <a:spcAft>
                  <a:spcPct val="35000"/>
                </a:spcAft>
                <a:buClrTx/>
                <a:buSzTx/>
                <a:buFontTx/>
                <a:buNone/>
                <a:tabLst/>
                <a:defRPr/>
              </a:pPr>
              <a: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t>Банк и банковские услуги</a:t>
              </a:r>
            </a:p>
          </p:txBody>
        </p:sp>
        <p:sp>
          <p:nvSpPr>
            <p:cNvPr id="14" name="Арка 13"/>
            <p:cNvSpPr/>
            <p:nvPr/>
          </p:nvSpPr>
          <p:spPr>
            <a:xfrm>
              <a:off x="5718716" y="5220252"/>
              <a:ext cx="1229978" cy="1231347"/>
            </a:xfrm>
            <a:prstGeom prst="blockArc">
              <a:avLst>
                <a:gd name="adj1" fmla="val 13500000"/>
                <a:gd name="adj2" fmla="val 10800000"/>
                <a:gd name="adj3" fmla="val 1274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15" name="Полилиния 14"/>
            <p:cNvSpPr/>
            <p:nvPr/>
          </p:nvSpPr>
          <p:spPr>
            <a:xfrm>
              <a:off x="5928360" y="5443331"/>
              <a:ext cx="799542" cy="800652"/>
            </a:xfrm>
            <a:custGeom>
              <a:avLst/>
              <a:gdLst>
                <a:gd name="connsiteX0" fmla="*/ 0 w 799176"/>
                <a:gd name="connsiteY0" fmla="*/ 0 h 399409"/>
                <a:gd name="connsiteX1" fmla="*/ 799176 w 799176"/>
                <a:gd name="connsiteY1" fmla="*/ 0 h 399409"/>
                <a:gd name="connsiteX2" fmla="*/ 799176 w 799176"/>
                <a:gd name="connsiteY2" fmla="*/ 399409 h 399409"/>
                <a:gd name="connsiteX3" fmla="*/ 0 w 799176"/>
                <a:gd name="connsiteY3" fmla="*/ 399409 h 399409"/>
                <a:gd name="connsiteX4" fmla="*/ 0 w 799176"/>
                <a:gd name="connsiteY4" fmla="*/ 0 h 39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76" h="399409">
                  <a:moveTo>
                    <a:pt x="0" y="0"/>
                  </a:moveTo>
                  <a:lnTo>
                    <a:pt x="799176" y="0"/>
                  </a:lnTo>
                  <a:lnTo>
                    <a:pt x="799176" y="399409"/>
                  </a:lnTo>
                  <a:lnTo>
                    <a:pt x="0" y="399409"/>
                  </a:lnTo>
                  <a:lnTo>
                    <a:pt x="0" y="0"/>
                  </a:lnTo>
                  <a:close/>
                </a:path>
              </a:pathLst>
            </a:custGeom>
            <a:noFill/>
            <a:ln>
              <a:noFill/>
            </a:ln>
            <a:effectLst/>
          </p:spPr>
          <p:txBody>
            <a:bodyPr vert="vert" lIns="3175" tIns="3175" rIns="3175" bIns="3175" spcCol="1270" anchor="ctr"/>
            <a:lstStyle/>
            <a:p>
              <a:pPr marL="0" marR="0" lvl="0" indent="0" algn="ctr" defTabSz="222250" eaLnBrk="0" fontAlgn="base" latinLnBrk="0" hangingPunct="0">
                <a:lnSpc>
                  <a:spcPct val="90000"/>
                </a:lnSpc>
                <a:spcBef>
                  <a:spcPct val="0"/>
                </a:spcBef>
                <a:spcAft>
                  <a:spcPct val="35000"/>
                </a:spcAft>
                <a:buClrTx/>
                <a:buSzTx/>
                <a:buFontTx/>
                <a:buNone/>
                <a:tabLst/>
                <a:defRPr/>
              </a:pPr>
              <a:r>
                <a:rPr kumimoji="0" lang="ru-RU" altLang="ru-RU" sz="1100" b="1" i="0" u="none" strike="noStrike" kern="1200" cap="none" spc="0" normalizeH="0" baseline="0" noProof="0" dirty="0">
                  <a:ln/>
                  <a:solidFill>
                    <a:prstClr val="black">
                      <a:hueOff val="0"/>
                      <a:satOff val="0"/>
                      <a:lumOff val="0"/>
                      <a:alphaOff val="0"/>
                    </a:prstClr>
                  </a:solidFill>
                  <a:effectLst/>
                  <a:uLnTx/>
                  <a:uFillTx/>
                  <a:latin typeface="Corbel" panose="020B0503020204020204" pitchFamily="34" charset="0"/>
                  <a:ea typeface="+mn-ea"/>
                  <a:cs typeface="+mn-cs"/>
                </a:rPr>
                <a:t>Финансовое мошенничество</a:t>
              </a:r>
            </a:p>
          </p:txBody>
        </p:sp>
        <p:sp>
          <p:nvSpPr>
            <p:cNvPr id="16" name="Круговая стрелка 15"/>
            <p:cNvSpPr/>
            <p:nvPr/>
          </p:nvSpPr>
          <p:spPr>
            <a:xfrm>
              <a:off x="5616126" y="1828800"/>
              <a:ext cx="1432930" cy="1432339"/>
            </a:xfrm>
            <a:prstGeom prst="circularArrow">
              <a:avLst>
                <a:gd name="adj1" fmla="val 10980"/>
                <a:gd name="adj2" fmla="val 1142322"/>
                <a:gd name="adj3" fmla="val 4500000"/>
                <a:gd name="adj4" fmla="val 108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17" name="Круговая стрелка 16"/>
            <p:cNvSpPr/>
            <p:nvPr/>
          </p:nvSpPr>
          <p:spPr>
            <a:xfrm>
              <a:off x="5616126" y="3478695"/>
              <a:ext cx="1432930" cy="1431235"/>
            </a:xfrm>
            <a:prstGeom prst="circularArrow">
              <a:avLst>
                <a:gd name="adj1" fmla="val 10980"/>
                <a:gd name="adj2" fmla="val 1142322"/>
                <a:gd name="adj3" fmla="val 4500000"/>
                <a:gd name="adj4" fmla="val 135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18" name="Shape 17"/>
            <p:cNvSpPr/>
            <p:nvPr/>
          </p:nvSpPr>
          <p:spPr>
            <a:xfrm>
              <a:off x="5219143" y="2651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19" name="Круговая стрелка 18"/>
            <p:cNvSpPr/>
            <p:nvPr/>
          </p:nvSpPr>
          <p:spPr>
            <a:xfrm>
              <a:off x="5616126" y="1828800"/>
              <a:ext cx="1432930" cy="1432339"/>
            </a:xfrm>
            <a:prstGeom prst="circularArrow">
              <a:avLst>
                <a:gd name="adj1" fmla="val 10980"/>
                <a:gd name="adj2" fmla="val 1142322"/>
                <a:gd name="adj3" fmla="val 4500000"/>
                <a:gd name="adj4" fmla="val 108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0" name="Круговая стрелка 19"/>
            <p:cNvSpPr/>
            <p:nvPr/>
          </p:nvSpPr>
          <p:spPr>
            <a:xfrm>
              <a:off x="5616126" y="3478695"/>
              <a:ext cx="1432930" cy="1431235"/>
            </a:xfrm>
            <a:prstGeom prst="circularArrow">
              <a:avLst>
                <a:gd name="adj1" fmla="val 10980"/>
                <a:gd name="adj2" fmla="val 1142322"/>
                <a:gd name="adj3" fmla="val 4500000"/>
                <a:gd name="adj4" fmla="val 135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1" name="Shape 20"/>
            <p:cNvSpPr/>
            <p:nvPr/>
          </p:nvSpPr>
          <p:spPr>
            <a:xfrm>
              <a:off x="5219143" y="4302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2" name="Shape 21"/>
            <p:cNvSpPr/>
            <p:nvPr/>
          </p:nvSpPr>
          <p:spPr>
            <a:xfrm>
              <a:off x="5219143" y="2651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3" name="Круговая стрелка 22"/>
            <p:cNvSpPr/>
            <p:nvPr/>
          </p:nvSpPr>
          <p:spPr>
            <a:xfrm>
              <a:off x="5616126" y="1828800"/>
              <a:ext cx="1432930" cy="1432339"/>
            </a:xfrm>
            <a:prstGeom prst="circularArrow">
              <a:avLst>
                <a:gd name="adj1" fmla="val 10980"/>
                <a:gd name="adj2" fmla="val 1142322"/>
                <a:gd name="adj3" fmla="val 4500000"/>
                <a:gd name="adj4" fmla="val 108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4" name="Круговая стрелка 23"/>
            <p:cNvSpPr/>
            <p:nvPr/>
          </p:nvSpPr>
          <p:spPr>
            <a:xfrm>
              <a:off x="5616126" y="3478695"/>
              <a:ext cx="1432930" cy="1431235"/>
            </a:xfrm>
            <a:prstGeom prst="circularArrow">
              <a:avLst>
                <a:gd name="adj1" fmla="val 10980"/>
                <a:gd name="adj2" fmla="val 1142322"/>
                <a:gd name="adj3" fmla="val 4500000"/>
                <a:gd name="adj4" fmla="val 135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5" name="Арка 24"/>
            <p:cNvSpPr/>
            <p:nvPr/>
          </p:nvSpPr>
          <p:spPr>
            <a:xfrm>
              <a:off x="5718716" y="5220252"/>
              <a:ext cx="1229978" cy="1231347"/>
            </a:xfrm>
            <a:prstGeom prst="blockArc">
              <a:avLst>
                <a:gd name="adj1" fmla="val 13500000"/>
                <a:gd name="adj2" fmla="val 10800000"/>
                <a:gd name="adj3" fmla="val 1274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6" name="Shape 25"/>
            <p:cNvSpPr/>
            <p:nvPr/>
          </p:nvSpPr>
          <p:spPr>
            <a:xfrm>
              <a:off x="5219143" y="4302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7" name="Shape 26"/>
            <p:cNvSpPr/>
            <p:nvPr/>
          </p:nvSpPr>
          <p:spPr>
            <a:xfrm>
              <a:off x="5219143" y="2651539"/>
              <a:ext cx="1432930" cy="1432339"/>
            </a:xfrm>
            <a:prstGeom prst="leftCircularArrow">
              <a:avLst>
                <a:gd name="adj1" fmla="val 10980"/>
                <a:gd name="adj2" fmla="val 1142322"/>
                <a:gd name="adj3" fmla="val 6300000"/>
                <a:gd name="adj4" fmla="val 189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8" name="Круговая стрелка 27"/>
            <p:cNvSpPr/>
            <p:nvPr/>
          </p:nvSpPr>
          <p:spPr>
            <a:xfrm>
              <a:off x="5616126" y="1828800"/>
              <a:ext cx="1432930" cy="1432339"/>
            </a:xfrm>
            <a:prstGeom prst="circularArrow">
              <a:avLst>
                <a:gd name="adj1" fmla="val 10980"/>
                <a:gd name="adj2" fmla="val 1142322"/>
                <a:gd name="adj3" fmla="val 4500000"/>
                <a:gd name="adj4" fmla="val 108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sp>
          <p:nvSpPr>
            <p:cNvPr id="29" name="Круговая стрелка 28"/>
            <p:cNvSpPr/>
            <p:nvPr/>
          </p:nvSpPr>
          <p:spPr>
            <a:xfrm>
              <a:off x="5616126" y="3478695"/>
              <a:ext cx="1432930" cy="1431235"/>
            </a:xfrm>
            <a:prstGeom prst="circularArrow">
              <a:avLst>
                <a:gd name="adj1" fmla="val 10980"/>
                <a:gd name="adj2" fmla="val 1142322"/>
                <a:gd name="adj3" fmla="val 4500000"/>
                <a:gd name="adj4" fmla="val 13500000"/>
                <a:gd name="adj5" fmla="val 12500"/>
              </a:avLst>
            </a:prstGeom>
            <a:gradFill rotWithShape="1">
              <a:gsLst>
                <a:gs pos="0">
                  <a:srgbClr val="F8B323">
                    <a:hueOff val="0"/>
                    <a:satOff val="0"/>
                    <a:lumOff val="0"/>
                    <a:alphaOff val="0"/>
                    <a:tint val="94000"/>
                    <a:satMod val="103000"/>
                    <a:lumMod val="102000"/>
                  </a:srgbClr>
                </a:gs>
                <a:gs pos="50000">
                  <a:srgbClr val="F8B323">
                    <a:hueOff val="0"/>
                    <a:satOff val="0"/>
                    <a:lumOff val="0"/>
                    <a:alphaOff val="0"/>
                    <a:shade val="100000"/>
                    <a:satMod val="110000"/>
                    <a:lumMod val="100000"/>
                  </a:srgbClr>
                </a:gs>
                <a:gs pos="100000">
                  <a:srgbClr val="F8B323">
                    <a:hueOff val="0"/>
                    <a:satOff val="0"/>
                    <a:lumOff val="0"/>
                    <a:alphaOff val="0"/>
                    <a:shade val="78000"/>
                    <a:satMod val="120000"/>
                    <a:lumMod val="99000"/>
                  </a:srgbClr>
                </a:gs>
              </a:gsLst>
              <a:lin ang="5400000" scaled="0"/>
            </a:gradFill>
            <a:ln>
              <a:noFill/>
            </a:ln>
            <a:effectLst>
              <a:outerShdw blurRad="38100" dist="25400" dir="5400000" algn="ctr" rotWithShape="0">
                <a:srgbClr val="000000">
                  <a:alpha val="25000"/>
                </a:srgbClr>
              </a:outerShdw>
            </a:effectLst>
          </p:spPr>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lvl="0"/>
            <a:r>
              <a:rPr lang="ru-RU" altLang="ru-RU" b="1" dirty="0">
                <a:ln/>
                <a:solidFill>
                  <a:schemeClr val="accent4"/>
                </a:solidFill>
              </a:rPr>
              <a:t>Особенности среды обучения</a:t>
            </a:r>
            <a:endParaRPr b="1" dirty="0">
              <a:ln/>
              <a:solidFill>
                <a:schemeClr val="accent4"/>
              </a:solidFill>
            </a:endParaRPr>
          </a:p>
        </p:txBody>
      </p:sp>
      <p:sp>
        <p:nvSpPr>
          <p:cNvPr id="80" name="Google Shape;80;p17"/>
          <p:cNvSpPr txBox="1">
            <a:spLocks noGrp="1"/>
          </p:cNvSpPr>
          <p:nvPr>
            <p:ph type="body" idx="1"/>
          </p:nvPr>
        </p:nvSpPr>
        <p:spPr>
          <a:xfrm>
            <a:off x="249787" y="1132964"/>
            <a:ext cx="8644426" cy="1436277"/>
          </a:xfrm>
          <a:prstGeom prst="rect">
            <a:avLst/>
          </a:prstGeom>
        </p:spPr>
        <p:txBody>
          <a:bodyPr spcFirstLastPara="1" wrap="square" lIns="91425" tIns="91425" rIns="91425" bIns="91425" anchor="t" anchorCtr="0">
            <a:noAutofit/>
          </a:bodyPr>
          <a:lstStyle/>
          <a:p>
            <a:pPr marL="0" lvl="0" indent="0" algn="just">
              <a:spcAft>
                <a:spcPts val="1200"/>
              </a:spcAft>
              <a:buNone/>
            </a:pPr>
            <a:r>
              <a:rPr lang="ru-RU" sz="1400" dirty="0"/>
              <a:t>Использование на занятиях </a:t>
            </a:r>
            <a:r>
              <a:rPr lang="ru-RU" sz="1400" dirty="0" err="1"/>
              <a:t>сурдоперевода</a:t>
            </a:r>
            <a:r>
              <a:rPr lang="ru-RU" sz="1400" dirty="0"/>
              <a:t> и специально изготовленных обучающих материалов </a:t>
            </a:r>
            <a:r>
              <a:rPr lang="ru-RU" sz="1400" dirty="0" smtClean="0"/>
              <a:t/>
            </a:r>
            <a:br>
              <a:rPr lang="ru-RU" sz="1400" dirty="0" smtClean="0"/>
            </a:br>
            <a:r>
              <a:rPr lang="ru-RU" sz="1400" dirty="0" smtClean="0"/>
              <a:t>с </a:t>
            </a:r>
            <a:r>
              <a:rPr lang="ru-RU" sz="1400" dirty="0"/>
              <a:t>рельефно-точечным шрифтом. Также предполагается проведение занятий в игровой форме </a:t>
            </a:r>
            <a:r>
              <a:rPr lang="ru-RU" sz="1400" dirty="0" smtClean="0"/>
              <a:t/>
            </a:r>
            <a:br>
              <a:rPr lang="ru-RU" sz="1400" dirty="0" smtClean="0"/>
            </a:br>
            <a:r>
              <a:rPr lang="ru-RU" sz="1400" dirty="0" smtClean="0"/>
              <a:t>для </a:t>
            </a:r>
            <a:r>
              <a:rPr lang="ru-RU" sz="1400" dirty="0"/>
              <a:t>увеличения заинтересованности со стороны детей.</a:t>
            </a:r>
          </a:p>
        </p:txBody>
      </p:sp>
      <p:pic>
        <p:nvPicPr>
          <p:cNvPr id="30" name="Рисунок 1"/>
          <p:cNvPicPr>
            <a:picLocks noChangeAspect="1"/>
          </p:cNvPicPr>
          <p:nvPr/>
        </p:nvPicPr>
        <p:blipFill>
          <a:blip r:embed="rId3">
            <a:extLst>
              <a:ext uri="{28A0092B-C50C-407E-A947-70E740481C1C}">
                <a14:useLocalDpi xmlns:a14="http://schemas.microsoft.com/office/drawing/2010/main" val="0"/>
              </a:ext>
            </a:extLst>
          </a:blip>
          <a:srcRect t="17635"/>
          <a:stretch>
            <a:fillRect/>
          </a:stretch>
        </p:blipFill>
        <p:spPr bwMode="auto">
          <a:xfrm>
            <a:off x="3974922" y="2260632"/>
            <a:ext cx="4286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901" y="2260632"/>
            <a:ext cx="2852738"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Прямоугольник 5"/>
          <p:cNvSpPr>
            <a:spLocks noChangeArrowheads="1"/>
          </p:cNvSpPr>
          <p:nvPr/>
        </p:nvSpPr>
        <p:spPr bwMode="auto">
          <a:xfrm>
            <a:off x="1308508" y="4361497"/>
            <a:ext cx="20826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Corbel" panose="020B0503020204020204"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Corbel" panose="020B0503020204020204"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Corbel" panose="020B0503020204020204"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Corbel" panose="020B0503020204020204"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Corbel" panose="020B0503020204020204"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9pPr>
          </a:lstStyle>
          <a:p>
            <a:pPr eaLnBrk="0" fontAlgn="base" hangingPunct="0">
              <a:lnSpc>
                <a:spcPct val="100000"/>
              </a:lnSpc>
              <a:spcBef>
                <a:spcPct val="0"/>
              </a:spcBef>
              <a:spcAft>
                <a:spcPct val="0"/>
              </a:spcAft>
              <a:buClrTx/>
              <a:buFontTx/>
              <a:buNone/>
            </a:pPr>
            <a:r>
              <a:rPr lang="ru-RU" altLang="ru-RU" sz="1400" dirty="0">
                <a:solidFill>
                  <a:schemeClr val="dk2"/>
                </a:solidFill>
                <a:latin typeface="Arial"/>
              </a:rPr>
              <a:t>Алфавит </a:t>
            </a:r>
            <a:r>
              <a:rPr lang="ru-RU" altLang="ru-RU" sz="1400" dirty="0" err="1">
                <a:solidFill>
                  <a:schemeClr val="dk2"/>
                </a:solidFill>
                <a:latin typeface="Arial"/>
              </a:rPr>
              <a:t>сурдоазбуки</a:t>
            </a:r>
            <a:endParaRPr lang="ru-RU" altLang="ru-RU" sz="1400" dirty="0">
              <a:solidFill>
                <a:schemeClr val="dk2"/>
              </a:solidFill>
              <a:latin typeface="Arial"/>
            </a:endParaRPr>
          </a:p>
        </p:txBody>
      </p:sp>
      <p:sp>
        <p:nvSpPr>
          <p:cNvPr id="33" name="Прямоугольник 5"/>
          <p:cNvSpPr>
            <a:spLocks noChangeArrowheads="1"/>
          </p:cNvSpPr>
          <p:nvPr/>
        </p:nvSpPr>
        <p:spPr bwMode="auto">
          <a:xfrm>
            <a:off x="5014219" y="4361497"/>
            <a:ext cx="2266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Corbel" panose="020B0503020204020204"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Corbel" panose="020B0503020204020204"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Corbel" panose="020B0503020204020204"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Corbel" panose="020B0503020204020204"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Corbel" panose="020B0503020204020204"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Corbel" panose="020B0503020204020204" pitchFamily="34" charset="0"/>
              </a:defRPr>
            </a:lvl9pPr>
          </a:lstStyle>
          <a:p>
            <a:pPr eaLnBrk="0" fontAlgn="base" hangingPunct="0">
              <a:lnSpc>
                <a:spcPct val="100000"/>
              </a:lnSpc>
              <a:spcBef>
                <a:spcPct val="0"/>
              </a:spcBef>
              <a:spcAft>
                <a:spcPct val="0"/>
              </a:spcAft>
              <a:buClrTx/>
              <a:buFontTx/>
              <a:buNone/>
            </a:pPr>
            <a:r>
              <a:rPr lang="ru-RU" altLang="ru-RU" sz="1400" dirty="0">
                <a:solidFill>
                  <a:schemeClr val="dk2"/>
                </a:solidFill>
                <a:latin typeface="Arial"/>
              </a:rPr>
              <a:t>Алфавит азбуки Брайля</a:t>
            </a:r>
          </a:p>
        </p:txBody>
      </p:sp>
    </p:spTree>
    <p:extLst>
      <p:ext uri="{BB962C8B-B14F-4D97-AF65-F5344CB8AC3E}">
        <p14:creationId xmlns:p14="http://schemas.microsoft.com/office/powerpoint/2010/main" val="3599850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5" name="Блок-схема: узел 4"/>
          <p:cNvSpPr/>
          <p:nvPr/>
        </p:nvSpPr>
        <p:spPr>
          <a:xfrm>
            <a:off x="-152252" y="87022"/>
            <a:ext cx="1490400" cy="1513488"/>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saturation sat="92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4180174" y="3041587"/>
            <a:ext cx="3380353" cy="2253569"/>
          </a:xfrm>
          <a:prstGeom prst="rect">
            <a:avLst/>
          </a:prstGeom>
        </p:spPr>
      </p:pic>
      <p:sp>
        <p:nvSpPr>
          <p:cNvPr id="85" name="Google Shape;8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a:ln/>
                <a:solidFill>
                  <a:schemeClr val="accent4"/>
                </a:solidFill>
              </a:rPr>
              <a:t>Актуальность проблемы</a:t>
            </a:r>
            <a:endParaRPr b="1" dirty="0">
              <a:ln/>
              <a:solidFill>
                <a:schemeClr val="accent4"/>
              </a:solidFill>
            </a:endParaRPr>
          </a:p>
        </p:txBody>
      </p:sp>
      <p:sp>
        <p:nvSpPr>
          <p:cNvPr id="86" name="Google Shape;86;p18"/>
          <p:cNvSpPr txBox="1">
            <a:spLocks noGrp="1"/>
          </p:cNvSpPr>
          <p:nvPr>
            <p:ph type="body" idx="1"/>
          </p:nvPr>
        </p:nvSpPr>
        <p:spPr>
          <a:xfrm>
            <a:off x="254248" y="1132964"/>
            <a:ext cx="8635504" cy="3435911"/>
          </a:xfrm>
          <a:prstGeom prst="rect">
            <a:avLst/>
          </a:prstGeom>
        </p:spPr>
        <p:txBody>
          <a:bodyPr spcFirstLastPara="1" wrap="square" lIns="91425" tIns="91425" rIns="91425" bIns="91425" anchor="t" anchorCtr="0">
            <a:normAutofit/>
          </a:bodyPr>
          <a:lstStyle/>
          <a:p>
            <a:pPr marL="0" lvl="0" indent="0" algn="just">
              <a:spcAft>
                <a:spcPts val="1200"/>
              </a:spcAft>
              <a:buNone/>
            </a:pPr>
            <a:r>
              <a:rPr lang="ru-RU" sz="1400" dirty="0" smtClean="0"/>
              <a:t>Несмотря </a:t>
            </a:r>
            <a:r>
              <a:rPr lang="ru-RU" sz="1400" dirty="0"/>
              <a:t>на то, что опасности принять неправильное финансовое решение или стать жертвой мошенников подвержены все, есть группы, которые в силу психологических или физических особенностей рискуют больше других. </a:t>
            </a:r>
            <a:br>
              <a:rPr lang="ru-RU" sz="1400" dirty="0"/>
            </a:br>
            <a:r>
              <a:rPr lang="ru-RU" sz="1400" dirty="0"/>
              <a:t>И действительно, формирование финансовой грамотности детей-инвалидов в настоящее время актуально и востребовано особенно остро.</a:t>
            </a:r>
          </a:p>
          <a:p>
            <a:pPr marL="0" lvl="0" indent="0" algn="just">
              <a:spcAft>
                <a:spcPts val="1200"/>
              </a:spcAft>
              <a:buNone/>
            </a:pPr>
            <a:r>
              <a:rPr lang="ru-RU" sz="1400" dirty="0"/>
              <a:t>Выработка полезных привычек в сфере финансов, начиная со школьного возраста, поможет избежать детям с ОВЗ многих ошибок по мере взросления и приобретения финансовой самостоятельности, а также заложит основу финансовой безопасности и благополучия </a:t>
            </a:r>
            <a:r>
              <a:rPr lang="ru-RU" sz="1400" dirty="0" smtClean="0"/>
              <a:t/>
            </a:r>
            <a:br>
              <a:rPr lang="ru-RU" sz="1400" dirty="0" smtClean="0"/>
            </a:br>
            <a:r>
              <a:rPr lang="ru-RU" sz="1400" dirty="0" smtClean="0"/>
              <a:t>на </a:t>
            </a:r>
            <a:r>
              <a:rPr lang="ru-RU" sz="1400" dirty="0"/>
              <a:t>протяжении жизни.</a:t>
            </a:r>
          </a:p>
          <a:p>
            <a:pPr marL="0" lvl="0" indent="0" algn="l" rtl="0">
              <a:spcBef>
                <a:spcPts val="0"/>
              </a:spcBef>
              <a:spcAft>
                <a:spcPts val="1200"/>
              </a:spcAft>
              <a:buNone/>
            </a:pPr>
            <a:endParaRPr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5" name="Блок-схема: узел 4"/>
          <p:cNvSpPr/>
          <p:nvPr/>
        </p:nvSpPr>
        <p:spPr>
          <a:xfrm>
            <a:off x="-152252" y="87022"/>
            <a:ext cx="1490400" cy="1513488"/>
          </a:xfrm>
          <a:prstGeom prst="flowChartConnector">
            <a:avLst/>
          </a:prstGeom>
          <a:solidFill>
            <a:srgbClr val="F7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Google Shape;8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smtClean="0">
                <a:ln/>
                <a:solidFill>
                  <a:schemeClr val="accent4"/>
                </a:solidFill>
              </a:rPr>
              <a:t>Финансирование проекта</a:t>
            </a:r>
            <a:endParaRPr b="1" dirty="0">
              <a:ln/>
              <a:solidFill>
                <a:schemeClr val="accent4"/>
              </a:solidFill>
            </a:endParaRPr>
          </a:p>
        </p:txBody>
      </p:sp>
      <p:sp>
        <p:nvSpPr>
          <p:cNvPr id="86" name="Google Shape;86;p18"/>
          <p:cNvSpPr txBox="1">
            <a:spLocks noGrp="1"/>
          </p:cNvSpPr>
          <p:nvPr>
            <p:ph type="body" idx="1"/>
          </p:nvPr>
        </p:nvSpPr>
        <p:spPr>
          <a:xfrm>
            <a:off x="254248" y="1132964"/>
            <a:ext cx="8635504" cy="3435911"/>
          </a:xfrm>
          <a:prstGeom prst="rect">
            <a:avLst/>
          </a:prstGeom>
        </p:spPr>
        <p:txBody>
          <a:bodyPr spcFirstLastPara="1" wrap="square" lIns="91425" tIns="91425" rIns="91425" bIns="91425" anchor="t" anchorCtr="0">
            <a:normAutofit/>
          </a:bodyPr>
          <a:lstStyle/>
          <a:p>
            <a:pPr marL="285750" indent="-285750" algn="just">
              <a:spcAft>
                <a:spcPts val="1200"/>
              </a:spcAft>
            </a:pPr>
            <a:r>
              <a:rPr lang="ru-RU" sz="1400" dirty="0" smtClean="0"/>
              <a:t>Мой бизнес – поддерживает АНО (до 500 000 рублей)</a:t>
            </a:r>
          </a:p>
          <a:p>
            <a:pPr marL="285750" indent="-285750" algn="just">
              <a:spcAft>
                <a:spcPts val="1200"/>
              </a:spcAft>
            </a:pPr>
            <a:r>
              <a:rPr lang="ru-RU" sz="1400" dirty="0" smtClean="0"/>
              <a:t>Фонд Президентских грантов </a:t>
            </a:r>
          </a:p>
          <a:p>
            <a:pPr marL="285750" indent="-285750" algn="just">
              <a:spcAft>
                <a:spcPts val="1200"/>
              </a:spcAft>
            </a:pPr>
            <a:r>
              <a:rPr lang="ru-RU" sz="1400" dirty="0" err="1" smtClean="0"/>
              <a:t>Росмолодежь</a:t>
            </a:r>
            <a:r>
              <a:rPr lang="ru-RU" sz="1400" dirty="0" smtClean="0"/>
              <a:t> физическим лицам</a:t>
            </a:r>
            <a:endParaRPr lang="ru-RU" sz="1400" dirty="0"/>
          </a:p>
          <a:p>
            <a:pPr marL="0" lvl="0" indent="0" algn="l" rtl="0">
              <a:spcBef>
                <a:spcPts val="0"/>
              </a:spcBef>
              <a:spcAft>
                <a:spcPts val="1200"/>
              </a:spcAft>
              <a:buNone/>
            </a:pPr>
            <a:endParaRPr sz="1400" dirty="0"/>
          </a:p>
        </p:txBody>
      </p:sp>
      <p:pic>
        <p:nvPicPr>
          <p:cNvPr id="3" name="Рисунок 2"/>
          <p:cNvPicPr>
            <a:picLocks noChangeAspect="1"/>
          </p:cNvPicPr>
          <p:nvPr/>
        </p:nvPicPr>
        <p:blipFill>
          <a:blip r:embed="rId3"/>
          <a:stretch>
            <a:fillRect/>
          </a:stretch>
        </p:blipFill>
        <p:spPr>
          <a:xfrm>
            <a:off x="389826" y="2552618"/>
            <a:ext cx="2178765" cy="2315651"/>
          </a:xfrm>
          <a:prstGeom prst="rect">
            <a:avLst/>
          </a:prstGeom>
        </p:spPr>
      </p:pic>
      <p:pic>
        <p:nvPicPr>
          <p:cNvPr id="4" name="Рисунок 3"/>
          <p:cNvPicPr>
            <a:picLocks noChangeAspect="1"/>
          </p:cNvPicPr>
          <p:nvPr/>
        </p:nvPicPr>
        <p:blipFill>
          <a:blip r:embed="rId4"/>
          <a:stretch>
            <a:fillRect/>
          </a:stretch>
        </p:blipFill>
        <p:spPr>
          <a:xfrm>
            <a:off x="2810482" y="2552618"/>
            <a:ext cx="5959632" cy="2313462"/>
          </a:xfrm>
          <a:prstGeom prst="rect">
            <a:avLst/>
          </a:prstGeom>
          <a:ln>
            <a:noFill/>
          </a:ln>
          <a:effectLst>
            <a:softEdge rad="112500"/>
          </a:effectLst>
        </p:spPr>
      </p:pic>
    </p:spTree>
    <p:extLst>
      <p:ext uri="{BB962C8B-B14F-4D97-AF65-F5344CB8AC3E}">
        <p14:creationId xmlns:p14="http://schemas.microsoft.com/office/powerpoint/2010/main" val="886636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289450"/>
            <a:ext cx="8520600" cy="572700"/>
          </a:xfrm>
          <a:prstGeom prst="rect">
            <a:avLst/>
          </a:prstGeom>
        </p:spPr>
        <p:txBody>
          <a:bodyPr spcFirstLastPara="1" wrap="square" lIns="91425" tIns="91425" rIns="91425" bIns="91425" anchor="t" anchorCtr="0">
            <a:normAutofit fontScale="90000"/>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ru" b="1" dirty="0">
                <a:ln/>
                <a:solidFill>
                  <a:schemeClr val="accent4"/>
                </a:solidFill>
              </a:rPr>
              <a:t>Команда</a:t>
            </a:r>
            <a:endParaRPr b="1" dirty="0">
              <a:ln/>
              <a:solidFill>
                <a:schemeClr val="accent4"/>
              </a:solidFill>
            </a:endParaRPr>
          </a:p>
        </p:txBody>
      </p:sp>
      <p:grpSp>
        <p:nvGrpSpPr>
          <p:cNvPr id="4" name="Группа 17"/>
          <p:cNvGrpSpPr>
            <a:grpSpLocks/>
          </p:cNvGrpSpPr>
          <p:nvPr/>
        </p:nvGrpSpPr>
        <p:grpSpPr bwMode="auto">
          <a:xfrm>
            <a:off x="375796" y="893468"/>
            <a:ext cx="8492577" cy="4118807"/>
            <a:chOff x="230856" y="874956"/>
            <a:chExt cx="10405701" cy="5046882"/>
          </a:xfrm>
        </p:grpSpPr>
        <p:grpSp>
          <p:nvGrpSpPr>
            <p:cNvPr id="5" name="Группа 7"/>
            <p:cNvGrpSpPr>
              <a:grpSpLocks/>
            </p:cNvGrpSpPr>
            <p:nvPr/>
          </p:nvGrpSpPr>
          <p:grpSpPr bwMode="auto">
            <a:xfrm>
              <a:off x="230856" y="874956"/>
              <a:ext cx="10405701" cy="5046882"/>
              <a:chOff x="-197430" y="792299"/>
              <a:chExt cx="11684522" cy="5667131"/>
            </a:xfrm>
          </p:grpSpPr>
          <p:sp>
            <p:nvSpPr>
              <p:cNvPr id="10" name="Овал 9"/>
              <p:cNvSpPr/>
              <p:nvPr/>
            </p:nvSpPr>
            <p:spPr>
              <a:xfrm>
                <a:off x="-197430" y="792299"/>
                <a:ext cx="2402580" cy="2365433"/>
              </a:xfrm>
              <a:prstGeom prst="ellipse">
                <a:avLst/>
              </a:prstGeom>
              <a:blipFill dpi="0" rotWithShape="1">
                <a:blip r:embed="rId3" cstate="print">
                  <a:extLst>
                    <a:ext uri="{28A0092B-C50C-407E-A947-70E740481C1C}">
                      <a14:useLocalDpi xmlns:a14="http://schemas.microsoft.com/office/drawing/2010/main" val="0"/>
                    </a:ext>
                  </a:extLst>
                </a:blip>
                <a:srcRect/>
                <a:stretch>
                  <a:fillRect t="-31027" r="-4726" b="-24241"/>
                </a:stretch>
              </a:blipFill>
              <a:ln w="9525" cap="flat" cmpd="sng" algn="ctr">
                <a:solidFill>
                  <a:schemeClr val="bg2"/>
                </a:solidFill>
                <a:prstDash val="solid"/>
                <a:round/>
                <a:headEnd type="none" w="med" len="med"/>
                <a:tailEnd type="none" w="med" len="med"/>
              </a:ln>
              <a:effectLst/>
            </p:spPr>
          </p:sp>
          <p:sp>
            <p:nvSpPr>
              <p:cNvPr id="11" name="Овал 10"/>
              <p:cNvSpPr/>
              <p:nvPr/>
            </p:nvSpPr>
            <p:spPr>
              <a:xfrm>
                <a:off x="9085334" y="2420149"/>
                <a:ext cx="2401758" cy="2401760"/>
              </a:xfrm>
              <a:prstGeom prst="ellipse">
                <a:avLst/>
              </a:prstGeom>
              <a:blipFill dpi="0" rotWithShape="1">
                <a:blip r:embed="rId4">
                  <a:extLst>
                    <a:ext uri="{28A0092B-C50C-407E-A947-70E740481C1C}">
                      <a14:useLocalDpi xmlns:a14="http://schemas.microsoft.com/office/drawing/2010/main" val="0"/>
                    </a:ext>
                  </a:extLst>
                </a:blip>
                <a:srcRect/>
                <a:stretch>
                  <a:fillRect l="-58509" t="-28489" r="-43653" b="-73671"/>
                </a:stretch>
              </a:blipFill>
              <a:ln>
                <a:solidFill>
                  <a:schemeClr val="bg2"/>
                </a:solidFill>
              </a:ln>
              <a:effectLst>
                <a:outerShdw blurRad="38100" dist="25400" dir="5400000" algn="ctr" rotWithShape="0">
                  <a:srgbClr val="000000">
                    <a:alpha val="25000"/>
                  </a:srgbClr>
                </a:outerShdw>
              </a:effectLst>
            </p:spPr>
          </p:sp>
          <p:sp>
            <p:nvSpPr>
              <p:cNvPr id="12" name="Овал 11"/>
              <p:cNvSpPr/>
              <p:nvPr/>
            </p:nvSpPr>
            <p:spPr>
              <a:xfrm>
                <a:off x="-197430" y="4057670"/>
                <a:ext cx="2401758" cy="2401760"/>
              </a:xfrm>
              <a:prstGeom prst="ellipse">
                <a:avLst/>
              </a:prstGeom>
              <a:blipFill dpi="0" rotWithShape="1">
                <a:blip r:embed="rId5">
                  <a:extLst>
                    <a:ext uri="{28A0092B-C50C-407E-A947-70E740481C1C}">
                      <a14:useLocalDpi xmlns:a14="http://schemas.microsoft.com/office/drawing/2010/main" val="0"/>
                    </a:ext>
                  </a:extLst>
                </a:blip>
                <a:srcRect/>
                <a:stretch>
                  <a:fillRect l="-9204" t="-36528" b="-9804"/>
                </a:stretch>
              </a:blipFill>
              <a:ln>
                <a:solidFill>
                  <a:schemeClr val="bg2"/>
                </a:solidFill>
              </a:ln>
              <a:effectLst>
                <a:outerShdw blurRad="38100" dist="25400" dir="5400000" algn="ctr" rotWithShape="0">
                  <a:srgbClr val="000000">
                    <a:alpha val="25000"/>
                  </a:srgbClr>
                </a:outerShdw>
              </a:effectLst>
            </p:spPr>
          </p:sp>
        </p:grpSp>
        <p:sp>
          <p:nvSpPr>
            <p:cNvPr id="6" name="Блок-схема: знак завершения 5"/>
            <p:cNvSpPr/>
            <p:nvPr/>
          </p:nvSpPr>
          <p:spPr>
            <a:xfrm>
              <a:off x="2152631" y="2767641"/>
              <a:ext cx="5734264" cy="1260493"/>
            </a:xfrm>
            <a:prstGeom prst="flowChartTerminator">
              <a:avLst/>
            </a:prstGeom>
            <a:solidFill>
              <a:srgbClr val="FFC043"/>
            </a:solidFill>
            <a:ln>
              <a:noFill/>
            </a:ln>
            <a:effectLst>
              <a:outerShdw blurRad="38100" dist="25400" dir="5400000" algn="ctr" rotWithShape="0">
                <a:srgbClr val="000000">
                  <a:alpha val="2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Руководитель проекта:</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Мажарина Вероника Александровна – студентка ФГБОУ ВО «МГТУ», группы </a:t>
              </a:r>
              <a:r>
                <a:rPr kumimoji="0" lang="ru-RU" b="0" i="0" u="none" strike="noStrike" kern="1200" cap="none" spc="0" normalizeH="0" baseline="0" noProof="0" dirty="0" smtClean="0">
                  <a:ln>
                    <a:noFill/>
                  </a:ln>
                  <a:solidFill>
                    <a:schemeClr val="tx1"/>
                  </a:solidFill>
                  <a:effectLst/>
                  <a:uLnTx/>
                  <a:uFillTx/>
                  <a:latin typeface="+mn-lt"/>
                  <a:ea typeface="+mn-ea"/>
                  <a:cs typeface="Arial" panose="020B0604020202020204" pitchFamily="34" charset="0"/>
                </a:rPr>
                <a:t>ЭК-31</a:t>
              </a:r>
              <a:endParaRPr kumimoji="0" 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7" name="Блок-схема: знак завершения 6"/>
            <p:cNvSpPr/>
            <p:nvPr/>
          </p:nvSpPr>
          <p:spPr>
            <a:xfrm>
              <a:off x="2981251" y="1310682"/>
              <a:ext cx="5734264" cy="1258548"/>
            </a:xfrm>
            <a:prstGeom prst="flowChartTerminator">
              <a:avLst/>
            </a:prstGeom>
            <a:solidFill>
              <a:srgbClr val="FFC043"/>
            </a:solidFill>
            <a:ln>
              <a:noFill/>
            </a:ln>
            <a:effectLst>
              <a:outerShdw blurRad="38100" dist="25400" dir="5400000" algn="ctr" rotWithShape="0">
                <a:srgbClr val="000000">
                  <a:alpha val="25000"/>
                </a:srgbClr>
              </a:outerShdw>
            </a:effectLst>
          </p:spPr>
          <p:txBody>
            <a:bodyPr anchor="ctr"/>
            <a:lstStyle/>
            <a:p>
              <a:pPr marL="0" marR="0" lvl="0" indent="0" algn="ctr" defTabSz="444500" eaLnBrk="0" fontAlgn="base" latinLnBrk="0" hangingPunct="0">
                <a:lnSpc>
                  <a:spcPct val="90000"/>
                </a:lnSpc>
                <a:spcBef>
                  <a:spcPct val="0"/>
                </a:spcBef>
                <a:spcAft>
                  <a:spcPct val="35000"/>
                </a:spcAft>
                <a:buClrTx/>
                <a:buSzTx/>
                <a:buFontTx/>
                <a:buNone/>
                <a:tabLst/>
                <a:defRPr/>
              </a:pPr>
              <a:r>
                <a:rPr kumimoji="0" lang="ru-RU" alt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Научный руководитель: </a:t>
              </a:r>
            </a:p>
            <a:p>
              <a:pPr algn="ctr" defTabSz="444500" eaLnBrk="0" fontAlgn="base" hangingPunct="0">
                <a:lnSpc>
                  <a:spcPct val="90000"/>
                </a:lnSpc>
                <a:spcBef>
                  <a:spcPct val="0"/>
                </a:spcBef>
                <a:spcAft>
                  <a:spcPct val="35000"/>
                </a:spcAft>
                <a:buClrTx/>
                <a:defRPr/>
              </a:pPr>
              <a:r>
                <a:rPr lang="ru-RU" altLang="ru-RU" kern="1200" dirty="0" err="1">
                  <a:solidFill>
                    <a:schemeClr val="tx1"/>
                  </a:solidFill>
                  <a:latin typeface="+mn-lt"/>
                  <a:ea typeface="+mn-ea"/>
                  <a:cs typeface="Arial" panose="020B0604020202020204" pitchFamily="34" charset="0"/>
                </a:rPr>
                <a:t>Мамиек</a:t>
              </a:r>
              <a:r>
                <a:rPr lang="ru-RU" altLang="ru-RU" kern="1200" dirty="0">
                  <a:solidFill>
                    <a:schemeClr val="tx1"/>
                  </a:solidFill>
                  <a:latin typeface="+mn-lt"/>
                  <a:ea typeface="+mn-ea"/>
                  <a:cs typeface="Arial" panose="020B0604020202020204" pitchFamily="34" charset="0"/>
                </a:rPr>
                <a:t> Людмила </a:t>
              </a:r>
              <a:r>
                <a:rPr lang="ru-RU" altLang="ru-RU" kern="1200" dirty="0" err="1">
                  <a:solidFill>
                    <a:schemeClr val="tx1"/>
                  </a:solidFill>
                  <a:latin typeface="+mn-lt"/>
                  <a:ea typeface="+mn-ea"/>
                  <a:cs typeface="Arial" panose="020B0604020202020204" pitchFamily="34" charset="0"/>
                </a:rPr>
                <a:t>Алиевна</a:t>
              </a:r>
              <a:endParaRPr lang="ru-RU" altLang="ru-RU" kern="1200" dirty="0">
                <a:solidFill>
                  <a:schemeClr val="tx1"/>
                </a:solidFill>
                <a:latin typeface="+mn-lt"/>
                <a:ea typeface="+mn-ea"/>
                <a:cs typeface="Arial" panose="020B0604020202020204" pitchFamily="34" charset="0"/>
              </a:endParaRPr>
            </a:p>
            <a:p>
              <a:pPr marL="0" marR="0" lvl="0" indent="0" algn="ctr" defTabSz="444500" eaLnBrk="0" fontAlgn="base" latinLnBrk="0" hangingPunct="0">
                <a:lnSpc>
                  <a:spcPct val="90000"/>
                </a:lnSpc>
                <a:spcBef>
                  <a:spcPct val="0"/>
                </a:spcBef>
                <a:spcAft>
                  <a:spcPct val="35000"/>
                </a:spcAft>
                <a:buClrTx/>
                <a:buSzTx/>
                <a:buFontTx/>
                <a:buNone/>
                <a:tabLst/>
                <a:defRPr/>
              </a:pPr>
              <a:r>
                <a:rPr kumimoji="0" lang="ru-RU" altLang="ru-RU" b="0" i="0" u="none" strike="noStrike" kern="1200" cap="none" spc="0" normalizeH="0" baseline="0" noProof="0" dirty="0" smtClean="0">
                  <a:ln>
                    <a:noFill/>
                  </a:ln>
                  <a:solidFill>
                    <a:schemeClr val="tx1"/>
                  </a:solidFill>
                  <a:effectLst/>
                  <a:uLnTx/>
                  <a:uFillTx/>
                  <a:latin typeface="+mn-lt"/>
                  <a:ea typeface="+mn-ea"/>
                  <a:cs typeface="Arial" panose="020B0604020202020204" pitchFamily="34" charset="0"/>
                </a:rPr>
                <a:t>- кандидат </a:t>
              </a:r>
              <a:r>
                <a:rPr kumimoji="0" lang="ru-RU" alt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экономических наук,</a:t>
              </a:r>
            </a:p>
            <a:p>
              <a:pPr marL="0" marR="0" lvl="0" indent="0" algn="ctr" defTabSz="444500" eaLnBrk="0" fontAlgn="base" latinLnBrk="0" hangingPunct="0">
                <a:lnSpc>
                  <a:spcPct val="90000"/>
                </a:lnSpc>
                <a:spcBef>
                  <a:spcPct val="0"/>
                </a:spcBef>
                <a:spcAft>
                  <a:spcPct val="35000"/>
                </a:spcAft>
                <a:buClrTx/>
                <a:buSzTx/>
                <a:buFontTx/>
                <a:buNone/>
                <a:tabLst/>
                <a:defRPr/>
              </a:pPr>
              <a:r>
                <a:rPr kumimoji="0" lang="ru-RU" alt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доцент кафедры финансов и </a:t>
              </a:r>
              <a:r>
                <a:rPr kumimoji="0" lang="ru-RU" altLang="ru-RU" b="0" i="0" u="none" strike="noStrike" kern="1200" cap="none" spc="0" normalizeH="0" baseline="0" noProof="0" dirty="0" smtClean="0">
                  <a:ln>
                    <a:noFill/>
                  </a:ln>
                  <a:solidFill>
                    <a:schemeClr val="tx1"/>
                  </a:solidFill>
                  <a:effectLst/>
                  <a:uLnTx/>
                  <a:uFillTx/>
                  <a:latin typeface="+mn-lt"/>
                  <a:ea typeface="+mn-ea"/>
                  <a:cs typeface="Arial" panose="020B0604020202020204" pitchFamily="34" charset="0"/>
                </a:rPr>
                <a:t>кредита</a:t>
              </a:r>
              <a:endParaRPr kumimoji="0" lang="ru-RU" altLang="ru-RU"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8" name="Блок-схема: знак завершения 7"/>
            <p:cNvSpPr/>
            <p:nvPr/>
          </p:nvSpPr>
          <p:spPr>
            <a:xfrm>
              <a:off x="2981250" y="4218765"/>
              <a:ext cx="5734264" cy="1258547"/>
            </a:xfrm>
            <a:prstGeom prst="flowChartTerminator">
              <a:avLst/>
            </a:prstGeom>
            <a:solidFill>
              <a:srgbClr val="FFC043"/>
            </a:solidFill>
            <a:ln>
              <a:noFill/>
            </a:ln>
            <a:effectLst>
              <a:outerShdw blurRad="38100" dist="25400" dir="5400000" algn="ctr" rotWithShape="0">
                <a:srgbClr val="000000">
                  <a:alpha val="25000"/>
                </a:srgbClr>
              </a:outerShdw>
            </a:effectLst>
          </p:spPr>
          <p:txBody>
            <a:bodyPr anchor="ctr"/>
            <a:lstStyle/>
            <a:p>
              <a:pPr marL="0" marR="0" lvl="0" indent="0" algn="ctr" defTabSz="444500" eaLnBrk="0" fontAlgn="base" latinLnBrk="0" hangingPunct="0">
                <a:lnSpc>
                  <a:spcPct val="90000"/>
                </a:lnSpc>
                <a:spcBef>
                  <a:spcPct val="0"/>
                </a:spcBef>
                <a:spcAft>
                  <a:spcPct val="35000"/>
                </a:spcAft>
                <a:buClrTx/>
                <a:buSzTx/>
                <a:buFontTx/>
                <a:buNone/>
                <a:tabLst/>
                <a:defRPr/>
              </a:pPr>
              <a:r>
                <a:rPr kumimoji="0" lang="ru-RU" altLang="ru-RU" b="0" i="0" u="none" strike="noStrike" kern="1200" cap="none" spc="0" normalizeH="0" baseline="0" noProof="0" dirty="0">
                  <a:ln>
                    <a:noFill/>
                  </a:ln>
                  <a:solidFill>
                    <a:schemeClr val="tx1"/>
                  </a:solidFill>
                  <a:effectLst/>
                  <a:uLnTx/>
                  <a:uFillTx/>
                  <a:latin typeface="+mn-lt"/>
                  <a:ea typeface="+mn-ea"/>
                  <a:cs typeface="+mn-cs"/>
                </a:rPr>
                <a:t>Разработчик:</a:t>
              </a:r>
            </a:p>
            <a:p>
              <a:pPr marL="0" marR="0" lvl="0" indent="0" algn="ctr" defTabSz="444500" eaLnBrk="0" fontAlgn="base" latinLnBrk="0" hangingPunct="0">
                <a:lnSpc>
                  <a:spcPct val="90000"/>
                </a:lnSpc>
                <a:spcBef>
                  <a:spcPct val="0"/>
                </a:spcBef>
                <a:spcAft>
                  <a:spcPct val="35000"/>
                </a:spcAft>
                <a:buClrTx/>
                <a:buSzTx/>
                <a:buFontTx/>
                <a:buNone/>
                <a:tabLst/>
                <a:defRPr/>
              </a:pPr>
              <a:r>
                <a:rPr kumimoji="0" lang="ru-RU" altLang="ru-RU" b="0" i="0" u="none" strike="noStrike" kern="1200" cap="none" spc="0" normalizeH="0" baseline="0" noProof="0" dirty="0">
                  <a:ln>
                    <a:noFill/>
                  </a:ln>
                  <a:solidFill>
                    <a:schemeClr val="tx1"/>
                  </a:solidFill>
                  <a:effectLst/>
                  <a:uLnTx/>
                  <a:uFillTx/>
                  <a:latin typeface="+mn-lt"/>
                  <a:ea typeface="+mn-ea"/>
                  <a:cs typeface="+mn-cs"/>
                </a:rPr>
                <a:t>Казакова Ирина Вячеславовна – </a:t>
              </a:r>
              <a:br>
                <a:rPr kumimoji="0" lang="ru-RU" altLang="ru-RU" b="0" i="0" u="none" strike="noStrike" kern="1200" cap="none" spc="0" normalizeH="0" baseline="0" noProof="0" dirty="0">
                  <a:ln>
                    <a:noFill/>
                  </a:ln>
                  <a:solidFill>
                    <a:schemeClr val="tx1"/>
                  </a:solidFill>
                  <a:effectLst/>
                  <a:uLnTx/>
                  <a:uFillTx/>
                  <a:latin typeface="+mn-lt"/>
                  <a:ea typeface="+mn-ea"/>
                  <a:cs typeface="+mn-cs"/>
                </a:rPr>
              </a:br>
              <a:r>
                <a:rPr kumimoji="0" lang="ru-RU" altLang="ru-RU" b="0" i="0" u="none" strike="noStrike" kern="1200" cap="none" spc="0" normalizeH="0" baseline="0" noProof="0" dirty="0">
                  <a:ln>
                    <a:noFill/>
                  </a:ln>
                  <a:solidFill>
                    <a:schemeClr val="tx1"/>
                  </a:solidFill>
                  <a:effectLst/>
                  <a:uLnTx/>
                  <a:uFillTx/>
                  <a:latin typeface="+mn-lt"/>
                  <a:ea typeface="+mn-ea"/>
                  <a:cs typeface="+mn-cs"/>
                </a:rPr>
                <a:t>студентка ФГБОУ ВО «МГТУ», группы </a:t>
              </a:r>
              <a:r>
                <a:rPr kumimoji="0" lang="ru-RU" altLang="ru-RU" b="0" i="0" u="none" strike="noStrike" kern="1200" cap="none" spc="0" normalizeH="0" baseline="0" noProof="0" dirty="0" smtClean="0">
                  <a:ln>
                    <a:noFill/>
                  </a:ln>
                  <a:solidFill>
                    <a:schemeClr val="tx1"/>
                  </a:solidFill>
                  <a:effectLst/>
                  <a:uLnTx/>
                  <a:uFillTx/>
                  <a:latin typeface="+mn-lt"/>
                  <a:ea typeface="+mn-ea"/>
                  <a:cs typeface="+mn-cs"/>
                </a:rPr>
                <a:t>ЭК-31</a:t>
              </a:r>
              <a:endParaRPr kumimoji="0" lang="ru-RU" altLang="ru-RU" b="0" i="0" u="none" strike="noStrike" kern="1200" cap="none" spc="0" normalizeH="0" baseline="0" noProof="0" dirty="0">
                <a:ln>
                  <a:noFill/>
                </a:ln>
                <a:solidFill>
                  <a:schemeClr val="tx1"/>
                </a:solidFill>
                <a:effectLst/>
                <a:uLnTx/>
                <a:uFillTx/>
                <a:latin typeface="+mn-lt"/>
                <a:ea typeface="+mn-ea"/>
                <a:cs typeface="+mn-cs"/>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1644</Words>
  <Application>Microsoft Office PowerPoint</Application>
  <PresentationFormat>Экран (16:9)</PresentationFormat>
  <Paragraphs>128</Paragraphs>
  <Slides>10</Slides>
  <Notes>9</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Corbel</vt:lpstr>
      <vt:lpstr>Arial</vt:lpstr>
      <vt:lpstr>Nunito</vt:lpstr>
      <vt:lpstr>Simple Light</vt:lpstr>
      <vt:lpstr>Финансовая грамотность для детей с особыми образовательными потребностями</vt:lpstr>
      <vt:lpstr>Проблема</vt:lpstr>
      <vt:lpstr>Пользователь</vt:lpstr>
      <vt:lpstr>Как уже решается проблема</vt:lpstr>
      <vt:lpstr>Решение</vt:lpstr>
      <vt:lpstr>Особенности среды обучения</vt:lpstr>
      <vt:lpstr>Актуальность проблемы</vt:lpstr>
      <vt:lpstr>Финансирование проекта</vt:lpstr>
      <vt:lpstr>Команда</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Скопируйте этот шаблон</dc:title>
  <dc:creator>Вероника Мажарина</dc:creator>
  <cp:lastModifiedBy>Вероника Мажарина</cp:lastModifiedBy>
  <cp:revision>26</cp:revision>
  <dcterms:modified xsi:type="dcterms:W3CDTF">2025-05-29T16:31:05Z</dcterms:modified>
</cp:coreProperties>
</file>