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88" r:id="rId4"/>
    <p:sldId id="289" r:id="rId5"/>
    <p:sldId id="290" r:id="rId6"/>
    <p:sldId id="299" r:id="rId7"/>
    <p:sldId id="291" r:id="rId8"/>
    <p:sldId id="297" r:id="rId9"/>
    <p:sldId id="292" r:id="rId10"/>
    <p:sldId id="300" r:id="rId11"/>
    <p:sldId id="295" r:id="rId12"/>
    <p:sldId id="298" r:id="rId13"/>
    <p:sldId id="294" r:id="rId14"/>
    <p:sldId id="296" r:id="rId15"/>
    <p:sldId id="283" r:id="rId16"/>
    <p:sldId id="287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A80"/>
    <a:srgbClr val="2E3C69"/>
    <a:srgbClr val="F4F4F4"/>
    <a:srgbClr val="DDFA9E"/>
    <a:srgbClr val="FF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10145-6CA9-4C2B-A85B-9B9DDD12BB08}" type="doc">
      <dgm:prSet loTypeId="urn:microsoft.com/office/officeart/2005/8/layout/vProcess5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E2001B10-F331-4AAE-90F4-44E52C72F441}">
      <dgm:prSet phldrT="[Текст]" phldr="0"/>
      <dgm:spPr/>
      <dgm:t>
        <a:bodyPr/>
        <a:lstStyle/>
        <a:p>
          <a:r>
            <a:rPr lang="ru-RU" dirty="0"/>
            <a:t>Делается снимок</a:t>
          </a:r>
        </a:p>
      </dgm:t>
    </dgm:pt>
    <dgm:pt modelId="{22977511-7EA2-4289-810E-29FC8419A83F}" type="parTrans" cxnId="{A789B5AB-9026-46B1-B221-57CA1D8890CE}">
      <dgm:prSet/>
      <dgm:spPr/>
      <dgm:t>
        <a:bodyPr/>
        <a:lstStyle/>
        <a:p>
          <a:endParaRPr lang="ru-RU"/>
        </a:p>
      </dgm:t>
    </dgm:pt>
    <dgm:pt modelId="{EC6EAF41-9B37-46E1-9EB9-73EFAF640EB5}" type="sibTrans" cxnId="{A789B5AB-9026-46B1-B221-57CA1D8890CE}">
      <dgm:prSet/>
      <dgm:spPr/>
      <dgm:t>
        <a:bodyPr/>
        <a:lstStyle/>
        <a:p>
          <a:endParaRPr lang="ru-RU"/>
        </a:p>
      </dgm:t>
    </dgm:pt>
    <dgm:pt modelId="{54777AC6-18B7-4826-996F-23FDC7462782}">
      <dgm:prSet phldrT="[Текст]" phldr="0"/>
      <dgm:spPr/>
      <dgm:t>
        <a:bodyPr/>
        <a:lstStyle/>
        <a:p>
          <a:r>
            <a:rPr lang="ru-RU" dirty="0"/>
            <a:t>Отправка на сервер</a:t>
          </a:r>
        </a:p>
      </dgm:t>
    </dgm:pt>
    <dgm:pt modelId="{2A714ECD-EBE6-41A7-945B-E954DC34CF67}" type="parTrans" cxnId="{FA47D825-D758-495D-A7F3-20DD86E03B55}">
      <dgm:prSet/>
      <dgm:spPr/>
      <dgm:t>
        <a:bodyPr/>
        <a:lstStyle/>
        <a:p>
          <a:endParaRPr lang="ru-RU"/>
        </a:p>
      </dgm:t>
    </dgm:pt>
    <dgm:pt modelId="{F08F8341-71EA-4A81-BD23-0B3B8A4F0D9C}" type="sibTrans" cxnId="{FA47D825-D758-495D-A7F3-20DD86E03B55}">
      <dgm:prSet/>
      <dgm:spPr/>
      <dgm:t>
        <a:bodyPr/>
        <a:lstStyle/>
        <a:p>
          <a:endParaRPr lang="ru-RU"/>
        </a:p>
      </dgm:t>
    </dgm:pt>
    <dgm:pt modelId="{4C326B12-0586-4B7A-A0F5-C8613E374E29}">
      <dgm:prSet phldrT="[Текст]" phldr="0"/>
      <dgm:spPr/>
      <dgm:t>
        <a:bodyPr/>
        <a:lstStyle/>
        <a:p>
          <a:r>
            <a:rPr lang="ru-RU" dirty="0"/>
            <a:t>Обработка изображения</a:t>
          </a:r>
        </a:p>
      </dgm:t>
    </dgm:pt>
    <dgm:pt modelId="{F0ADC4B9-3C24-40C5-A16B-DE780E592932}" type="parTrans" cxnId="{2D439147-C27E-489C-A15D-B3534E45F07B}">
      <dgm:prSet/>
      <dgm:spPr/>
      <dgm:t>
        <a:bodyPr/>
        <a:lstStyle/>
        <a:p>
          <a:endParaRPr lang="ru-RU"/>
        </a:p>
      </dgm:t>
    </dgm:pt>
    <dgm:pt modelId="{BE2C66F5-8BFF-45D8-92C2-3C2ABD12A529}" type="sibTrans" cxnId="{2D439147-C27E-489C-A15D-B3534E45F07B}">
      <dgm:prSet/>
      <dgm:spPr/>
      <dgm:t>
        <a:bodyPr/>
        <a:lstStyle/>
        <a:p>
          <a:endParaRPr lang="ru-RU"/>
        </a:p>
      </dgm:t>
    </dgm:pt>
    <dgm:pt modelId="{0A9BF16E-AE8C-454D-B9CD-490EE4AA6AE8}">
      <dgm:prSet phldrT="[Текст]" phldr="0"/>
      <dgm:spPr/>
      <dgm:t>
        <a:bodyPr/>
        <a:lstStyle/>
        <a:p>
          <a:r>
            <a:rPr lang="ru-RU" dirty="0"/>
            <a:t>Отправка </a:t>
          </a:r>
          <a:r>
            <a:rPr lang="ru-RU" dirty="0" err="1"/>
            <a:t>пользовател</a:t>
          </a:r>
          <a:endParaRPr lang="ru-RU" dirty="0"/>
        </a:p>
      </dgm:t>
    </dgm:pt>
    <dgm:pt modelId="{5CA9D2DF-7E2B-4D01-A8D5-76B3008ABF5C}" type="parTrans" cxnId="{CE00012E-8B18-4BF8-A163-1DE815641339}">
      <dgm:prSet/>
      <dgm:spPr/>
      <dgm:t>
        <a:bodyPr/>
        <a:lstStyle/>
        <a:p>
          <a:endParaRPr lang="ru-RU"/>
        </a:p>
      </dgm:t>
    </dgm:pt>
    <dgm:pt modelId="{E91478AC-CF9A-4DC7-8ADB-6C59AEF7C56E}" type="sibTrans" cxnId="{CE00012E-8B18-4BF8-A163-1DE815641339}">
      <dgm:prSet/>
      <dgm:spPr/>
      <dgm:t>
        <a:bodyPr/>
        <a:lstStyle/>
        <a:p>
          <a:endParaRPr lang="ru-RU"/>
        </a:p>
      </dgm:t>
    </dgm:pt>
    <dgm:pt modelId="{A7A7F302-0936-4AF7-BBF3-D32B363ADB25}">
      <dgm:prSet phldrT="[Текст]" phldr="0"/>
      <dgm:spPr/>
      <dgm:t>
        <a:bodyPr/>
        <a:lstStyle/>
        <a:p>
          <a:r>
            <a:rPr lang="ru-RU" dirty="0"/>
            <a:t>Довольный пользователь </a:t>
          </a:r>
        </a:p>
      </dgm:t>
    </dgm:pt>
    <dgm:pt modelId="{2BC9224C-0D47-4CD8-B63F-3FD835DDAC6E}" type="parTrans" cxnId="{D8E16D88-3DDD-4D45-9B56-02736434CFA8}">
      <dgm:prSet/>
      <dgm:spPr/>
      <dgm:t>
        <a:bodyPr/>
        <a:lstStyle/>
        <a:p>
          <a:endParaRPr lang="ru-RU"/>
        </a:p>
      </dgm:t>
    </dgm:pt>
    <dgm:pt modelId="{847FD073-DD8B-49A8-A4AA-4BABB3EF02B0}" type="sibTrans" cxnId="{D8E16D88-3DDD-4D45-9B56-02736434CFA8}">
      <dgm:prSet/>
      <dgm:spPr/>
      <dgm:t>
        <a:bodyPr/>
        <a:lstStyle/>
        <a:p>
          <a:endParaRPr lang="ru-RU"/>
        </a:p>
      </dgm:t>
    </dgm:pt>
    <dgm:pt modelId="{465F559C-6FB7-4823-BFC2-AD6E7094664D}" type="pres">
      <dgm:prSet presAssocID="{E6810145-6CA9-4C2B-A85B-9B9DDD12BB08}" presName="outerComposite" presStyleCnt="0">
        <dgm:presLayoutVars>
          <dgm:chMax val="5"/>
          <dgm:dir/>
          <dgm:resizeHandles val="exact"/>
        </dgm:presLayoutVars>
      </dgm:prSet>
      <dgm:spPr/>
    </dgm:pt>
    <dgm:pt modelId="{6C6ECED3-01F5-4025-892F-C36F827BD00D}" type="pres">
      <dgm:prSet presAssocID="{E6810145-6CA9-4C2B-A85B-9B9DDD12BB08}" presName="dummyMaxCanvas" presStyleCnt="0">
        <dgm:presLayoutVars/>
      </dgm:prSet>
      <dgm:spPr/>
    </dgm:pt>
    <dgm:pt modelId="{272420A5-20F4-4135-AFF3-0CD58FA338DB}" type="pres">
      <dgm:prSet presAssocID="{E6810145-6CA9-4C2B-A85B-9B9DDD12BB08}" presName="FiveNodes_1" presStyleLbl="node1" presStyleIdx="0" presStyleCnt="5">
        <dgm:presLayoutVars>
          <dgm:bulletEnabled val="1"/>
        </dgm:presLayoutVars>
      </dgm:prSet>
      <dgm:spPr/>
    </dgm:pt>
    <dgm:pt modelId="{9C24A942-EA05-4F49-9F6D-28B4368D74CA}" type="pres">
      <dgm:prSet presAssocID="{E6810145-6CA9-4C2B-A85B-9B9DDD12BB08}" presName="FiveNodes_2" presStyleLbl="node1" presStyleIdx="1" presStyleCnt="5">
        <dgm:presLayoutVars>
          <dgm:bulletEnabled val="1"/>
        </dgm:presLayoutVars>
      </dgm:prSet>
      <dgm:spPr/>
    </dgm:pt>
    <dgm:pt modelId="{74CB9A06-8136-4E66-8167-DA0566E462F0}" type="pres">
      <dgm:prSet presAssocID="{E6810145-6CA9-4C2B-A85B-9B9DDD12BB08}" presName="FiveNodes_3" presStyleLbl="node1" presStyleIdx="2" presStyleCnt="5">
        <dgm:presLayoutVars>
          <dgm:bulletEnabled val="1"/>
        </dgm:presLayoutVars>
      </dgm:prSet>
      <dgm:spPr/>
    </dgm:pt>
    <dgm:pt modelId="{4108B730-244E-4737-9C18-AD7B6E2BA489}" type="pres">
      <dgm:prSet presAssocID="{E6810145-6CA9-4C2B-A85B-9B9DDD12BB08}" presName="FiveNodes_4" presStyleLbl="node1" presStyleIdx="3" presStyleCnt="5">
        <dgm:presLayoutVars>
          <dgm:bulletEnabled val="1"/>
        </dgm:presLayoutVars>
      </dgm:prSet>
      <dgm:spPr/>
    </dgm:pt>
    <dgm:pt modelId="{FDD628BC-06D1-45B7-BCEB-B3E530BA5AB8}" type="pres">
      <dgm:prSet presAssocID="{E6810145-6CA9-4C2B-A85B-9B9DDD12BB08}" presName="FiveNodes_5" presStyleLbl="node1" presStyleIdx="4" presStyleCnt="5">
        <dgm:presLayoutVars>
          <dgm:bulletEnabled val="1"/>
        </dgm:presLayoutVars>
      </dgm:prSet>
      <dgm:spPr/>
    </dgm:pt>
    <dgm:pt modelId="{2E778C8A-8FA2-4FA8-8AA0-21F190F6939A}" type="pres">
      <dgm:prSet presAssocID="{E6810145-6CA9-4C2B-A85B-9B9DDD12BB08}" presName="FiveConn_1-2" presStyleLbl="fgAccFollowNode1" presStyleIdx="0" presStyleCnt="4">
        <dgm:presLayoutVars>
          <dgm:bulletEnabled val="1"/>
        </dgm:presLayoutVars>
      </dgm:prSet>
      <dgm:spPr/>
    </dgm:pt>
    <dgm:pt modelId="{1834BFA6-A9AB-49C0-998B-9C2E6CC8ABB2}" type="pres">
      <dgm:prSet presAssocID="{E6810145-6CA9-4C2B-A85B-9B9DDD12BB08}" presName="FiveConn_2-3" presStyleLbl="fgAccFollowNode1" presStyleIdx="1" presStyleCnt="4">
        <dgm:presLayoutVars>
          <dgm:bulletEnabled val="1"/>
        </dgm:presLayoutVars>
      </dgm:prSet>
      <dgm:spPr/>
    </dgm:pt>
    <dgm:pt modelId="{A135BBE3-F541-43A7-B92A-563DE8732940}" type="pres">
      <dgm:prSet presAssocID="{E6810145-6CA9-4C2B-A85B-9B9DDD12BB08}" presName="FiveConn_3-4" presStyleLbl="fgAccFollowNode1" presStyleIdx="2" presStyleCnt="4">
        <dgm:presLayoutVars>
          <dgm:bulletEnabled val="1"/>
        </dgm:presLayoutVars>
      </dgm:prSet>
      <dgm:spPr/>
    </dgm:pt>
    <dgm:pt modelId="{8961512A-3E92-4243-946A-BEDDDB7E9266}" type="pres">
      <dgm:prSet presAssocID="{E6810145-6CA9-4C2B-A85B-9B9DDD12BB08}" presName="FiveConn_4-5" presStyleLbl="fgAccFollowNode1" presStyleIdx="3" presStyleCnt="4">
        <dgm:presLayoutVars>
          <dgm:bulletEnabled val="1"/>
        </dgm:presLayoutVars>
      </dgm:prSet>
      <dgm:spPr/>
    </dgm:pt>
    <dgm:pt modelId="{4B100985-E835-44F2-8254-E9BFEA5C8734}" type="pres">
      <dgm:prSet presAssocID="{E6810145-6CA9-4C2B-A85B-9B9DDD12BB08}" presName="FiveNodes_1_text" presStyleLbl="node1" presStyleIdx="4" presStyleCnt="5">
        <dgm:presLayoutVars>
          <dgm:bulletEnabled val="1"/>
        </dgm:presLayoutVars>
      </dgm:prSet>
      <dgm:spPr/>
    </dgm:pt>
    <dgm:pt modelId="{75496C06-C1D8-44B9-995C-8993190EF073}" type="pres">
      <dgm:prSet presAssocID="{E6810145-6CA9-4C2B-A85B-9B9DDD12BB08}" presName="FiveNodes_2_text" presStyleLbl="node1" presStyleIdx="4" presStyleCnt="5">
        <dgm:presLayoutVars>
          <dgm:bulletEnabled val="1"/>
        </dgm:presLayoutVars>
      </dgm:prSet>
      <dgm:spPr/>
    </dgm:pt>
    <dgm:pt modelId="{79E3C334-31EE-4E30-B13B-4FA173397EC7}" type="pres">
      <dgm:prSet presAssocID="{E6810145-6CA9-4C2B-A85B-9B9DDD12BB08}" presName="FiveNodes_3_text" presStyleLbl="node1" presStyleIdx="4" presStyleCnt="5">
        <dgm:presLayoutVars>
          <dgm:bulletEnabled val="1"/>
        </dgm:presLayoutVars>
      </dgm:prSet>
      <dgm:spPr/>
    </dgm:pt>
    <dgm:pt modelId="{FB3B028B-CD7A-4813-838D-A3CE2B994E5C}" type="pres">
      <dgm:prSet presAssocID="{E6810145-6CA9-4C2B-A85B-9B9DDD12BB08}" presName="FiveNodes_4_text" presStyleLbl="node1" presStyleIdx="4" presStyleCnt="5">
        <dgm:presLayoutVars>
          <dgm:bulletEnabled val="1"/>
        </dgm:presLayoutVars>
      </dgm:prSet>
      <dgm:spPr/>
    </dgm:pt>
    <dgm:pt modelId="{3638558A-609E-4F0C-86E2-65C82941EA10}" type="pres">
      <dgm:prSet presAssocID="{E6810145-6CA9-4C2B-A85B-9B9DDD12BB0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F5FD016-BACE-4CF0-A408-536C673026F1}" type="presOf" srcId="{A7A7F302-0936-4AF7-BBF3-D32B363ADB25}" destId="{3638558A-609E-4F0C-86E2-65C82941EA10}" srcOrd="1" destOrd="0" presId="urn:microsoft.com/office/officeart/2005/8/layout/vProcess5"/>
    <dgm:cxn modelId="{4AC6C71D-DBFB-48D1-AF6F-143B5494FC87}" type="presOf" srcId="{E2001B10-F331-4AAE-90F4-44E52C72F441}" destId="{4B100985-E835-44F2-8254-E9BFEA5C8734}" srcOrd="1" destOrd="0" presId="urn:microsoft.com/office/officeart/2005/8/layout/vProcess5"/>
    <dgm:cxn modelId="{FA47D825-D758-495D-A7F3-20DD86E03B55}" srcId="{E6810145-6CA9-4C2B-A85B-9B9DDD12BB08}" destId="{54777AC6-18B7-4826-996F-23FDC7462782}" srcOrd="1" destOrd="0" parTransId="{2A714ECD-EBE6-41A7-945B-E954DC34CF67}" sibTransId="{F08F8341-71EA-4A81-BD23-0B3B8A4F0D9C}"/>
    <dgm:cxn modelId="{CB9CFF28-714A-4C75-B94E-65687D967D4B}" type="presOf" srcId="{EC6EAF41-9B37-46E1-9EB9-73EFAF640EB5}" destId="{2E778C8A-8FA2-4FA8-8AA0-21F190F6939A}" srcOrd="0" destOrd="0" presId="urn:microsoft.com/office/officeart/2005/8/layout/vProcess5"/>
    <dgm:cxn modelId="{CE00012E-8B18-4BF8-A163-1DE815641339}" srcId="{E6810145-6CA9-4C2B-A85B-9B9DDD12BB08}" destId="{0A9BF16E-AE8C-454D-B9CD-490EE4AA6AE8}" srcOrd="3" destOrd="0" parTransId="{5CA9D2DF-7E2B-4D01-A8D5-76B3008ABF5C}" sibTransId="{E91478AC-CF9A-4DC7-8ADB-6C59AEF7C56E}"/>
    <dgm:cxn modelId="{2D439147-C27E-489C-A15D-B3534E45F07B}" srcId="{E6810145-6CA9-4C2B-A85B-9B9DDD12BB08}" destId="{4C326B12-0586-4B7A-A0F5-C8613E374E29}" srcOrd="2" destOrd="0" parTransId="{F0ADC4B9-3C24-40C5-A16B-DE780E592932}" sibTransId="{BE2C66F5-8BFF-45D8-92C2-3C2ABD12A529}"/>
    <dgm:cxn modelId="{68C76175-0FA4-472B-99BB-8B2258B8BCEA}" type="presOf" srcId="{4C326B12-0586-4B7A-A0F5-C8613E374E29}" destId="{74CB9A06-8136-4E66-8167-DA0566E462F0}" srcOrd="0" destOrd="0" presId="urn:microsoft.com/office/officeart/2005/8/layout/vProcess5"/>
    <dgm:cxn modelId="{083BE675-5416-48B8-9236-9F8D810E1F4D}" type="presOf" srcId="{E2001B10-F331-4AAE-90F4-44E52C72F441}" destId="{272420A5-20F4-4135-AFF3-0CD58FA338DB}" srcOrd="0" destOrd="0" presId="urn:microsoft.com/office/officeart/2005/8/layout/vProcess5"/>
    <dgm:cxn modelId="{D2CAA67D-DB0D-485E-88D8-3B5DB4D33D16}" type="presOf" srcId="{F08F8341-71EA-4A81-BD23-0B3B8A4F0D9C}" destId="{1834BFA6-A9AB-49C0-998B-9C2E6CC8ABB2}" srcOrd="0" destOrd="0" presId="urn:microsoft.com/office/officeart/2005/8/layout/vProcess5"/>
    <dgm:cxn modelId="{D8E16D88-3DDD-4D45-9B56-02736434CFA8}" srcId="{E6810145-6CA9-4C2B-A85B-9B9DDD12BB08}" destId="{A7A7F302-0936-4AF7-BBF3-D32B363ADB25}" srcOrd="4" destOrd="0" parTransId="{2BC9224C-0D47-4CD8-B63F-3FD835DDAC6E}" sibTransId="{847FD073-DD8B-49A8-A4AA-4BABB3EF02B0}"/>
    <dgm:cxn modelId="{DFD3138D-3604-49DE-B576-46F40057672C}" type="presOf" srcId="{54777AC6-18B7-4826-996F-23FDC7462782}" destId="{9C24A942-EA05-4F49-9F6D-28B4368D74CA}" srcOrd="0" destOrd="0" presId="urn:microsoft.com/office/officeart/2005/8/layout/vProcess5"/>
    <dgm:cxn modelId="{8368EA96-2B6A-4DF9-B8A9-B0B6EDD2EE9B}" type="presOf" srcId="{BE2C66F5-8BFF-45D8-92C2-3C2ABD12A529}" destId="{A135BBE3-F541-43A7-B92A-563DE8732940}" srcOrd="0" destOrd="0" presId="urn:microsoft.com/office/officeart/2005/8/layout/vProcess5"/>
    <dgm:cxn modelId="{1F7F029B-0C02-4A3F-9F33-98B48AA68C5A}" type="presOf" srcId="{E91478AC-CF9A-4DC7-8ADB-6C59AEF7C56E}" destId="{8961512A-3E92-4243-946A-BEDDDB7E9266}" srcOrd="0" destOrd="0" presId="urn:microsoft.com/office/officeart/2005/8/layout/vProcess5"/>
    <dgm:cxn modelId="{8E3237A0-7C41-4EFF-BA21-F71760CC2A49}" type="presOf" srcId="{0A9BF16E-AE8C-454D-B9CD-490EE4AA6AE8}" destId="{4108B730-244E-4737-9C18-AD7B6E2BA489}" srcOrd="0" destOrd="0" presId="urn:microsoft.com/office/officeart/2005/8/layout/vProcess5"/>
    <dgm:cxn modelId="{8487EAA6-E9AC-4B72-834C-E0E44C172258}" type="presOf" srcId="{0A9BF16E-AE8C-454D-B9CD-490EE4AA6AE8}" destId="{FB3B028B-CD7A-4813-838D-A3CE2B994E5C}" srcOrd="1" destOrd="0" presId="urn:microsoft.com/office/officeart/2005/8/layout/vProcess5"/>
    <dgm:cxn modelId="{A789B5AB-9026-46B1-B221-57CA1D8890CE}" srcId="{E6810145-6CA9-4C2B-A85B-9B9DDD12BB08}" destId="{E2001B10-F331-4AAE-90F4-44E52C72F441}" srcOrd="0" destOrd="0" parTransId="{22977511-7EA2-4289-810E-29FC8419A83F}" sibTransId="{EC6EAF41-9B37-46E1-9EB9-73EFAF640EB5}"/>
    <dgm:cxn modelId="{977D5CB5-6EE4-44ED-B4AD-21C5CAABCDFA}" type="presOf" srcId="{54777AC6-18B7-4826-996F-23FDC7462782}" destId="{75496C06-C1D8-44B9-995C-8993190EF073}" srcOrd="1" destOrd="0" presId="urn:microsoft.com/office/officeart/2005/8/layout/vProcess5"/>
    <dgm:cxn modelId="{FFD751B9-FEB4-45B7-B6F8-5D13A5AF245F}" type="presOf" srcId="{E6810145-6CA9-4C2B-A85B-9B9DDD12BB08}" destId="{465F559C-6FB7-4823-BFC2-AD6E7094664D}" srcOrd="0" destOrd="0" presId="urn:microsoft.com/office/officeart/2005/8/layout/vProcess5"/>
    <dgm:cxn modelId="{BEBA04C1-9032-4F48-97B4-6E5A8D822C37}" type="presOf" srcId="{4C326B12-0586-4B7A-A0F5-C8613E374E29}" destId="{79E3C334-31EE-4E30-B13B-4FA173397EC7}" srcOrd="1" destOrd="0" presId="urn:microsoft.com/office/officeart/2005/8/layout/vProcess5"/>
    <dgm:cxn modelId="{36BD5CD4-0B84-4FC2-835F-8FE8EF4E3067}" type="presOf" srcId="{A7A7F302-0936-4AF7-BBF3-D32B363ADB25}" destId="{FDD628BC-06D1-45B7-BCEB-B3E530BA5AB8}" srcOrd="0" destOrd="0" presId="urn:microsoft.com/office/officeart/2005/8/layout/vProcess5"/>
    <dgm:cxn modelId="{E088DDF3-20F4-4C44-9EC1-E81965E74604}" type="presParOf" srcId="{465F559C-6FB7-4823-BFC2-AD6E7094664D}" destId="{6C6ECED3-01F5-4025-892F-C36F827BD00D}" srcOrd="0" destOrd="0" presId="urn:microsoft.com/office/officeart/2005/8/layout/vProcess5"/>
    <dgm:cxn modelId="{D1C3B3D3-C08A-4326-9045-170B351C1CC0}" type="presParOf" srcId="{465F559C-6FB7-4823-BFC2-AD6E7094664D}" destId="{272420A5-20F4-4135-AFF3-0CD58FA338DB}" srcOrd="1" destOrd="0" presId="urn:microsoft.com/office/officeart/2005/8/layout/vProcess5"/>
    <dgm:cxn modelId="{D79D7E69-E00A-4294-BA5E-861C42D58939}" type="presParOf" srcId="{465F559C-6FB7-4823-BFC2-AD6E7094664D}" destId="{9C24A942-EA05-4F49-9F6D-28B4368D74CA}" srcOrd="2" destOrd="0" presId="urn:microsoft.com/office/officeart/2005/8/layout/vProcess5"/>
    <dgm:cxn modelId="{D5549533-6518-4046-86F3-DA85E2F55F4A}" type="presParOf" srcId="{465F559C-6FB7-4823-BFC2-AD6E7094664D}" destId="{74CB9A06-8136-4E66-8167-DA0566E462F0}" srcOrd="3" destOrd="0" presId="urn:microsoft.com/office/officeart/2005/8/layout/vProcess5"/>
    <dgm:cxn modelId="{2C371C4E-55D4-4627-91A6-9FBD9EDA9861}" type="presParOf" srcId="{465F559C-6FB7-4823-BFC2-AD6E7094664D}" destId="{4108B730-244E-4737-9C18-AD7B6E2BA489}" srcOrd="4" destOrd="0" presId="urn:microsoft.com/office/officeart/2005/8/layout/vProcess5"/>
    <dgm:cxn modelId="{4895BB5C-A500-49ED-83A0-46932480426B}" type="presParOf" srcId="{465F559C-6FB7-4823-BFC2-AD6E7094664D}" destId="{FDD628BC-06D1-45B7-BCEB-B3E530BA5AB8}" srcOrd="5" destOrd="0" presId="urn:microsoft.com/office/officeart/2005/8/layout/vProcess5"/>
    <dgm:cxn modelId="{FD4CA3DB-1114-49D6-B89F-099C75E99772}" type="presParOf" srcId="{465F559C-6FB7-4823-BFC2-AD6E7094664D}" destId="{2E778C8A-8FA2-4FA8-8AA0-21F190F6939A}" srcOrd="6" destOrd="0" presId="urn:microsoft.com/office/officeart/2005/8/layout/vProcess5"/>
    <dgm:cxn modelId="{D28131B9-293C-431A-AC43-ED0082B99381}" type="presParOf" srcId="{465F559C-6FB7-4823-BFC2-AD6E7094664D}" destId="{1834BFA6-A9AB-49C0-998B-9C2E6CC8ABB2}" srcOrd="7" destOrd="0" presId="urn:microsoft.com/office/officeart/2005/8/layout/vProcess5"/>
    <dgm:cxn modelId="{BBAFEEEA-8126-4FF5-AF79-B6FBD1E047E5}" type="presParOf" srcId="{465F559C-6FB7-4823-BFC2-AD6E7094664D}" destId="{A135BBE3-F541-43A7-B92A-563DE8732940}" srcOrd="8" destOrd="0" presId="urn:microsoft.com/office/officeart/2005/8/layout/vProcess5"/>
    <dgm:cxn modelId="{8CF1D309-7506-477D-9DEF-C1FDC5D5611C}" type="presParOf" srcId="{465F559C-6FB7-4823-BFC2-AD6E7094664D}" destId="{8961512A-3E92-4243-946A-BEDDDB7E9266}" srcOrd="9" destOrd="0" presId="urn:microsoft.com/office/officeart/2005/8/layout/vProcess5"/>
    <dgm:cxn modelId="{BE311814-FBA9-40BD-A812-7EB9C84C38D7}" type="presParOf" srcId="{465F559C-6FB7-4823-BFC2-AD6E7094664D}" destId="{4B100985-E835-44F2-8254-E9BFEA5C8734}" srcOrd="10" destOrd="0" presId="urn:microsoft.com/office/officeart/2005/8/layout/vProcess5"/>
    <dgm:cxn modelId="{964465F4-76F9-465E-8EA1-4DA9B3542B98}" type="presParOf" srcId="{465F559C-6FB7-4823-BFC2-AD6E7094664D}" destId="{75496C06-C1D8-44B9-995C-8993190EF073}" srcOrd="11" destOrd="0" presId="urn:microsoft.com/office/officeart/2005/8/layout/vProcess5"/>
    <dgm:cxn modelId="{02D06003-9FFC-4809-8B9B-3CAC4BC848F1}" type="presParOf" srcId="{465F559C-6FB7-4823-BFC2-AD6E7094664D}" destId="{79E3C334-31EE-4E30-B13B-4FA173397EC7}" srcOrd="12" destOrd="0" presId="urn:microsoft.com/office/officeart/2005/8/layout/vProcess5"/>
    <dgm:cxn modelId="{908E2CA2-12E7-4B22-99CD-0A6CB7AF3137}" type="presParOf" srcId="{465F559C-6FB7-4823-BFC2-AD6E7094664D}" destId="{FB3B028B-CD7A-4813-838D-A3CE2B994E5C}" srcOrd="13" destOrd="0" presId="urn:microsoft.com/office/officeart/2005/8/layout/vProcess5"/>
    <dgm:cxn modelId="{3ECE0C30-A8F0-48ED-B14A-A1CB7D38BCEC}" type="presParOf" srcId="{465F559C-6FB7-4823-BFC2-AD6E7094664D}" destId="{3638558A-609E-4F0C-86E2-65C82941EA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BEDCBB-CA13-4B37-BC61-52E350A3CC6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FA0916-AA2E-4666-B616-4926045CB5DC}">
      <dgm:prSet phldrT="[Текст]" phldr="0" custT="1"/>
      <dgm:spPr/>
      <dgm:t>
        <a:bodyPr/>
        <a:lstStyle/>
        <a:p>
          <a:r>
            <a:rPr lang="ru-RU" sz="1800" dirty="0"/>
            <a:t>1-4.2026</a:t>
          </a:r>
        </a:p>
      </dgm:t>
    </dgm:pt>
    <dgm:pt modelId="{7DA6F7C4-9899-4FE4-8BAA-5291945229BE}" type="parTrans" cxnId="{CBC92A81-C838-4D18-B5ED-67A8D2A4FC7E}">
      <dgm:prSet/>
      <dgm:spPr/>
      <dgm:t>
        <a:bodyPr/>
        <a:lstStyle/>
        <a:p>
          <a:endParaRPr lang="ru-RU"/>
        </a:p>
      </dgm:t>
    </dgm:pt>
    <dgm:pt modelId="{9E1E43E5-3076-4DE1-B606-A1069A5E5E00}" type="sibTrans" cxnId="{CBC92A81-C838-4D18-B5ED-67A8D2A4FC7E}">
      <dgm:prSet/>
      <dgm:spPr/>
      <dgm:t>
        <a:bodyPr/>
        <a:lstStyle/>
        <a:p>
          <a:endParaRPr lang="ru-RU"/>
        </a:p>
      </dgm:t>
    </dgm:pt>
    <dgm:pt modelId="{DC4171A8-8AF4-4AEE-8A7E-84714717A9D5}">
      <dgm:prSet phldrT="[Текст]" phldr="0" custT="1"/>
      <dgm:spPr/>
      <dgm:t>
        <a:bodyPr anchor="b" anchorCtr="0"/>
        <a:lstStyle/>
        <a:p>
          <a:r>
            <a:rPr lang="ru-RU" sz="1800" dirty="0"/>
            <a:t>5-7.2026</a:t>
          </a:r>
        </a:p>
      </dgm:t>
    </dgm:pt>
    <dgm:pt modelId="{B6EE9685-011F-431F-989D-FD176BA2FA0B}" type="parTrans" cxnId="{CECBC78E-2559-424C-BC08-D7B3EC3DDBBD}">
      <dgm:prSet/>
      <dgm:spPr/>
      <dgm:t>
        <a:bodyPr/>
        <a:lstStyle/>
        <a:p>
          <a:endParaRPr lang="ru-RU"/>
        </a:p>
      </dgm:t>
    </dgm:pt>
    <dgm:pt modelId="{F104ADB6-73FF-4AE0-8292-B9FE61D7F164}" type="sibTrans" cxnId="{CECBC78E-2559-424C-BC08-D7B3EC3DDBBD}">
      <dgm:prSet/>
      <dgm:spPr/>
      <dgm:t>
        <a:bodyPr/>
        <a:lstStyle/>
        <a:p>
          <a:endParaRPr lang="ru-RU"/>
        </a:p>
      </dgm:t>
    </dgm:pt>
    <dgm:pt modelId="{D87CA8AD-9D05-47B0-BCAC-F7BD99BBD1B3}">
      <dgm:prSet phldrT="[Текст]" phldr="0" custT="1"/>
      <dgm:spPr/>
      <dgm:t>
        <a:bodyPr/>
        <a:lstStyle/>
        <a:p>
          <a:r>
            <a:rPr lang="ru-RU" sz="1800" dirty="0"/>
            <a:t>8-10.2026</a:t>
          </a:r>
        </a:p>
      </dgm:t>
    </dgm:pt>
    <dgm:pt modelId="{EB9FEBFE-A8D6-4F57-90C4-66594B430383}" type="parTrans" cxnId="{2C7D728F-A73B-4EAE-A95A-7EF1A0B1D691}">
      <dgm:prSet/>
      <dgm:spPr/>
      <dgm:t>
        <a:bodyPr/>
        <a:lstStyle/>
        <a:p>
          <a:endParaRPr lang="ru-RU"/>
        </a:p>
      </dgm:t>
    </dgm:pt>
    <dgm:pt modelId="{4B7E3406-5C6A-417A-A536-FB6017CB2E70}" type="sibTrans" cxnId="{2C7D728F-A73B-4EAE-A95A-7EF1A0B1D691}">
      <dgm:prSet/>
      <dgm:spPr/>
      <dgm:t>
        <a:bodyPr/>
        <a:lstStyle/>
        <a:p>
          <a:endParaRPr lang="ru-RU"/>
        </a:p>
      </dgm:t>
    </dgm:pt>
    <dgm:pt modelId="{E92013EE-EF4B-447D-97AD-812427DE8E65}" type="pres">
      <dgm:prSet presAssocID="{E1BEDCBB-CA13-4B37-BC61-52E350A3CC69}" presName="Name0" presStyleCnt="0">
        <dgm:presLayoutVars>
          <dgm:dir/>
          <dgm:resizeHandles val="exact"/>
        </dgm:presLayoutVars>
      </dgm:prSet>
      <dgm:spPr/>
    </dgm:pt>
    <dgm:pt modelId="{F9B5B1E4-5289-4F0F-96C5-5668487EB7FF}" type="pres">
      <dgm:prSet presAssocID="{E1BEDCBB-CA13-4B37-BC61-52E350A3CC69}" presName="arrow" presStyleLbl="bgShp" presStyleIdx="0" presStyleCnt="1"/>
      <dgm:spPr/>
    </dgm:pt>
    <dgm:pt modelId="{5E035529-216E-43B7-87F9-794A0CF2D54F}" type="pres">
      <dgm:prSet presAssocID="{E1BEDCBB-CA13-4B37-BC61-52E350A3CC69}" presName="points" presStyleCnt="0"/>
      <dgm:spPr/>
    </dgm:pt>
    <dgm:pt modelId="{8F711631-E49D-4E35-821C-46DF349F225E}" type="pres">
      <dgm:prSet presAssocID="{C8FA0916-AA2E-4666-B616-4926045CB5DC}" presName="compositeA" presStyleCnt="0"/>
      <dgm:spPr/>
    </dgm:pt>
    <dgm:pt modelId="{2715F12B-42C4-4048-86AB-C33A4261F4E5}" type="pres">
      <dgm:prSet presAssocID="{C8FA0916-AA2E-4666-B616-4926045CB5DC}" presName="textA" presStyleLbl="revTx" presStyleIdx="0" presStyleCnt="3" custScaleX="82560" custLinFactNeighborX="-5803">
        <dgm:presLayoutVars>
          <dgm:bulletEnabled val="1"/>
        </dgm:presLayoutVars>
      </dgm:prSet>
      <dgm:spPr/>
    </dgm:pt>
    <dgm:pt modelId="{D6968A1D-8079-4437-950D-E01B0BA7D53F}" type="pres">
      <dgm:prSet presAssocID="{C8FA0916-AA2E-4666-B616-4926045CB5DC}" presName="circleA" presStyleLbl="node1" presStyleIdx="0" presStyleCnt="3"/>
      <dgm:spPr/>
    </dgm:pt>
    <dgm:pt modelId="{0DCE00CA-4347-42A7-8004-069CC3D659AD}" type="pres">
      <dgm:prSet presAssocID="{C8FA0916-AA2E-4666-B616-4926045CB5DC}" presName="spaceA" presStyleCnt="0"/>
      <dgm:spPr/>
    </dgm:pt>
    <dgm:pt modelId="{EFE60785-68E5-4E1E-88FE-67D7475F7BFA}" type="pres">
      <dgm:prSet presAssocID="{9E1E43E5-3076-4DE1-B606-A1069A5E5E00}" presName="space" presStyleCnt="0"/>
      <dgm:spPr/>
    </dgm:pt>
    <dgm:pt modelId="{71D3466F-F87F-4DF2-95F7-7B2634D8CEB7}" type="pres">
      <dgm:prSet presAssocID="{DC4171A8-8AF4-4AEE-8A7E-84714717A9D5}" presName="compositeB" presStyleCnt="0"/>
      <dgm:spPr/>
    </dgm:pt>
    <dgm:pt modelId="{2597382D-BDFC-48AA-8DB2-9983242A0E58}" type="pres">
      <dgm:prSet presAssocID="{DC4171A8-8AF4-4AEE-8A7E-84714717A9D5}" presName="textB" presStyleLbl="revTx" presStyleIdx="1" presStyleCnt="3" custLinFactY="-51258" custLinFactNeighborX="-3307" custLinFactNeighborY="-100000">
        <dgm:presLayoutVars>
          <dgm:bulletEnabled val="1"/>
        </dgm:presLayoutVars>
      </dgm:prSet>
      <dgm:spPr/>
    </dgm:pt>
    <dgm:pt modelId="{8F0346AF-B845-4520-AB58-AEBF0216FAE9}" type="pres">
      <dgm:prSet presAssocID="{DC4171A8-8AF4-4AEE-8A7E-84714717A9D5}" presName="circleB" presStyleLbl="node1" presStyleIdx="1" presStyleCnt="3"/>
      <dgm:spPr/>
    </dgm:pt>
    <dgm:pt modelId="{F240F1DD-A932-4C89-9F8F-797C18359683}" type="pres">
      <dgm:prSet presAssocID="{DC4171A8-8AF4-4AEE-8A7E-84714717A9D5}" presName="spaceB" presStyleCnt="0"/>
      <dgm:spPr/>
    </dgm:pt>
    <dgm:pt modelId="{22B5949B-61A1-467E-9613-1D956BE622B4}" type="pres">
      <dgm:prSet presAssocID="{F104ADB6-73FF-4AE0-8292-B9FE61D7F164}" presName="space" presStyleCnt="0"/>
      <dgm:spPr/>
    </dgm:pt>
    <dgm:pt modelId="{69EB9CB3-4CFD-4076-B9C9-39DE42B31FC8}" type="pres">
      <dgm:prSet presAssocID="{D87CA8AD-9D05-47B0-BCAC-F7BD99BBD1B3}" presName="compositeA" presStyleCnt="0"/>
      <dgm:spPr/>
    </dgm:pt>
    <dgm:pt modelId="{BE521DDB-2845-49E7-9D4A-BB3B11D5039E}" type="pres">
      <dgm:prSet presAssocID="{D87CA8AD-9D05-47B0-BCAC-F7BD99BBD1B3}" presName="textA" presStyleLbl="revTx" presStyleIdx="2" presStyleCnt="3">
        <dgm:presLayoutVars>
          <dgm:bulletEnabled val="1"/>
        </dgm:presLayoutVars>
      </dgm:prSet>
      <dgm:spPr/>
    </dgm:pt>
    <dgm:pt modelId="{E2B24394-7CBE-4B1E-AB48-3C5C031C544F}" type="pres">
      <dgm:prSet presAssocID="{D87CA8AD-9D05-47B0-BCAC-F7BD99BBD1B3}" presName="circleA" presStyleLbl="node1" presStyleIdx="2" presStyleCnt="3"/>
      <dgm:spPr/>
    </dgm:pt>
    <dgm:pt modelId="{388261FF-877C-41FE-A6D8-A0DA4D791190}" type="pres">
      <dgm:prSet presAssocID="{D87CA8AD-9D05-47B0-BCAC-F7BD99BBD1B3}" presName="spaceA" presStyleCnt="0"/>
      <dgm:spPr/>
    </dgm:pt>
  </dgm:ptLst>
  <dgm:cxnLst>
    <dgm:cxn modelId="{25012F6A-00CB-45AE-A668-3CC50F14A4B8}" type="presOf" srcId="{D87CA8AD-9D05-47B0-BCAC-F7BD99BBD1B3}" destId="{BE521DDB-2845-49E7-9D4A-BB3B11D5039E}" srcOrd="0" destOrd="0" presId="urn:microsoft.com/office/officeart/2005/8/layout/hProcess11"/>
    <dgm:cxn modelId="{EBF50D7B-77BC-475D-A5CB-4E8929E54DDE}" type="presOf" srcId="{E1BEDCBB-CA13-4B37-BC61-52E350A3CC69}" destId="{E92013EE-EF4B-447D-97AD-812427DE8E65}" srcOrd="0" destOrd="0" presId="urn:microsoft.com/office/officeart/2005/8/layout/hProcess11"/>
    <dgm:cxn modelId="{CBC92A81-C838-4D18-B5ED-67A8D2A4FC7E}" srcId="{E1BEDCBB-CA13-4B37-BC61-52E350A3CC69}" destId="{C8FA0916-AA2E-4666-B616-4926045CB5DC}" srcOrd="0" destOrd="0" parTransId="{7DA6F7C4-9899-4FE4-8BAA-5291945229BE}" sibTransId="{9E1E43E5-3076-4DE1-B606-A1069A5E5E00}"/>
    <dgm:cxn modelId="{5DB74D84-8931-420E-9EF6-E5D9C1201A58}" type="presOf" srcId="{DC4171A8-8AF4-4AEE-8A7E-84714717A9D5}" destId="{2597382D-BDFC-48AA-8DB2-9983242A0E58}" srcOrd="0" destOrd="0" presId="urn:microsoft.com/office/officeart/2005/8/layout/hProcess11"/>
    <dgm:cxn modelId="{B37FF085-E0F7-4252-B122-7EE51BABB661}" type="presOf" srcId="{C8FA0916-AA2E-4666-B616-4926045CB5DC}" destId="{2715F12B-42C4-4048-86AB-C33A4261F4E5}" srcOrd="0" destOrd="0" presId="urn:microsoft.com/office/officeart/2005/8/layout/hProcess11"/>
    <dgm:cxn modelId="{CECBC78E-2559-424C-BC08-D7B3EC3DDBBD}" srcId="{E1BEDCBB-CA13-4B37-BC61-52E350A3CC69}" destId="{DC4171A8-8AF4-4AEE-8A7E-84714717A9D5}" srcOrd="1" destOrd="0" parTransId="{B6EE9685-011F-431F-989D-FD176BA2FA0B}" sibTransId="{F104ADB6-73FF-4AE0-8292-B9FE61D7F164}"/>
    <dgm:cxn modelId="{2C7D728F-A73B-4EAE-A95A-7EF1A0B1D691}" srcId="{E1BEDCBB-CA13-4B37-BC61-52E350A3CC69}" destId="{D87CA8AD-9D05-47B0-BCAC-F7BD99BBD1B3}" srcOrd="2" destOrd="0" parTransId="{EB9FEBFE-A8D6-4F57-90C4-66594B430383}" sibTransId="{4B7E3406-5C6A-417A-A536-FB6017CB2E70}"/>
    <dgm:cxn modelId="{EDB91B82-40C9-466C-85B7-FAC7D95D7924}" type="presParOf" srcId="{E92013EE-EF4B-447D-97AD-812427DE8E65}" destId="{F9B5B1E4-5289-4F0F-96C5-5668487EB7FF}" srcOrd="0" destOrd="0" presId="urn:microsoft.com/office/officeart/2005/8/layout/hProcess11"/>
    <dgm:cxn modelId="{0F686FEA-A24C-4823-AC5B-080C4261E494}" type="presParOf" srcId="{E92013EE-EF4B-447D-97AD-812427DE8E65}" destId="{5E035529-216E-43B7-87F9-794A0CF2D54F}" srcOrd="1" destOrd="0" presId="urn:microsoft.com/office/officeart/2005/8/layout/hProcess11"/>
    <dgm:cxn modelId="{644340C9-A35E-44C6-9D79-CDEFC640932F}" type="presParOf" srcId="{5E035529-216E-43B7-87F9-794A0CF2D54F}" destId="{8F711631-E49D-4E35-821C-46DF349F225E}" srcOrd="0" destOrd="0" presId="urn:microsoft.com/office/officeart/2005/8/layout/hProcess11"/>
    <dgm:cxn modelId="{A148AF72-0656-4ACE-8758-B71115D4AB38}" type="presParOf" srcId="{8F711631-E49D-4E35-821C-46DF349F225E}" destId="{2715F12B-42C4-4048-86AB-C33A4261F4E5}" srcOrd="0" destOrd="0" presId="urn:microsoft.com/office/officeart/2005/8/layout/hProcess11"/>
    <dgm:cxn modelId="{083E964A-E4BC-44A9-A384-87646BF09F27}" type="presParOf" srcId="{8F711631-E49D-4E35-821C-46DF349F225E}" destId="{D6968A1D-8079-4437-950D-E01B0BA7D53F}" srcOrd="1" destOrd="0" presId="urn:microsoft.com/office/officeart/2005/8/layout/hProcess11"/>
    <dgm:cxn modelId="{0865D4DC-2267-49A8-81E3-2ACC19784BE2}" type="presParOf" srcId="{8F711631-E49D-4E35-821C-46DF349F225E}" destId="{0DCE00CA-4347-42A7-8004-069CC3D659AD}" srcOrd="2" destOrd="0" presId="urn:microsoft.com/office/officeart/2005/8/layout/hProcess11"/>
    <dgm:cxn modelId="{0258C32F-A5EB-470E-BE9D-1805628A3092}" type="presParOf" srcId="{5E035529-216E-43B7-87F9-794A0CF2D54F}" destId="{EFE60785-68E5-4E1E-88FE-67D7475F7BFA}" srcOrd="1" destOrd="0" presId="urn:microsoft.com/office/officeart/2005/8/layout/hProcess11"/>
    <dgm:cxn modelId="{C09FEE72-5CF7-41F7-9B7E-C1CDD27C90AD}" type="presParOf" srcId="{5E035529-216E-43B7-87F9-794A0CF2D54F}" destId="{71D3466F-F87F-4DF2-95F7-7B2634D8CEB7}" srcOrd="2" destOrd="0" presId="urn:microsoft.com/office/officeart/2005/8/layout/hProcess11"/>
    <dgm:cxn modelId="{E06857DA-5F7C-4A39-A12B-4DB42DE9D8F8}" type="presParOf" srcId="{71D3466F-F87F-4DF2-95F7-7B2634D8CEB7}" destId="{2597382D-BDFC-48AA-8DB2-9983242A0E58}" srcOrd="0" destOrd="0" presId="urn:microsoft.com/office/officeart/2005/8/layout/hProcess11"/>
    <dgm:cxn modelId="{AC3DD9AE-3FF4-4AB9-A9E9-6913211ADA31}" type="presParOf" srcId="{71D3466F-F87F-4DF2-95F7-7B2634D8CEB7}" destId="{8F0346AF-B845-4520-AB58-AEBF0216FAE9}" srcOrd="1" destOrd="0" presId="urn:microsoft.com/office/officeart/2005/8/layout/hProcess11"/>
    <dgm:cxn modelId="{183652C1-B82A-4895-B0EC-B52A8379B0B2}" type="presParOf" srcId="{71D3466F-F87F-4DF2-95F7-7B2634D8CEB7}" destId="{F240F1DD-A932-4C89-9F8F-797C18359683}" srcOrd="2" destOrd="0" presId="urn:microsoft.com/office/officeart/2005/8/layout/hProcess11"/>
    <dgm:cxn modelId="{7012B9ED-7598-4637-AF55-28FABB935166}" type="presParOf" srcId="{5E035529-216E-43B7-87F9-794A0CF2D54F}" destId="{22B5949B-61A1-467E-9613-1D956BE622B4}" srcOrd="3" destOrd="0" presId="urn:microsoft.com/office/officeart/2005/8/layout/hProcess11"/>
    <dgm:cxn modelId="{95A971DA-FF7E-40CD-A0CF-E9B438667739}" type="presParOf" srcId="{5E035529-216E-43B7-87F9-794A0CF2D54F}" destId="{69EB9CB3-4CFD-4076-B9C9-39DE42B31FC8}" srcOrd="4" destOrd="0" presId="urn:microsoft.com/office/officeart/2005/8/layout/hProcess11"/>
    <dgm:cxn modelId="{5E2D8F49-1731-4618-9982-D70E881BE2A0}" type="presParOf" srcId="{69EB9CB3-4CFD-4076-B9C9-39DE42B31FC8}" destId="{BE521DDB-2845-49E7-9D4A-BB3B11D5039E}" srcOrd="0" destOrd="0" presId="urn:microsoft.com/office/officeart/2005/8/layout/hProcess11"/>
    <dgm:cxn modelId="{E423D426-A034-4F96-82C9-3EFDD4AA8C94}" type="presParOf" srcId="{69EB9CB3-4CFD-4076-B9C9-39DE42B31FC8}" destId="{E2B24394-7CBE-4B1E-AB48-3C5C031C544F}" srcOrd="1" destOrd="0" presId="urn:microsoft.com/office/officeart/2005/8/layout/hProcess11"/>
    <dgm:cxn modelId="{1223C5A4-7EB9-43A3-B1E5-2AC7DA958A38}" type="presParOf" srcId="{69EB9CB3-4CFD-4076-B9C9-39DE42B31FC8}" destId="{388261FF-877C-41FE-A6D8-A0DA4D79119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420A5-20F4-4135-AFF3-0CD58FA338DB}">
      <dsp:nvSpPr>
        <dsp:cNvPr id="0" name=""/>
        <dsp:cNvSpPr/>
      </dsp:nvSpPr>
      <dsp:spPr>
        <a:xfrm>
          <a:off x="0" y="0"/>
          <a:ext cx="4920721" cy="819506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Делается снимок</a:t>
          </a:r>
        </a:p>
      </dsp:txBody>
      <dsp:txXfrm>
        <a:off x="24003" y="24003"/>
        <a:ext cx="3940526" cy="771500"/>
      </dsp:txXfrm>
    </dsp:sp>
    <dsp:sp modelId="{9C24A942-EA05-4F49-9F6D-28B4368D74CA}">
      <dsp:nvSpPr>
        <dsp:cNvPr id="0" name=""/>
        <dsp:cNvSpPr/>
      </dsp:nvSpPr>
      <dsp:spPr>
        <a:xfrm>
          <a:off x="367456" y="933326"/>
          <a:ext cx="4920721" cy="819506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60997"/>
            <a:satOff val="-3921"/>
            <a:lumOff val="171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Отправка на сервер</a:t>
          </a:r>
        </a:p>
      </dsp:txBody>
      <dsp:txXfrm>
        <a:off x="391459" y="957329"/>
        <a:ext cx="3972579" cy="771500"/>
      </dsp:txXfrm>
    </dsp:sp>
    <dsp:sp modelId="{74CB9A06-8136-4E66-8167-DA0566E462F0}">
      <dsp:nvSpPr>
        <dsp:cNvPr id="0" name=""/>
        <dsp:cNvSpPr/>
      </dsp:nvSpPr>
      <dsp:spPr>
        <a:xfrm>
          <a:off x="734912" y="1866653"/>
          <a:ext cx="4920721" cy="819506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321995"/>
            <a:satOff val="-7842"/>
            <a:lumOff val="343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Обработка изображения</a:t>
          </a:r>
        </a:p>
      </dsp:txBody>
      <dsp:txXfrm>
        <a:off x="758915" y="1890656"/>
        <a:ext cx="3972579" cy="771500"/>
      </dsp:txXfrm>
    </dsp:sp>
    <dsp:sp modelId="{4108B730-244E-4737-9C18-AD7B6E2BA489}">
      <dsp:nvSpPr>
        <dsp:cNvPr id="0" name=""/>
        <dsp:cNvSpPr/>
      </dsp:nvSpPr>
      <dsp:spPr>
        <a:xfrm>
          <a:off x="1102369" y="2799980"/>
          <a:ext cx="4920721" cy="819506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321995"/>
            <a:satOff val="-7842"/>
            <a:lumOff val="343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Отправка </a:t>
          </a:r>
          <a:r>
            <a:rPr lang="ru-RU" sz="2500" kern="1200" dirty="0" err="1"/>
            <a:t>пользовател</a:t>
          </a:r>
          <a:endParaRPr lang="ru-RU" sz="2500" kern="1200" dirty="0"/>
        </a:p>
      </dsp:txBody>
      <dsp:txXfrm>
        <a:off x="1126372" y="2823983"/>
        <a:ext cx="3972579" cy="771500"/>
      </dsp:txXfrm>
    </dsp:sp>
    <dsp:sp modelId="{FDD628BC-06D1-45B7-BCEB-B3E530BA5AB8}">
      <dsp:nvSpPr>
        <dsp:cNvPr id="0" name=""/>
        <dsp:cNvSpPr/>
      </dsp:nvSpPr>
      <dsp:spPr>
        <a:xfrm>
          <a:off x="1469825" y="3733307"/>
          <a:ext cx="4920721" cy="819506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60997"/>
            <a:satOff val="-3921"/>
            <a:lumOff val="171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Довольный пользователь </a:t>
          </a:r>
        </a:p>
      </dsp:txBody>
      <dsp:txXfrm>
        <a:off x="1493828" y="3757310"/>
        <a:ext cx="3972579" cy="771500"/>
      </dsp:txXfrm>
    </dsp:sp>
    <dsp:sp modelId="{2E778C8A-8FA2-4FA8-8AA0-21F190F6939A}">
      <dsp:nvSpPr>
        <dsp:cNvPr id="0" name=""/>
        <dsp:cNvSpPr/>
      </dsp:nvSpPr>
      <dsp:spPr>
        <a:xfrm>
          <a:off x="4388041" y="598695"/>
          <a:ext cx="532679" cy="5326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4507894" y="598695"/>
        <a:ext cx="292973" cy="400841"/>
      </dsp:txXfrm>
    </dsp:sp>
    <dsp:sp modelId="{1834BFA6-A9AB-49C0-998B-9C2E6CC8ABB2}">
      <dsp:nvSpPr>
        <dsp:cNvPr id="0" name=""/>
        <dsp:cNvSpPr/>
      </dsp:nvSpPr>
      <dsp:spPr>
        <a:xfrm>
          <a:off x="4755498" y="1532021"/>
          <a:ext cx="532679" cy="5326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4875351" y="1532021"/>
        <a:ext cx="292973" cy="400841"/>
      </dsp:txXfrm>
    </dsp:sp>
    <dsp:sp modelId="{A135BBE3-F541-43A7-B92A-563DE8732940}">
      <dsp:nvSpPr>
        <dsp:cNvPr id="0" name=""/>
        <dsp:cNvSpPr/>
      </dsp:nvSpPr>
      <dsp:spPr>
        <a:xfrm>
          <a:off x="5122954" y="2451690"/>
          <a:ext cx="532679" cy="5326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5242807" y="2451690"/>
        <a:ext cx="292973" cy="400841"/>
      </dsp:txXfrm>
    </dsp:sp>
    <dsp:sp modelId="{8961512A-3E92-4243-946A-BEDDDB7E9266}">
      <dsp:nvSpPr>
        <dsp:cNvPr id="0" name=""/>
        <dsp:cNvSpPr/>
      </dsp:nvSpPr>
      <dsp:spPr>
        <a:xfrm>
          <a:off x="5490411" y="3394122"/>
          <a:ext cx="532679" cy="5326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5610264" y="3394122"/>
        <a:ext cx="292973" cy="400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5B1E4-5289-4F0F-96C5-5668487EB7FF}">
      <dsp:nvSpPr>
        <dsp:cNvPr id="0" name=""/>
        <dsp:cNvSpPr/>
      </dsp:nvSpPr>
      <dsp:spPr>
        <a:xfrm>
          <a:off x="0" y="630968"/>
          <a:ext cx="8674216" cy="84129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5F12B-42C4-4048-86AB-C33A4261F4E5}">
      <dsp:nvSpPr>
        <dsp:cNvPr id="0" name=""/>
        <dsp:cNvSpPr/>
      </dsp:nvSpPr>
      <dsp:spPr>
        <a:xfrm>
          <a:off x="77199" y="0"/>
          <a:ext cx="2077095" cy="84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1-4.2026</a:t>
          </a:r>
        </a:p>
      </dsp:txBody>
      <dsp:txXfrm>
        <a:off x="77199" y="0"/>
        <a:ext cx="2077095" cy="841291"/>
      </dsp:txXfrm>
    </dsp:sp>
    <dsp:sp modelId="{D6968A1D-8079-4437-950D-E01B0BA7D53F}">
      <dsp:nvSpPr>
        <dsp:cNvPr id="0" name=""/>
        <dsp:cNvSpPr/>
      </dsp:nvSpPr>
      <dsp:spPr>
        <a:xfrm>
          <a:off x="1156581" y="946453"/>
          <a:ext cx="210322" cy="210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7382D-BDFC-48AA-8DB2-9983242A0E58}">
      <dsp:nvSpPr>
        <dsp:cNvPr id="0" name=""/>
        <dsp:cNvSpPr/>
      </dsp:nvSpPr>
      <dsp:spPr>
        <a:xfrm>
          <a:off x="2562266" y="0"/>
          <a:ext cx="2515861" cy="84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5-7.2026</a:t>
          </a:r>
        </a:p>
      </dsp:txBody>
      <dsp:txXfrm>
        <a:off x="2562266" y="0"/>
        <a:ext cx="2515861" cy="841291"/>
      </dsp:txXfrm>
    </dsp:sp>
    <dsp:sp modelId="{8F0346AF-B845-4520-AB58-AEBF0216FAE9}">
      <dsp:nvSpPr>
        <dsp:cNvPr id="0" name=""/>
        <dsp:cNvSpPr/>
      </dsp:nvSpPr>
      <dsp:spPr>
        <a:xfrm>
          <a:off x="3798235" y="946453"/>
          <a:ext cx="210322" cy="210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21DDB-2845-49E7-9D4A-BB3B11D5039E}">
      <dsp:nvSpPr>
        <dsp:cNvPr id="0" name=""/>
        <dsp:cNvSpPr/>
      </dsp:nvSpPr>
      <dsp:spPr>
        <a:xfrm>
          <a:off x="5287121" y="0"/>
          <a:ext cx="2515861" cy="84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8-10.2026</a:t>
          </a:r>
        </a:p>
      </dsp:txBody>
      <dsp:txXfrm>
        <a:off x="5287121" y="0"/>
        <a:ext cx="2515861" cy="841291"/>
      </dsp:txXfrm>
    </dsp:sp>
    <dsp:sp modelId="{E2B24394-7CBE-4B1E-AB48-3C5C031C544F}">
      <dsp:nvSpPr>
        <dsp:cNvPr id="0" name=""/>
        <dsp:cNvSpPr/>
      </dsp:nvSpPr>
      <dsp:spPr>
        <a:xfrm>
          <a:off x="6439890" y="946453"/>
          <a:ext cx="210322" cy="210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608D8-1F61-425F-9C75-C61B447C6FE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0B63D-1D24-4654-967C-A941538E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2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5a8c1f4a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g275a8c1f4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1" name="Google Shape;1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5643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0B63D-1D24-4654-967C-A941538EBC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2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0B63D-1D24-4654-967C-A941538EBC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60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0B63D-1D24-4654-967C-A941538EBC7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0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0B63D-1D24-4654-967C-A941538EBC7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54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endParaRPr/>
          </a:p>
        </p:txBody>
      </p:sp>
      <p:sp>
        <p:nvSpPr>
          <p:cNvPr id="273" name="Google Shape;2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endParaRPr/>
          </a:p>
        </p:txBody>
      </p:sp>
      <p:sp>
        <p:nvSpPr>
          <p:cNvPr id="292" name="Google Shape;29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1"/>
          <p:cNvSpPr txBox="1">
            <a:spLocks noGrp="1"/>
          </p:cNvSpPr>
          <p:nvPr>
            <p:ph type="title"/>
          </p:nvPr>
        </p:nvSpPr>
        <p:spPr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5" name="Google Shape;15;p41"/>
          <p:cNvSpPr txBox="1">
            <a:spLocks noGrp="1"/>
          </p:cNvSpPr>
          <p:nvPr>
            <p:ph type="body" idx="1"/>
          </p:nvPr>
        </p:nvSpPr>
        <p:spPr>
          <a:xfrm>
            <a:off x="1577788" y="1246095"/>
            <a:ext cx="10545972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Google Shape;16;p4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89DFD6-4F76-4C2B-BA00-5EA67672B578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17" name="Google Shape;17;p4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8" name="Google Shape;18;p4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4E6E7E-29C9-4D97-A901-C2F2760D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6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4" name="Google Shape;74;p50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50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6" name="Google Shape;76;p5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89DFD6-4F76-4C2B-BA00-5EA67672B578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77" name="Google Shape;77;p5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78" name="Google Shape;78;p5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4E6E7E-29C9-4D97-A901-C2F2760D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1"/>
          <p:cNvSpPr txBox="1">
            <a:spLocks noGrp="1"/>
          </p:cNvSpPr>
          <p:nvPr>
            <p:ph type="title"/>
          </p:nvPr>
        </p:nvSpPr>
        <p:spPr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1" name="Google Shape;81;p51"/>
          <p:cNvSpPr txBox="1">
            <a:spLocks noGrp="1"/>
          </p:cNvSpPr>
          <p:nvPr>
            <p:ph type="body" idx="1"/>
          </p:nvPr>
        </p:nvSpPr>
        <p:spPr>
          <a:xfrm rot="5400000">
            <a:off x="4094896" y="-1271013"/>
            <a:ext cx="5511756" cy="1054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Google Shape;82;p5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89DFD6-4F76-4C2B-BA00-5EA67672B578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83" name="Google Shape;83;p5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84" name="Google Shape;84;p5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4E6E7E-29C9-4D97-A901-C2F2760D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06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2"/>
          <p:cNvSpPr txBox="1">
            <a:spLocks noGrp="1"/>
          </p:cNvSpPr>
          <p:nvPr>
            <p:ph type="title"/>
          </p:nvPr>
        </p:nvSpPr>
        <p:spPr>
          <a:xfrm rot="5400000">
            <a:off x="7133432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7" name="Google Shape;87;p5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8" name="Google Shape;88;p5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89DFD6-4F76-4C2B-BA00-5EA67672B578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89" name="Google Shape;89;p5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90" name="Google Shape;90;p5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4E6E7E-29C9-4D97-A901-C2F2760D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40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89DFD6-4F76-4C2B-BA00-5EA67672B578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21" name="Google Shape;21;p4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22" name="Google Shape;22;p4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4E6E7E-29C9-4D97-A901-C2F2760D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8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>
            <a:spLocks noGrp="1"/>
          </p:cNvSpPr>
          <p:nvPr>
            <p:ph type="title"/>
          </p:nvPr>
        </p:nvSpPr>
        <p:spPr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Google Shape;26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Google Shape;27;p4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89DFD6-4F76-4C2B-BA00-5EA67672B578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28" name="Google Shape;28;p4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29" name="Google Shape;29;p4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4E6E7E-29C9-4D97-A901-C2F2760D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8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4"/>
          <p:cNvPicPr preferRelativeResize="0"/>
          <p:nvPr/>
        </p:nvPicPr>
        <p:blipFill rotWithShape="1">
          <a:blip r:embed="rId3">
            <a:alphaModFix amt="58000"/>
          </a:blip>
          <a:srcRect/>
          <a:stretch/>
        </p:blipFill>
        <p:spPr>
          <a:xfrm rot="10800000">
            <a:off x="-1773973" y="2604059"/>
            <a:ext cx="6351441" cy="594210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4"/>
          <p:cNvSpPr txBox="1">
            <a:spLocks noGrp="1"/>
          </p:cNvSpPr>
          <p:nvPr>
            <p:ph type="body" idx="1"/>
          </p:nvPr>
        </p:nvSpPr>
        <p:spPr>
          <a:xfrm>
            <a:off x="542518" y="963084"/>
            <a:ext cx="5907497" cy="68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97"/>
              <a:buNone/>
              <a:defRPr sz="1696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Google Shape;33;p44"/>
          <p:cNvSpPr txBox="1">
            <a:spLocks noGrp="1"/>
          </p:cNvSpPr>
          <p:nvPr>
            <p:ph type="title"/>
          </p:nvPr>
        </p:nvSpPr>
        <p:spPr>
          <a:xfrm>
            <a:off x="542518" y="312349"/>
            <a:ext cx="5907497" cy="55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pic>
        <p:nvPicPr>
          <p:cNvPr id="34" name="Google Shape;3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8878" y="300663"/>
            <a:ext cx="3624848" cy="31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55211" y="277694"/>
            <a:ext cx="1160816" cy="43165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4"/>
          <p:cNvSpPr txBox="1">
            <a:spLocks noGrp="1"/>
          </p:cNvSpPr>
          <p:nvPr>
            <p:ph type="body" idx="2"/>
          </p:nvPr>
        </p:nvSpPr>
        <p:spPr>
          <a:xfrm>
            <a:off x="542517" y="1783272"/>
            <a:ext cx="5332556" cy="457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12"/>
              <a:buNone/>
              <a:defRPr sz="1212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Google Shape;37;p44"/>
          <p:cNvSpPr txBox="1">
            <a:spLocks noGrp="1"/>
          </p:cNvSpPr>
          <p:nvPr>
            <p:ph type="sldNum" idx="12"/>
          </p:nvPr>
        </p:nvSpPr>
        <p:spPr>
          <a:xfrm>
            <a:off x="8916621" y="6521037"/>
            <a:ext cx="2804160" cy="23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4E6E7E-29C9-4D97-A901-C2F2760DCAEF}" type="slidenum">
              <a:rPr lang="ru-RU" smtClean="0"/>
              <a:t>‹#›</a:t>
            </a:fld>
            <a:endParaRPr lang="ru-RU"/>
          </a:p>
        </p:txBody>
      </p:sp>
      <p:sp>
        <p:nvSpPr>
          <p:cNvPr id="38" name="Google Shape;38;p44"/>
          <p:cNvSpPr txBox="1">
            <a:spLocks noGrp="1"/>
          </p:cNvSpPr>
          <p:nvPr>
            <p:ph type="body" idx="3"/>
          </p:nvPr>
        </p:nvSpPr>
        <p:spPr>
          <a:xfrm>
            <a:off x="6394562" y="1783272"/>
            <a:ext cx="5332556" cy="457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12"/>
              <a:buNone/>
              <a:defRPr sz="1212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590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1" name="Google Shape;41;p45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Google Shape;42;p4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89DFD6-4F76-4C2B-BA00-5EA67672B578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3" name="Google Shape;43;p4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44" name="Google Shape;44;p4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4E6E7E-29C9-4D97-A901-C2F2760D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6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89DFD6-4F76-4C2B-BA00-5EA67672B578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9" name="Google Shape;49;p4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50" name="Google Shape;50;p4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4E6E7E-29C9-4D97-A901-C2F2760D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0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4" name="Google Shape;54;p4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5" name="Google Shape;55;p4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7" name="Google Shape;57;p4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89DFD6-4F76-4C2B-BA00-5EA67672B578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8" name="Google Shape;58;p4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59" name="Google Shape;59;p4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4E6E7E-29C9-4D97-A901-C2F2760D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20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8"/>
          <p:cNvSpPr txBox="1">
            <a:spLocks noGrp="1"/>
          </p:cNvSpPr>
          <p:nvPr>
            <p:ph type="title"/>
          </p:nvPr>
        </p:nvSpPr>
        <p:spPr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2" name="Google Shape;62;p4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89DFD6-4F76-4C2B-BA00-5EA67672B578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3" name="Google Shape;63;p4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64" name="Google Shape;64;p4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4E6E7E-29C9-4D97-A901-C2F2760D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9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7" name="Google Shape;67;p49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8" name="Google Shape;68;p49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9" name="Google Shape;69;p4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989DFD6-4F76-4C2B-BA00-5EA67672B578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70" name="Google Shape;70;p4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71" name="Google Shape;71;p4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4E6E7E-29C9-4D97-A901-C2F2760D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66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1577788" y="1246095"/>
            <a:ext cx="10545972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4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238098" y="32217"/>
            <a:ext cx="3885662" cy="342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3486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ps-site.github.io/SPS.sit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l="8891"/>
          <a:stretch/>
        </p:blipFill>
        <p:spPr>
          <a:xfrm>
            <a:off x="1392155" y="0"/>
            <a:ext cx="1940100" cy="210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3053" y="538173"/>
            <a:ext cx="2628601" cy="130454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485640" y="3792575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ru-RU" sz="36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Акселерационная программа «Стартапы LETI» 2025</a:t>
            </a:r>
            <a:endParaRPr sz="3600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485640" y="5181339"/>
            <a:ext cx="6858000" cy="53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Лидер Эпохи Технологических Инноваций</a:t>
            </a:r>
            <a:endParaRPr dirty="0"/>
          </a:p>
        </p:txBody>
      </p:sp>
      <p:sp>
        <p:nvSpPr>
          <p:cNvPr id="100" name="Google Shape;100;p18"/>
          <p:cNvSpPr txBox="1"/>
          <p:nvPr/>
        </p:nvSpPr>
        <p:spPr>
          <a:xfrm>
            <a:off x="485640" y="2433105"/>
            <a:ext cx="5917353" cy="161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ru-RU" sz="3600" b="1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Считыватель показаний счетчика (СПС)</a:t>
            </a:r>
            <a:endParaRPr sz="3600" b="1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85640" y="5952576"/>
            <a:ext cx="6858000" cy="53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0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Трекер проекта – </a:t>
            </a:r>
            <a:r>
              <a:rPr lang="ru-RU" sz="2000" dirty="0" err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Мельченко</a:t>
            </a:r>
            <a:r>
              <a:rPr lang="ru-RU" sz="20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Сергей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0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Эксперт проекта – </a:t>
            </a:r>
            <a:r>
              <a:rPr lang="ru-RU" sz="2000" dirty="0" err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Мельченко</a:t>
            </a:r>
            <a:r>
              <a:rPr lang="ru-RU" sz="20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Сергей</a:t>
            </a:r>
            <a:endParaRPr sz="2000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485640" y="6540810"/>
            <a:ext cx="3499851" cy="26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FFF2C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version </a:t>
            </a:r>
            <a:r>
              <a:rPr lang="ru-RU" sz="1100" dirty="0">
                <a:solidFill>
                  <a:srgbClr val="FFF2C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r>
              <a:rPr lang="en-US" sz="1100" dirty="0">
                <a:solidFill>
                  <a:srgbClr val="FFF2C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.0</a:t>
            </a:r>
            <a:endParaRPr sz="1100" dirty="0">
              <a:solidFill>
                <a:srgbClr val="FFF2CC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83450" y="2205350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8840E59-9AEF-88F0-6053-7E995DD16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858602"/>
              </p:ext>
            </p:extLst>
          </p:nvPr>
        </p:nvGraphicFramePr>
        <p:xfrm>
          <a:off x="4182532" y="882749"/>
          <a:ext cx="5215467" cy="5975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2500">
                  <a:extLst>
                    <a:ext uri="{9D8B030D-6E8A-4147-A177-3AD203B41FA5}">
                      <a16:colId xmlns:a16="http://schemas.microsoft.com/office/drawing/2014/main" val="2785939095"/>
                    </a:ext>
                  </a:extLst>
                </a:gridCol>
                <a:gridCol w="1582967">
                  <a:extLst>
                    <a:ext uri="{9D8B030D-6E8A-4147-A177-3AD203B41FA5}">
                      <a16:colId xmlns:a16="http://schemas.microsoft.com/office/drawing/2014/main" val="3485516054"/>
                    </a:ext>
                  </a:extLst>
                </a:gridCol>
              </a:tblGrid>
              <a:tr h="3013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Средний чек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            3 800,00 </a:t>
                      </a:r>
                      <a:endParaRPr lang="ru-RU" sz="1600" b="1" i="0" u="none" strike="noStrike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333196"/>
                  </a:ext>
                </a:extLst>
              </a:tr>
              <a:tr h="3144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САС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                 15,00 </a:t>
                      </a:r>
                      <a:endParaRPr lang="ru-RU" sz="1600" b="0" i="0" u="none" strike="noStrike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99323"/>
                  </a:ext>
                </a:extLst>
              </a:tr>
              <a:tr h="3144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863988"/>
                  </a:ext>
                </a:extLst>
              </a:tr>
              <a:tr h="3144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Переменные расходы</a:t>
                      </a:r>
                      <a:endParaRPr lang="ru-RU" sz="1600" b="1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            1 808,00 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064030"/>
                  </a:ext>
                </a:extLst>
              </a:tr>
              <a:tr h="3144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Стоимость в закупке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            1 100,00 </a:t>
                      </a:r>
                      <a:endParaRPr lang="ru-RU" sz="1600" b="0" i="0" u="none" strike="noStrike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436200"/>
                  </a:ext>
                </a:extLst>
              </a:tr>
              <a:tr h="3144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Доставка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               380,00 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952276"/>
                  </a:ext>
                </a:extLst>
              </a:tr>
              <a:tr h="3144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SMS-</a:t>
                      </a: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уведомления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                        -   </a:t>
                      </a:r>
                      <a:endParaRPr lang="ru-RU" sz="1600" b="0" i="0" u="none" strike="noStrike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317888"/>
                  </a:ext>
                </a:extLst>
              </a:tr>
              <a:tr h="3144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Налоги (УСН 6%)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               228,00 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6515"/>
                  </a:ext>
                </a:extLst>
              </a:tr>
              <a:tr h="3144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Зарплата с налогами рабочих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               100,00 </a:t>
                      </a:r>
                      <a:endParaRPr lang="ru-RU" sz="1600" b="0" i="0" u="none" strike="noStrike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761430"/>
                  </a:ext>
                </a:extLst>
              </a:tr>
              <a:tr h="3144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Маржа (</a:t>
                      </a:r>
                      <a:r>
                        <a:rPr lang="en-US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Gross margin)</a:t>
                      </a:r>
                      <a:endParaRPr lang="en-US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            1 992,00 </a:t>
                      </a:r>
                      <a:endParaRPr lang="ru-RU" sz="1600" b="1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873069"/>
                  </a:ext>
                </a:extLst>
              </a:tr>
              <a:tr h="3144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1600" b="0" i="0" u="none" strike="noStrike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624650"/>
                  </a:ext>
                </a:extLst>
              </a:tr>
              <a:tr h="3144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Постоянные расходы</a:t>
                      </a:r>
                      <a:endParaRPr lang="ru-RU" sz="1600" b="1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          45 000,00 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718377"/>
                  </a:ext>
                </a:extLst>
              </a:tr>
              <a:tr h="3144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ФОТ с налогами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            5 000,00 </a:t>
                      </a:r>
                      <a:endParaRPr lang="ru-RU" sz="1600" b="0" i="0" u="none" strike="noStrike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629823"/>
                  </a:ext>
                </a:extLst>
              </a:tr>
              <a:tr h="3144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Офис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          30 000,00 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002259"/>
                  </a:ext>
                </a:extLst>
              </a:tr>
              <a:tr h="3144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Бухгалтерия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            5 000,00 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304267"/>
                  </a:ext>
                </a:extLst>
              </a:tr>
              <a:tr h="3144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Поддержка сайта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            5 000,00 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011761"/>
                  </a:ext>
                </a:extLst>
              </a:tr>
              <a:tr h="3144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06478"/>
                  </a:ext>
                </a:extLst>
              </a:tr>
              <a:tr h="3144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Точка безубыточности</a:t>
                      </a:r>
                      <a:endParaRPr lang="ru-RU" sz="1600" b="1" i="0" u="none" strike="noStrike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                 22,59 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684517"/>
                  </a:ext>
                </a:extLst>
              </a:tr>
              <a:tr h="3275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Прибыль 1 млн.рублей</a:t>
                      </a:r>
                      <a:endParaRPr lang="ru-RU" sz="1600" b="1" i="0" u="none" strike="noStrike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solidFill>
                            <a:srgbClr val="FCCA80"/>
                          </a:solidFill>
                          <a:effectLst/>
                          <a:latin typeface="+mn-lt"/>
                        </a:rPr>
                        <a:t>               524,60 </a:t>
                      </a:r>
                      <a:endParaRPr lang="ru-RU" sz="1600" b="0" i="0" u="none" strike="noStrike" dirty="0">
                        <a:solidFill>
                          <a:srgbClr val="FCCA8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2959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E58999-84E4-83E7-EB03-3304711EACA9}"/>
              </a:ext>
            </a:extLst>
          </p:cNvPr>
          <p:cNvSpPr txBox="1"/>
          <p:nvPr/>
        </p:nvSpPr>
        <p:spPr>
          <a:xfrm>
            <a:off x="5829104" y="0"/>
            <a:ext cx="192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Сходимость</a:t>
            </a:r>
          </a:p>
        </p:txBody>
      </p:sp>
      <p:pic>
        <p:nvPicPr>
          <p:cNvPr id="5" name="Google Shape;136;p23">
            <a:extLst>
              <a:ext uri="{FF2B5EF4-FFF2-40B4-BE49-F238E27FC236}">
                <a16:creationId xmlns:a16="http://schemas.microsoft.com/office/drawing/2014/main" id="{110C3093-600F-EDCC-1699-CDF3956A23B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360000"/>
            <a:ext cx="1694835" cy="2645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97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0166E09-36A5-17CB-D0A3-8990D15939CF}"/>
              </a:ext>
            </a:extLst>
          </p:cNvPr>
          <p:cNvSpPr/>
          <p:nvPr/>
        </p:nvSpPr>
        <p:spPr>
          <a:xfrm>
            <a:off x="2833970" y="3796415"/>
            <a:ext cx="4338623" cy="2370888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5E67400-F2A8-46B5-6395-1B09F890C83B}"/>
              </a:ext>
            </a:extLst>
          </p:cNvPr>
          <p:cNvSpPr/>
          <p:nvPr/>
        </p:nvSpPr>
        <p:spPr>
          <a:xfrm>
            <a:off x="7352588" y="3796415"/>
            <a:ext cx="4338623" cy="237088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401FFB6-1F86-C5DA-AAB1-D3D71C465661}"/>
              </a:ext>
            </a:extLst>
          </p:cNvPr>
          <p:cNvSpPr/>
          <p:nvPr/>
        </p:nvSpPr>
        <p:spPr>
          <a:xfrm>
            <a:off x="7352589" y="1079500"/>
            <a:ext cx="4338623" cy="23708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097AD7B-45D6-8B9A-7343-B86F60C3BD72}"/>
              </a:ext>
            </a:extLst>
          </p:cNvPr>
          <p:cNvSpPr/>
          <p:nvPr/>
        </p:nvSpPr>
        <p:spPr>
          <a:xfrm>
            <a:off x="2839279" y="1079500"/>
            <a:ext cx="4338623" cy="23708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Google Shape;136;p23">
            <a:extLst>
              <a:ext uri="{FF2B5EF4-FFF2-40B4-BE49-F238E27FC236}">
                <a16:creationId xmlns:a16="http://schemas.microsoft.com/office/drawing/2014/main" id="{7DCC2C5F-2B80-75FE-4F3A-17CCA670290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00" y="360000"/>
            <a:ext cx="1694835" cy="26458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0;g275a8c1f4a1_0_33">
            <a:extLst>
              <a:ext uri="{FF2B5EF4-FFF2-40B4-BE49-F238E27FC236}">
                <a16:creationId xmlns:a16="http://schemas.microsoft.com/office/drawing/2014/main" id="{244EB161-3BF0-0738-A570-AF0DF7BC684B}"/>
              </a:ext>
            </a:extLst>
          </p:cNvPr>
          <p:cNvSpPr txBox="1">
            <a:spLocks noGrp="1"/>
          </p:cNvSpPr>
          <p:nvPr/>
        </p:nvSpPr>
        <p:spPr>
          <a:xfrm>
            <a:off x="2609932" y="0"/>
            <a:ext cx="11082020" cy="1079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r>
              <a:rPr lang="en-US" sz="3200" dirty="0"/>
              <a:t>SWOT</a:t>
            </a:r>
            <a:r>
              <a:rPr lang="ru-RU" sz="3200" dirty="0"/>
              <a:t>-анализ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20952-9402-AB45-2652-1ED812A227B5}"/>
              </a:ext>
            </a:extLst>
          </p:cNvPr>
          <p:cNvSpPr txBox="1"/>
          <p:nvPr/>
        </p:nvSpPr>
        <p:spPr>
          <a:xfrm>
            <a:off x="3414431" y="1560494"/>
            <a:ext cx="3132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Сильные стороны: </a:t>
            </a:r>
          </a:p>
          <a:p>
            <a:r>
              <a:rPr lang="ru-RU" sz="1600" dirty="0"/>
              <a:t>Полная автоматизация</a:t>
            </a:r>
            <a:br>
              <a:rPr lang="ru-RU" sz="1600" dirty="0"/>
            </a:br>
            <a:r>
              <a:rPr lang="ru-RU" sz="1600" dirty="0"/>
              <a:t>Технология машинного зрения</a:t>
            </a:r>
          </a:p>
          <a:p>
            <a:r>
              <a:rPr lang="ru-RU" sz="1600" dirty="0"/>
              <a:t>Простота установки</a:t>
            </a:r>
          </a:p>
          <a:p>
            <a:r>
              <a:rPr lang="ru-RU" sz="1600" dirty="0"/>
              <a:t>Подходит для </a:t>
            </a:r>
            <a:r>
              <a:rPr lang="en-US" sz="1600" dirty="0"/>
              <a:t>B2B </a:t>
            </a:r>
            <a:r>
              <a:rPr lang="ru-RU" sz="1600" dirty="0"/>
              <a:t>и </a:t>
            </a:r>
            <a:r>
              <a:rPr lang="en-US" sz="1600" dirty="0"/>
              <a:t>B2C</a:t>
            </a: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EB504-66DD-58E2-8A61-8C89A7DF01DF}"/>
              </a:ext>
            </a:extLst>
          </p:cNvPr>
          <p:cNvSpPr txBox="1"/>
          <p:nvPr/>
        </p:nvSpPr>
        <p:spPr>
          <a:xfrm>
            <a:off x="7772796" y="1451160"/>
            <a:ext cx="34374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Слабые стороны:</a:t>
            </a:r>
          </a:p>
          <a:p>
            <a:r>
              <a:rPr lang="ru-RU" sz="1600" dirty="0"/>
              <a:t>Зависимость от маркетплейсов для </a:t>
            </a:r>
            <a:r>
              <a:rPr lang="en-US" sz="1600" dirty="0"/>
              <a:t>B2C </a:t>
            </a:r>
            <a:r>
              <a:rPr lang="ru-RU" sz="1600" dirty="0"/>
              <a:t>сегмента</a:t>
            </a:r>
          </a:p>
          <a:p>
            <a:r>
              <a:rPr lang="ru-RU" sz="1600" dirty="0"/>
              <a:t>Риски потери сигнала прибора(при отсутствии сети)</a:t>
            </a:r>
          </a:p>
          <a:p>
            <a:r>
              <a:rPr lang="ru-RU" sz="1600" dirty="0"/>
              <a:t>Новый менее известный продукт на рынке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926B04-7C30-925A-F7C1-49DF76F04DCE}"/>
              </a:ext>
            </a:extLst>
          </p:cNvPr>
          <p:cNvSpPr txBox="1"/>
          <p:nvPr/>
        </p:nvSpPr>
        <p:spPr>
          <a:xfrm>
            <a:off x="7899330" y="4379561"/>
            <a:ext cx="36118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Возможности:</a:t>
            </a:r>
          </a:p>
          <a:p>
            <a:r>
              <a:rPr lang="ru-RU" sz="1600" dirty="0"/>
              <a:t>Интеграции в системы умного дома</a:t>
            </a:r>
          </a:p>
          <a:p>
            <a:r>
              <a:rPr lang="ru-RU" sz="1600" dirty="0"/>
              <a:t>Государственные программы ЖКХ</a:t>
            </a:r>
          </a:p>
          <a:p>
            <a:r>
              <a:rPr lang="ru-RU" sz="1600" dirty="0"/>
              <a:t>Партнерства с компаниями (</a:t>
            </a:r>
            <a:r>
              <a:rPr lang="en-US" sz="1600" dirty="0"/>
              <a:t>B2B</a:t>
            </a:r>
            <a:r>
              <a:rPr lang="ru-RU" sz="16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D5357C-E3AE-D058-C05E-9E4AF0709201}"/>
              </a:ext>
            </a:extLst>
          </p:cNvPr>
          <p:cNvSpPr txBox="1"/>
          <p:nvPr/>
        </p:nvSpPr>
        <p:spPr>
          <a:xfrm>
            <a:off x="3414431" y="4111814"/>
            <a:ext cx="31325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Угрозы:</a:t>
            </a:r>
          </a:p>
          <a:p>
            <a:r>
              <a:rPr lang="ru-RU" sz="1600" dirty="0"/>
              <a:t>Конкуренция на рынке</a:t>
            </a:r>
          </a:p>
          <a:p>
            <a:r>
              <a:rPr lang="ru-RU" sz="1600" dirty="0"/>
              <a:t>Недоверие к точности данных</a:t>
            </a:r>
          </a:p>
          <a:p>
            <a:r>
              <a:rPr lang="ru-RU" sz="1600" dirty="0"/>
              <a:t>Политика конфиденциальности</a:t>
            </a:r>
          </a:p>
          <a:p>
            <a:r>
              <a:rPr lang="ru-RU" sz="1600" dirty="0"/>
              <a:t>Возможное устаревание технологии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D35C68-A185-2131-6522-488D0CFA937A}"/>
              </a:ext>
            </a:extLst>
          </p:cNvPr>
          <p:cNvSpPr txBox="1"/>
          <p:nvPr/>
        </p:nvSpPr>
        <p:spPr>
          <a:xfrm>
            <a:off x="6730969" y="306383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1CAA4E-302F-375A-CCE4-B99FBB9C5E98}"/>
              </a:ext>
            </a:extLst>
          </p:cNvPr>
          <p:cNvSpPr txBox="1"/>
          <p:nvPr/>
        </p:nvSpPr>
        <p:spPr>
          <a:xfrm>
            <a:off x="7448668" y="3063832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1DEC53-000E-BF19-F331-EBDDDEA72D77}"/>
              </a:ext>
            </a:extLst>
          </p:cNvPr>
          <p:cNvSpPr txBox="1"/>
          <p:nvPr/>
        </p:nvSpPr>
        <p:spPr>
          <a:xfrm>
            <a:off x="7448668" y="3949704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150A82-7A90-0FFC-7A18-9B330E5D7019}"/>
              </a:ext>
            </a:extLst>
          </p:cNvPr>
          <p:cNvSpPr txBox="1"/>
          <p:nvPr/>
        </p:nvSpPr>
        <p:spPr>
          <a:xfrm>
            <a:off x="6727015" y="395792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07704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6;p23">
            <a:extLst>
              <a:ext uri="{FF2B5EF4-FFF2-40B4-BE49-F238E27FC236}">
                <a16:creationId xmlns:a16="http://schemas.microsoft.com/office/drawing/2014/main" id="{7DCC2C5F-2B80-75FE-4F3A-17CCA670290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00" y="360000"/>
            <a:ext cx="1694835" cy="26458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0;g275a8c1f4a1_0_33">
            <a:extLst>
              <a:ext uri="{FF2B5EF4-FFF2-40B4-BE49-F238E27FC236}">
                <a16:creationId xmlns:a16="http://schemas.microsoft.com/office/drawing/2014/main" id="{244EB161-3BF0-0738-A570-AF0DF7BC684B}"/>
              </a:ext>
            </a:extLst>
          </p:cNvPr>
          <p:cNvSpPr txBox="1">
            <a:spLocks noGrp="1"/>
          </p:cNvSpPr>
          <p:nvPr/>
        </p:nvSpPr>
        <p:spPr>
          <a:xfrm>
            <a:off x="2609932" y="0"/>
            <a:ext cx="9522801" cy="1079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r>
              <a:rPr lang="ru-RU" sz="3200" dirty="0"/>
              <a:t>Матрица </a:t>
            </a:r>
            <a:r>
              <a:rPr lang="en-US" sz="3200" dirty="0"/>
              <a:t>SWOT</a:t>
            </a:r>
            <a:r>
              <a:rPr lang="ru-RU" sz="3200" dirty="0"/>
              <a:t>-анализа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FAC7FE5-EFEA-9909-BF9F-563E22688E9B}"/>
              </a:ext>
            </a:extLst>
          </p:cNvPr>
          <p:cNvSpPr/>
          <p:nvPr/>
        </p:nvSpPr>
        <p:spPr>
          <a:xfrm>
            <a:off x="4888510" y="1216319"/>
            <a:ext cx="3501864" cy="466627"/>
          </a:xfrm>
          <a:prstGeom prst="roundRect">
            <a:avLst/>
          </a:prstGeom>
          <a:solidFill>
            <a:srgbClr val="FFAAA7"/>
          </a:solidFill>
          <a:ln>
            <a:solidFill>
              <a:srgbClr val="FFAA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Сильные стороны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4CD93B0-FBD8-62EA-84E1-46C7AEB33537}"/>
              </a:ext>
            </a:extLst>
          </p:cNvPr>
          <p:cNvSpPr/>
          <p:nvPr/>
        </p:nvSpPr>
        <p:spPr>
          <a:xfrm>
            <a:off x="8567107" y="1216319"/>
            <a:ext cx="3475011" cy="466627"/>
          </a:xfrm>
          <a:prstGeom prst="roundRect">
            <a:avLst/>
          </a:prstGeom>
          <a:solidFill>
            <a:srgbClr val="DDFA9E"/>
          </a:solidFill>
          <a:ln>
            <a:solidFill>
              <a:srgbClr val="DDFA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Слабые стороны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90A87BA-EBEC-F318-5DB1-A541E0020391}"/>
              </a:ext>
            </a:extLst>
          </p:cNvPr>
          <p:cNvSpPr/>
          <p:nvPr/>
        </p:nvSpPr>
        <p:spPr>
          <a:xfrm>
            <a:off x="2539594" y="1978372"/>
            <a:ext cx="2172182" cy="2055041"/>
          </a:xfrm>
          <a:prstGeom prst="roundRect">
            <a:avLst/>
          </a:prstGeom>
          <a:solidFill>
            <a:srgbClr val="F4F4F4"/>
          </a:solidFill>
          <a:ln>
            <a:solidFill>
              <a:srgbClr val="F4F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Использование </a:t>
            </a:r>
          </a:p>
          <a:p>
            <a:r>
              <a:rPr lang="ru-RU" b="1" dirty="0">
                <a:solidFill>
                  <a:schemeClr val="tx1"/>
                </a:solidFill>
              </a:rPr>
              <a:t>возможностей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1B8EC1C-1980-D8F2-89F3-8157E5700123}"/>
              </a:ext>
            </a:extLst>
          </p:cNvPr>
          <p:cNvSpPr/>
          <p:nvPr/>
        </p:nvSpPr>
        <p:spPr>
          <a:xfrm>
            <a:off x="2539594" y="4401721"/>
            <a:ext cx="2172182" cy="2055041"/>
          </a:xfrm>
          <a:prstGeom prst="roundRect">
            <a:avLst/>
          </a:prstGeom>
          <a:solidFill>
            <a:srgbClr val="F4F4F4"/>
          </a:solidFill>
          <a:ln>
            <a:solidFill>
              <a:srgbClr val="F4F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Преодоление</a:t>
            </a:r>
          </a:p>
          <a:p>
            <a:r>
              <a:rPr lang="ru-RU" b="1" dirty="0">
                <a:solidFill>
                  <a:schemeClr val="tx1"/>
                </a:solidFill>
              </a:rPr>
              <a:t> угроз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FB50980-31FC-BF61-5DFE-3124D1E39C3D}"/>
              </a:ext>
            </a:extLst>
          </p:cNvPr>
          <p:cNvSpPr/>
          <p:nvPr/>
        </p:nvSpPr>
        <p:spPr>
          <a:xfrm>
            <a:off x="4888510" y="1978371"/>
            <a:ext cx="3501864" cy="2055041"/>
          </a:xfrm>
          <a:prstGeom prst="roundRect">
            <a:avLst/>
          </a:prstGeom>
          <a:solidFill>
            <a:srgbClr val="F4F4F4"/>
          </a:solidFill>
          <a:ln>
            <a:solidFill>
              <a:srgbClr val="F4F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0" dirty="0">
                <a:solidFill>
                  <a:schemeClr val="tx1"/>
                </a:solidFill>
                <a:effectLst/>
              </a:rPr>
              <a:t>Заключение партнерства с управляющими компаниями, предлагая им готовое решение для автоматизации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29BFFC9-5A60-EF59-EA60-97D461E5F0B0}"/>
              </a:ext>
            </a:extLst>
          </p:cNvPr>
          <p:cNvSpPr/>
          <p:nvPr/>
        </p:nvSpPr>
        <p:spPr>
          <a:xfrm>
            <a:off x="8567108" y="1959646"/>
            <a:ext cx="3501864" cy="2055041"/>
          </a:xfrm>
          <a:prstGeom prst="roundRect">
            <a:avLst/>
          </a:prstGeom>
          <a:solidFill>
            <a:srgbClr val="F4F4F4"/>
          </a:solidFill>
          <a:ln>
            <a:solidFill>
              <a:srgbClr val="F4F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0" dirty="0">
                <a:solidFill>
                  <a:schemeClr val="tx1"/>
                </a:solidFill>
                <a:effectLst/>
              </a:rPr>
              <a:t>Компенсация зависимости от маркетплейсов за счет развития прямых продаж через партнерские сети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BB12955-309D-2E89-1C14-BFFB61332F44}"/>
              </a:ext>
            </a:extLst>
          </p:cNvPr>
          <p:cNvSpPr/>
          <p:nvPr/>
        </p:nvSpPr>
        <p:spPr>
          <a:xfrm>
            <a:off x="4888510" y="4401721"/>
            <a:ext cx="3501864" cy="2055041"/>
          </a:xfrm>
          <a:prstGeom prst="roundRect">
            <a:avLst/>
          </a:prstGeom>
          <a:solidFill>
            <a:srgbClr val="F4F4F4"/>
          </a:solidFill>
          <a:ln>
            <a:solidFill>
              <a:srgbClr val="F4F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i="0" dirty="0">
                <a:solidFill>
                  <a:schemeClr val="tx1"/>
                </a:solidFill>
                <a:effectLst/>
              </a:rPr>
              <a:t>ростота установки и универсальность – ключевые преимущества перед конкурентами</a:t>
            </a:r>
          </a:p>
          <a:p>
            <a:endParaRPr lang="ru-RU" b="1" i="0" dirty="0">
              <a:solidFill>
                <a:schemeClr val="tx1"/>
              </a:solidFill>
              <a:effectLst/>
            </a:endParaRPr>
          </a:p>
          <a:p>
            <a:r>
              <a:rPr lang="ru-RU" b="1" i="0" dirty="0">
                <a:solidFill>
                  <a:schemeClr val="tx1"/>
                </a:solidFill>
                <a:effectLst/>
              </a:rPr>
              <a:t>Постоянные обновления алгоритмов распознавания для поддержания технологического лидерства.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D0BA7B7-32C6-440C-E3F7-D84EA8D8773C}"/>
              </a:ext>
            </a:extLst>
          </p:cNvPr>
          <p:cNvSpPr/>
          <p:nvPr/>
        </p:nvSpPr>
        <p:spPr>
          <a:xfrm>
            <a:off x="8567108" y="4401720"/>
            <a:ext cx="3501864" cy="2055041"/>
          </a:xfrm>
          <a:prstGeom prst="roundRect">
            <a:avLst/>
          </a:prstGeom>
          <a:solidFill>
            <a:srgbClr val="F4F4F4"/>
          </a:solidFill>
          <a:ln>
            <a:solidFill>
              <a:srgbClr val="F4F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0" dirty="0">
                <a:solidFill>
                  <a:schemeClr val="tx1"/>
                </a:solidFill>
                <a:effectLst/>
              </a:rPr>
              <a:t>Разработать гибкую программу лояльности и поддержки клиентов для удержания аудитории 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i="0" dirty="0">
                <a:solidFill>
                  <a:schemeClr val="tx1"/>
                </a:solidFill>
                <a:effectLst/>
              </a:rPr>
              <a:t>Диверсифицировать каналы продаж, чтобы снизить риски, связанные с маркетплейсами.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51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6;p23">
            <a:extLst>
              <a:ext uri="{FF2B5EF4-FFF2-40B4-BE49-F238E27FC236}">
                <a16:creationId xmlns:a16="http://schemas.microsoft.com/office/drawing/2014/main" id="{7DCC2C5F-2B80-75FE-4F3A-17CCA67029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360000"/>
            <a:ext cx="1694835" cy="26458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59;p35"/>
          <p:cNvSpPr txBox="1">
            <a:spLocks/>
          </p:cNvSpPr>
          <p:nvPr/>
        </p:nvSpPr>
        <p:spPr>
          <a:xfrm>
            <a:off x="2447109" y="0"/>
            <a:ext cx="9575276" cy="780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  <a:buFont typeface="Libre Franklin"/>
              <a:buNone/>
            </a:pPr>
            <a:r>
              <a:rPr lang="ru-RU" sz="3200"/>
              <a:t>Стратегия продвижения</a:t>
            </a:r>
            <a:endParaRPr lang="ru-RU" sz="3200" dirty="0"/>
          </a:p>
        </p:txBody>
      </p:sp>
      <p:sp>
        <p:nvSpPr>
          <p:cNvPr id="8" name="Google Shape;260;p35"/>
          <p:cNvSpPr txBox="1">
            <a:spLocks/>
          </p:cNvSpPr>
          <p:nvPr/>
        </p:nvSpPr>
        <p:spPr>
          <a:xfrm>
            <a:off x="2447109" y="780176"/>
            <a:ext cx="9744891" cy="282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11430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ru-RU" sz="1800" b="1" dirty="0"/>
              <a:t>На</a:t>
            </a:r>
            <a:r>
              <a:rPr lang="ru-RU" sz="1800" dirty="0"/>
              <a:t> </a:t>
            </a:r>
            <a:r>
              <a:rPr lang="ru-RU" sz="1800" b="1" dirty="0"/>
              <a:t>этапе привлечения внимания</a:t>
            </a:r>
            <a:r>
              <a:rPr lang="ru-RU" sz="1800" dirty="0"/>
              <a:t> основная роль отводится </a:t>
            </a:r>
            <a:r>
              <a:rPr lang="ru-RU" sz="1800" dirty="0" err="1"/>
              <a:t>digital</a:t>
            </a:r>
            <a:r>
              <a:rPr lang="ru-RU" sz="1800" dirty="0"/>
              <a:t>-каналам: публикации в отраслевых Telegram-каналах, коллаборации с блогерами и статьи на тематических площадках.</a:t>
            </a:r>
          </a:p>
          <a:p>
            <a:pPr marL="228600" indent="-11430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ru-RU" sz="1800" b="1" dirty="0"/>
              <a:t>На этапе интереса</a:t>
            </a:r>
            <a:r>
              <a:rPr lang="ru-RU" sz="1800" dirty="0"/>
              <a:t> используются следующие форматы: обзоры и посты о практическом применении продукта, формирующие доверие к бренду.</a:t>
            </a:r>
          </a:p>
          <a:p>
            <a:pPr marL="228600" indent="-11430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ru-RU" sz="1800" dirty="0"/>
              <a:t>В качестве </a:t>
            </a:r>
            <a:r>
              <a:rPr lang="ru-RU" sz="1800" b="1" dirty="0"/>
              <a:t>визуализации формата</a:t>
            </a:r>
            <a:r>
              <a:rPr lang="ru-RU" sz="1800" dirty="0"/>
              <a:t> мы используем сайт (одна страница) с описанием продукта, ссылками на </a:t>
            </a:r>
            <a:r>
              <a:rPr lang="ru-RU" sz="1800" dirty="0" err="1"/>
              <a:t>маркетплейсе</a:t>
            </a:r>
            <a:r>
              <a:rPr lang="ru-RU" sz="1800" dirty="0"/>
              <a:t> и соц. сети, а также контактные данные</a:t>
            </a:r>
          </a:p>
          <a:p>
            <a:pPr marL="228600" indent="-11430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ru-RU" sz="1800" b="1" dirty="0"/>
              <a:t>На этапе выбора и покупки</a:t>
            </a:r>
            <a:r>
              <a:rPr lang="ru-RU" sz="1800" dirty="0"/>
              <a:t> подключаются </a:t>
            </a:r>
            <a:r>
              <a:rPr lang="ru-RU" sz="1800" dirty="0" err="1"/>
              <a:t>e-mail</a:t>
            </a:r>
            <a:r>
              <a:rPr lang="ru-RU" sz="1800" dirty="0"/>
              <a:t>-рассылки, демонстрации на выставках и прямые продажи на маркетплейсах.</a:t>
            </a:r>
          </a:p>
          <a:p>
            <a:pPr marL="228600" indent="-11430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ru-RU" sz="1800" dirty="0"/>
              <a:t>Для поддержания </a:t>
            </a:r>
            <a:r>
              <a:rPr lang="ru-RU" sz="1800" b="1" dirty="0"/>
              <a:t>лояльности и повторных продаж</a:t>
            </a:r>
            <a:r>
              <a:rPr lang="ru-RU" sz="1800" dirty="0"/>
              <a:t> — новости компании, обучающий контент и кейсы с клиентами.</a:t>
            </a:r>
            <a:endParaRPr lang="ru-RU" sz="1800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E56AA2-2EC8-E4CD-0317-09B234389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109" y="3735853"/>
            <a:ext cx="9575277" cy="25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1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6;g275a8c1f4a1_0_41">
            <a:extLst>
              <a:ext uri="{FF2B5EF4-FFF2-40B4-BE49-F238E27FC236}">
                <a16:creationId xmlns:a16="http://schemas.microsoft.com/office/drawing/2014/main" id="{F7DB0647-9C84-7DE8-D993-A27329F8E732}"/>
              </a:ext>
            </a:extLst>
          </p:cNvPr>
          <p:cNvSpPr txBox="1">
            <a:spLocks/>
          </p:cNvSpPr>
          <p:nvPr/>
        </p:nvSpPr>
        <p:spPr>
          <a:xfrm>
            <a:off x="2447108" y="0"/>
            <a:ext cx="9744891" cy="64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  <a:buFont typeface="Calibri" panose="020F0502020204030204"/>
              <a:buNone/>
            </a:pPr>
            <a:r>
              <a:rPr lang="ru-RU" sz="3200" dirty="0"/>
              <a:t>Текущий статус проекта, дорожная карта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6391F-1560-1F75-C231-37CE63BA96FF}"/>
              </a:ext>
            </a:extLst>
          </p:cNvPr>
          <p:cNvSpPr txBox="1"/>
          <p:nvPr/>
        </p:nvSpPr>
        <p:spPr>
          <a:xfrm>
            <a:off x="2447108" y="1025818"/>
            <a:ext cx="9744892" cy="291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ru-RU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ru-RU" sz="1800" dirty="0"/>
              <a:t>Поиск кадров и доработка технического решения для производства. Необходимо сделать плату и адаптировать её производство, доработать прототип варианта с внешним питанием и без, разработка маркетинговой стратегии.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ru-RU" sz="1800" dirty="0"/>
              <a:t>Поиск производственной площади, закупка оборудования, старт производства, реклама. Купить 3д принтеры для корпусов, паяльное оборудование, найти подходящее помещение для производства в нужных масштабах.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ru-RU" sz="1800" dirty="0"/>
              <a:t>Производство, начало работы с </a:t>
            </a:r>
            <a:r>
              <a:rPr lang="en-US" sz="1800" dirty="0"/>
              <a:t>B2B</a:t>
            </a:r>
            <a:r>
              <a:rPr lang="ru-RU" sz="1800" dirty="0"/>
              <a:t>. Доработка устройства под нужды оптовых покупателей, адаптация нового продукта к производству, оптимизация имеющейся производственной линии.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70BD4B9-D788-3D78-B959-237EAA73D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500107"/>
              </p:ext>
            </p:extLst>
          </p:nvPr>
        </p:nvGraphicFramePr>
        <p:xfrm>
          <a:off x="2667700" y="4320329"/>
          <a:ext cx="8674216" cy="2103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2931A01-E403-1957-636C-F905842327E9}"/>
              </a:ext>
            </a:extLst>
          </p:cNvPr>
          <p:cNvGrpSpPr/>
          <p:nvPr/>
        </p:nvGrpSpPr>
        <p:grpSpPr>
          <a:xfrm>
            <a:off x="2647113" y="5487860"/>
            <a:ext cx="2029172" cy="916511"/>
            <a:chOff x="58725" y="0"/>
            <a:chExt cx="2029172" cy="91651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84340CE-3646-98A8-1B14-8DD51FFBEBDF}"/>
                </a:ext>
              </a:extLst>
            </p:cNvPr>
            <p:cNvSpPr/>
            <p:nvPr/>
          </p:nvSpPr>
          <p:spPr>
            <a:xfrm>
              <a:off x="58725" y="0"/>
              <a:ext cx="1551527" cy="84129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BE64DE-77C6-9B44-A29E-8649255F10D2}"/>
                </a:ext>
              </a:extLst>
            </p:cNvPr>
            <p:cNvSpPr txBox="1"/>
            <p:nvPr/>
          </p:nvSpPr>
          <p:spPr>
            <a:xfrm>
              <a:off x="536370" y="75220"/>
              <a:ext cx="1551527" cy="841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/>
                <a:t>1 этап</a:t>
              </a: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AF963F-52CE-3AC4-EB9C-85ABB34CEB38}"/>
              </a:ext>
            </a:extLst>
          </p:cNvPr>
          <p:cNvSpPr/>
          <p:nvPr/>
        </p:nvSpPr>
        <p:spPr>
          <a:xfrm>
            <a:off x="5320236" y="3008354"/>
            <a:ext cx="1551527" cy="84129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4F45820-4116-DF0C-8C65-42FC9EA17AA4}"/>
              </a:ext>
            </a:extLst>
          </p:cNvPr>
          <p:cNvGrpSpPr/>
          <p:nvPr/>
        </p:nvGrpSpPr>
        <p:grpSpPr>
          <a:xfrm>
            <a:off x="6726044" y="5563080"/>
            <a:ext cx="3220937" cy="860478"/>
            <a:chOff x="58725" y="-19187"/>
            <a:chExt cx="3220937" cy="860478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1430C11-23B6-2996-4D5B-A423B8AC2A52}"/>
                </a:ext>
              </a:extLst>
            </p:cNvPr>
            <p:cNvSpPr/>
            <p:nvPr/>
          </p:nvSpPr>
          <p:spPr>
            <a:xfrm>
              <a:off x="58725" y="0"/>
              <a:ext cx="1551527" cy="84129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51479A-FE63-17EB-F3A3-8D739F8219E6}"/>
                </a:ext>
              </a:extLst>
            </p:cNvPr>
            <p:cNvSpPr txBox="1"/>
            <p:nvPr/>
          </p:nvSpPr>
          <p:spPr>
            <a:xfrm>
              <a:off x="1728135" y="-19187"/>
              <a:ext cx="1551527" cy="841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/>
                <a:t>3 этап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C74F1C5-6453-423E-F583-AFAC15B4E27C}"/>
              </a:ext>
            </a:extLst>
          </p:cNvPr>
          <p:cNvGrpSpPr/>
          <p:nvPr/>
        </p:nvGrpSpPr>
        <p:grpSpPr>
          <a:xfrm>
            <a:off x="5690527" y="5582267"/>
            <a:ext cx="1693397" cy="841291"/>
            <a:chOff x="-83145" y="0"/>
            <a:chExt cx="1693397" cy="841291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FE04D11-92A8-3F38-729A-C97719AA8707}"/>
                </a:ext>
              </a:extLst>
            </p:cNvPr>
            <p:cNvSpPr/>
            <p:nvPr/>
          </p:nvSpPr>
          <p:spPr>
            <a:xfrm>
              <a:off x="58725" y="0"/>
              <a:ext cx="1551527" cy="84129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5C943B-2EC7-D907-450D-2B1771BA38CB}"/>
                </a:ext>
              </a:extLst>
            </p:cNvPr>
            <p:cNvSpPr txBox="1"/>
            <p:nvPr/>
          </p:nvSpPr>
          <p:spPr>
            <a:xfrm>
              <a:off x="-83145" y="0"/>
              <a:ext cx="1551527" cy="841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/>
                <a:t>2 этап</a:t>
              </a:r>
            </a:p>
          </p:txBody>
        </p:sp>
      </p:grpSp>
      <p:pic>
        <p:nvPicPr>
          <p:cNvPr id="17" name="Google Shape;136;p23">
            <a:extLst>
              <a:ext uri="{FF2B5EF4-FFF2-40B4-BE49-F238E27FC236}">
                <a16:creationId xmlns:a16="http://schemas.microsoft.com/office/drawing/2014/main" id="{6D331994-B74D-DBD4-C44D-F256A77EB78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000" y="360000"/>
            <a:ext cx="1694835" cy="2645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070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"/>
          <p:cNvSpPr txBox="1">
            <a:spLocks noGrp="1"/>
          </p:cNvSpPr>
          <p:nvPr>
            <p:ph type="title" idx="4294967295"/>
          </p:nvPr>
        </p:nvSpPr>
        <p:spPr>
          <a:xfrm>
            <a:off x="2550243" y="289691"/>
            <a:ext cx="11148695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r>
              <a:rPr lang="ru-RU" sz="3200" dirty="0"/>
              <a:t>Команда проекта</a:t>
            </a:r>
            <a:endParaRPr sz="3200" dirty="0"/>
          </a:p>
        </p:txBody>
      </p:sp>
      <p:sp>
        <p:nvSpPr>
          <p:cNvPr id="277" name="Google Shape;277;p20"/>
          <p:cNvSpPr txBox="1">
            <a:spLocks noGrp="1"/>
          </p:cNvSpPr>
          <p:nvPr>
            <p:ph type="body" idx="4294967295"/>
          </p:nvPr>
        </p:nvSpPr>
        <p:spPr>
          <a:xfrm>
            <a:off x="5550971" y="1616267"/>
            <a:ext cx="2682420" cy="170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800" dirty="0">
                <a:latin typeface="Calibri Light" panose="020F0302020204030204" charset="0"/>
                <a:cs typeface="Calibri Light" panose="020F0302020204030204" charset="0"/>
              </a:rPr>
              <a:t>Куликов Никита Витальевич, </a:t>
            </a:r>
            <a:endParaRPr dirty="0">
              <a:latin typeface="Calibri Light" panose="020F0302020204030204" charset="0"/>
              <a:cs typeface="Calibri Light" panose="020F030202020403020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800" dirty="0">
                <a:latin typeface="Calibri Light" panose="020F0302020204030204" charset="0"/>
                <a:cs typeface="Calibri Light" panose="020F0302020204030204" charset="0"/>
              </a:rPr>
              <a:t>Программист</a:t>
            </a:r>
            <a:endParaRPr dirty="0">
              <a:latin typeface="Calibri Light" panose="020F0302020204030204" charset="0"/>
              <a:cs typeface="Calibri Light" panose="020F030202020403020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dirty="0">
                <a:latin typeface="Calibri Light" panose="020F0302020204030204" charset="0"/>
                <a:cs typeface="Calibri Light" panose="020F0302020204030204" charset="0"/>
              </a:rPr>
              <a:t>Создание программного кода для систем проекта</a:t>
            </a:r>
            <a:endParaRPr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278" name="Google Shape;278;p20"/>
          <p:cNvSpPr txBox="1"/>
          <p:nvPr/>
        </p:nvSpPr>
        <p:spPr>
          <a:xfrm>
            <a:off x="2525087" y="1616267"/>
            <a:ext cx="2380765" cy="170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</a:pPr>
            <a:r>
              <a:rPr lang="ru-RU" sz="1800" dirty="0">
                <a:solidFill>
                  <a:schemeClr val="dk1"/>
                </a:solidFill>
                <a:latin typeface="Calibri Light" panose="020F0302020204030204" charset="0"/>
                <a:ea typeface="Libre Franklin"/>
                <a:cs typeface="Calibri Light" panose="020F0302020204030204" charset="0"/>
                <a:sym typeface="Libre Franklin"/>
              </a:rPr>
              <a:t>Байменов Алимжан </a:t>
            </a:r>
            <a:r>
              <a:rPr lang="ru-RU" sz="1800" dirty="0" err="1">
                <a:solidFill>
                  <a:schemeClr val="dk1"/>
                </a:solidFill>
                <a:latin typeface="Calibri Light" panose="020F0302020204030204" charset="0"/>
                <a:ea typeface="Libre Franklin"/>
                <a:cs typeface="Calibri Light" panose="020F0302020204030204" charset="0"/>
                <a:sym typeface="Libre Franklin"/>
              </a:rPr>
              <a:t>Аманжолович</a:t>
            </a:r>
            <a:r>
              <a:rPr lang="ru-RU" sz="1800" dirty="0">
                <a:solidFill>
                  <a:schemeClr val="dk1"/>
                </a:solidFill>
                <a:latin typeface="Calibri Light" panose="020F0302020204030204" charset="0"/>
                <a:ea typeface="Libre Franklin"/>
                <a:cs typeface="Calibri Light" panose="020F0302020204030204" charset="0"/>
                <a:sym typeface="Libre Franklin"/>
              </a:rPr>
              <a:t>, </a:t>
            </a:r>
            <a:endParaRPr dirty="0">
              <a:latin typeface="Calibri Light" panose="020F0302020204030204" charset="0"/>
              <a:cs typeface="Calibri Light" panose="020F030202020403020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</a:pPr>
            <a:r>
              <a:rPr lang="ru-RU" sz="1800" dirty="0">
                <a:solidFill>
                  <a:schemeClr val="dk1"/>
                </a:solidFill>
                <a:latin typeface="Calibri Light" panose="020F0302020204030204" charset="0"/>
                <a:ea typeface="Libre Franklin"/>
                <a:cs typeface="Calibri Light" panose="020F0302020204030204" charset="0"/>
                <a:sym typeface="Libre Franklin"/>
              </a:rPr>
              <a:t>Лидер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</a:pPr>
            <a:r>
              <a:rPr lang="ru-RU" sz="1800" dirty="0">
                <a:solidFill>
                  <a:schemeClr val="dk1"/>
                </a:solidFill>
                <a:latin typeface="Calibri Light" panose="020F0302020204030204" charset="0"/>
                <a:ea typeface="Libre Franklin"/>
                <a:cs typeface="Calibri Light" panose="020F0302020204030204" charset="0"/>
                <a:sym typeface="Libre Franklin"/>
              </a:rPr>
              <a:t>Руководство проектом  </a:t>
            </a:r>
            <a:endParaRPr sz="2400" dirty="0">
              <a:solidFill>
                <a:schemeClr val="dk1"/>
              </a:solidFill>
              <a:latin typeface="Calibri Light" panose="020F0302020204030204" charset="0"/>
              <a:ea typeface="Libre Franklin"/>
              <a:cs typeface="Calibri Light" panose="020F0302020204030204" charset="0"/>
              <a:sym typeface="Libre Franklin"/>
            </a:endParaRPr>
          </a:p>
        </p:txBody>
      </p:sp>
      <p:sp>
        <p:nvSpPr>
          <p:cNvPr id="279" name="Google Shape;279;p20"/>
          <p:cNvSpPr txBox="1"/>
          <p:nvPr/>
        </p:nvSpPr>
        <p:spPr>
          <a:xfrm>
            <a:off x="8888929" y="1616267"/>
            <a:ext cx="2380765" cy="170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</a:pPr>
            <a:r>
              <a:rPr lang="ru-RU" sz="1800" dirty="0">
                <a:solidFill>
                  <a:schemeClr val="dk1"/>
                </a:solidFill>
                <a:latin typeface="Calibri Light" panose="020F0302020204030204" charset="0"/>
                <a:ea typeface="Libre Franklin"/>
                <a:cs typeface="Calibri Light" panose="020F0302020204030204" charset="0"/>
                <a:sym typeface="Libre Franklin"/>
              </a:rPr>
              <a:t>Алябьев Даниил Евгеньевич,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</a:pPr>
            <a:r>
              <a:rPr lang="ru-RU" sz="1800" dirty="0">
                <a:solidFill>
                  <a:schemeClr val="dk1"/>
                </a:solidFill>
                <a:latin typeface="Calibri Light" panose="020F0302020204030204" charset="0"/>
                <a:ea typeface="Libre Franklin"/>
                <a:cs typeface="Calibri Light" panose="020F0302020204030204" charset="0"/>
                <a:sym typeface="Libre Franklin"/>
              </a:rPr>
              <a:t>Реализатор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</a:pPr>
            <a:r>
              <a:rPr lang="ru-RU" sz="1800" dirty="0">
                <a:solidFill>
                  <a:schemeClr val="dk1"/>
                </a:solidFill>
                <a:latin typeface="Calibri Light" panose="020F0302020204030204" charset="0"/>
                <a:ea typeface="Libre Franklin"/>
                <a:cs typeface="Calibri Light" panose="020F0302020204030204" charset="0"/>
                <a:sym typeface="Libre Franklin"/>
              </a:rPr>
              <a:t>Разработка продукта</a:t>
            </a:r>
            <a:endParaRPr lang="ru-RU" sz="2400" dirty="0">
              <a:solidFill>
                <a:schemeClr val="dk1"/>
              </a:solidFill>
              <a:latin typeface="Calibri Light" panose="020F0302020204030204" charset="0"/>
              <a:ea typeface="Libre Franklin"/>
              <a:cs typeface="Calibri Light" panose="020F0302020204030204" charset="0"/>
              <a:sym typeface="Libre Frankli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8295A8-D1CC-6507-DC8A-6B8B09A63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781" y="3280028"/>
            <a:ext cx="2261071" cy="30927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5FF2135-E604-E2E9-91A8-9B753C39C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472" y="3274150"/>
            <a:ext cx="2076484" cy="30986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F455AE-3D2A-11E6-A3A1-88DB7DFB4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390" y="3274150"/>
            <a:ext cx="2535620" cy="3101887"/>
          </a:xfrm>
          <a:prstGeom prst="rect">
            <a:avLst/>
          </a:prstGeom>
        </p:spPr>
      </p:pic>
      <p:pic>
        <p:nvPicPr>
          <p:cNvPr id="20" name="Google Shape;136;p23">
            <a:extLst>
              <a:ext uri="{FF2B5EF4-FFF2-40B4-BE49-F238E27FC236}">
                <a16:creationId xmlns:a16="http://schemas.microsoft.com/office/drawing/2014/main" id="{3C24D093-872E-25D8-0543-115A3D3ECA7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000" y="360000"/>
            <a:ext cx="1694835" cy="2645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>
            <a:spLocks noGrp="1"/>
          </p:cNvSpPr>
          <p:nvPr>
            <p:ph type="title"/>
          </p:nvPr>
        </p:nvSpPr>
        <p:spPr>
          <a:xfrm>
            <a:off x="2610297" y="360000"/>
            <a:ext cx="4674901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ru-RU" sz="3200" b="1" dirty="0"/>
              <a:t>Контакты</a:t>
            </a:r>
            <a:endParaRPr sz="3200" dirty="0"/>
          </a:p>
        </p:txBody>
      </p:sp>
      <p:sp>
        <p:nvSpPr>
          <p:cNvPr id="296" name="Google Shape;296;p37"/>
          <p:cNvSpPr txBox="1">
            <a:spLocks noGrp="1"/>
          </p:cNvSpPr>
          <p:nvPr>
            <p:ph type="body" idx="1"/>
          </p:nvPr>
        </p:nvSpPr>
        <p:spPr>
          <a:xfrm>
            <a:off x="2610297" y="1279134"/>
            <a:ext cx="4348018" cy="276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dirty="0"/>
              <a:t>Сай</a:t>
            </a:r>
            <a:r>
              <a:rPr lang="ru-RU" b="1" dirty="0"/>
              <a:t>т: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>
                <a:hlinkClick r:id="rId3"/>
              </a:rPr>
              <a:t>https://sps-site.github.io/SPS.site/</a:t>
            </a:r>
            <a:endParaRPr lang="ru-RU"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ru-RU"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dirty="0"/>
              <a:t>Телефон</a:t>
            </a:r>
            <a:r>
              <a:rPr lang="en-US" sz="1800" b="1" dirty="0"/>
              <a:t>: +7</a:t>
            </a:r>
            <a:r>
              <a:rPr lang="ru-RU" sz="1800" b="1" dirty="0"/>
              <a:t> </a:t>
            </a:r>
            <a:r>
              <a:rPr lang="en-US" sz="1800" b="1" dirty="0"/>
              <a:t>919 271 4500</a:t>
            </a:r>
            <a:endParaRPr lang="ru-RU" sz="1800"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dirty="0"/>
              <a:t>Эл. почта</a:t>
            </a:r>
            <a:r>
              <a:rPr lang="en-US" sz="1800" b="1" dirty="0"/>
              <a:t>: </a:t>
            </a:r>
            <a:r>
              <a:rPr lang="ru-RU" b="1" dirty="0"/>
              <a:t> </a:t>
            </a:r>
            <a:r>
              <a:rPr lang="en-US" sz="1800" b="1" dirty="0"/>
              <a:t>Zicof21@yandex.ru</a:t>
            </a:r>
            <a:endParaRPr sz="1800" b="1" dirty="0"/>
          </a:p>
        </p:txBody>
      </p:sp>
      <p:pic>
        <p:nvPicPr>
          <p:cNvPr id="4" name="Google Shape;136;p23">
            <a:extLst>
              <a:ext uri="{FF2B5EF4-FFF2-40B4-BE49-F238E27FC236}">
                <a16:creationId xmlns:a16="http://schemas.microsoft.com/office/drawing/2014/main" id="{3872825D-EFFC-9574-375C-779C8B9B272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000" y="360000"/>
            <a:ext cx="1694835" cy="264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Изображение выглядит как текст, шаблон, снимок экрана, Прямоуголь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99950D-CC8B-6EC3-ABC4-D1CF4B10A6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60" y="1439500"/>
            <a:ext cx="4234560" cy="52922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75a8c1f4a1_0_0"/>
          <p:cNvSpPr txBox="1">
            <a:spLocks noGrp="1"/>
          </p:cNvSpPr>
          <p:nvPr>
            <p:ph type="title"/>
          </p:nvPr>
        </p:nvSpPr>
        <p:spPr>
          <a:xfrm>
            <a:off x="2475914" y="32217"/>
            <a:ext cx="9647774" cy="77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ru-RU" dirty="0"/>
              <a:t>Актуальность и описание проекта</a:t>
            </a:r>
            <a:endParaRPr dirty="0"/>
          </a:p>
        </p:txBody>
      </p:sp>
      <p:pic>
        <p:nvPicPr>
          <p:cNvPr id="111" name="Google Shape;111;g275a8c1f4a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00" y="360000"/>
            <a:ext cx="1694835" cy="264589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84B37A-809F-2C3F-8641-63B83736D7C2}"/>
              </a:ext>
            </a:extLst>
          </p:cNvPr>
          <p:cNvSpPr txBox="1"/>
          <p:nvPr/>
        </p:nvSpPr>
        <p:spPr>
          <a:xfrm>
            <a:off x="2475914" y="667000"/>
            <a:ext cx="9730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СПС – считыватель показаний счетчика создан для автоматизации процесс замера показаний счетчика.</a:t>
            </a:r>
          </a:p>
          <a:p>
            <a:r>
              <a:rPr lang="ru-RU" sz="1800" dirty="0"/>
              <a:t>Данные снимаются камерой со счётчика, отправляются на сервер, где обрабатываются и в виде цифр отправляются пользователю. В связи с всё большей автоматизацией и популяризации умных домов наш проект является актуальным.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798FF7C9-B2B2-3CFB-0240-961961A20E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053727"/>
              </p:ext>
            </p:extLst>
          </p:nvPr>
        </p:nvGraphicFramePr>
        <p:xfrm>
          <a:off x="2475914" y="2144328"/>
          <a:ext cx="6390547" cy="455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29235C-E432-354F-02B0-1AAD3D6FC0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23" y="5874458"/>
            <a:ext cx="2036657" cy="852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9;g275a8c1f4a1_0_0">
            <a:extLst>
              <a:ext uri="{FF2B5EF4-FFF2-40B4-BE49-F238E27FC236}">
                <a16:creationId xmlns:a16="http://schemas.microsoft.com/office/drawing/2014/main" id="{A0AEC99A-EB17-420D-AB05-541103D94431}"/>
              </a:ext>
            </a:extLst>
          </p:cNvPr>
          <p:cNvSpPr txBox="1">
            <a:spLocks/>
          </p:cNvSpPr>
          <p:nvPr/>
        </p:nvSpPr>
        <p:spPr>
          <a:xfrm>
            <a:off x="2475914" y="32217"/>
            <a:ext cx="9647774" cy="747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ru-RU" dirty="0"/>
              <a:t>Проблема, которую решает проект.</a:t>
            </a:r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2475914" y="522156"/>
            <a:ext cx="9580959" cy="2724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ru-RU" dirty="0">
                <a:latin typeface="+mn-lt"/>
              </a:rPr>
              <a:t>Неудобное расположение счётчиков воды/газа</a:t>
            </a:r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ru-RU" dirty="0">
                <a:latin typeface="+mn-lt"/>
              </a:rPr>
              <a:t>Невозможность вовремя внести показания счётчиков</a:t>
            </a:r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ru-RU" dirty="0">
                <a:latin typeface="+mn-lt"/>
              </a:rPr>
              <a:t>Отсутствие доступа к счётчикам(нахождение в другом городе)</a:t>
            </a:r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ru-RU" dirty="0">
                <a:latin typeface="+mn-lt"/>
              </a:rPr>
              <a:t>Невозможность снять показания в нескольких местах одновременно</a:t>
            </a:r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ru-RU" dirty="0">
                <a:latin typeface="+mn-lt"/>
              </a:rPr>
              <a:t>Необходимость менять счётчики при внедрении умного дома</a:t>
            </a:r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ru-RU" dirty="0">
                <a:latin typeface="+mn-lt"/>
              </a:rPr>
              <a:t>Невозможность увидеть цифры счётчика пожилым или слабовидящим</a:t>
            </a:r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ru-RU" dirty="0">
                <a:latin typeface="+mn-lt"/>
              </a:rPr>
              <a:t>Необходимость выходить на улицу для снятия показаний счётчиков</a:t>
            </a: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00" y="360000"/>
            <a:ext cx="1694835" cy="264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ED5B5B-C97D-4E37-6A5A-217576812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225" y="4601362"/>
            <a:ext cx="9647775" cy="22566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1D3715-8AC5-9ECC-8BD7-F0277400F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950" y="3429000"/>
            <a:ext cx="9348886" cy="12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5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6;p23">
            <a:extLst>
              <a:ext uri="{FF2B5EF4-FFF2-40B4-BE49-F238E27FC236}">
                <a16:creationId xmlns:a16="http://schemas.microsoft.com/office/drawing/2014/main" id="{687970D0-A80D-CC44-3D78-F39B8E093E8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00" y="360000"/>
            <a:ext cx="1694835" cy="26458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51;g275a8c1f4a1_0_6">
            <a:extLst>
              <a:ext uri="{FF2B5EF4-FFF2-40B4-BE49-F238E27FC236}">
                <a16:creationId xmlns:a16="http://schemas.microsoft.com/office/drawing/2014/main" id="{5CE41DB5-702C-3145-7AA1-45D616223356}"/>
              </a:ext>
            </a:extLst>
          </p:cNvPr>
          <p:cNvSpPr txBox="1">
            <a:spLocks noGrp="1"/>
          </p:cNvSpPr>
          <p:nvPr/>
        </p:nvSpPr>
        <p:spPr>
          <a:xfrm>
            <a:off x="2438400" y="0"/>
            <a:ext cx="9753600" cy="12465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ru-RU" sz="3200" dirty="0"/>
              <a:t>ЦА, стейкхолдеры, потенциальные заказчики</a:t>
            </a:r>
            <a:endParaRPr sz="3200" dirty="0"/>
          </a:p>
        </p:txBody>
      </p:sp>
      <p:sp>
        <p:nvSpPr>
          <p:cNvPr id="5" name="Google Shape;152;g275a8c1f4a1_0_6">
            <a:extLst>
              <a:ext uri="{FF2B5EF4-FFF2-40B4-BE49-F238E27FC236}">
                <a16:creationId xmlns:a16="http://schemas.microsoft.com/office/drawing/2014/main" id="{39A6BD84-2113-0AB8-2B63-8DBCE5F4D441}"/>
              </a:ext>
            </a:extLst>
          </p:cNvPr>
          <p:cNvSpPr txBox="1">
            <a:spLocks noGrp="1"/>
          </p:cNvSpPr>
          <p:nvPr/>
        </p:nvSpPr>
        <p:spPr>
          <a:xfrm>
            <a:off x="2470445" y="898980"/>
            <a:ext cx="5497898" cy="19501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400" b="1" dirty="0">
                <a:cs typeface="Calibri" panose="020F0502020204030204" pitchFamily="34" charset="0"/>
              </a:rPr>
              <a:t>Портрет целевой аудитории для В2С продуктов</a:t>
            </a:r>
            <a:endParaRPr sz="1400" dirty="0"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ru-RU" sz="1400" dirty="0">
                <a:cs typeface="Calibri" panose="020F0502020204030204" pitchFamily="34" charset="0"/>
              </a:rPr>
              <a:t>От 18 до 60 лет, живущий в доме или квартире, арендодатель</a:t>
            </a:r>
            <a:endParaRPr lang="en-US" sz="1400" dirty="0">
              <a:cs typeface="Calibri" panose="020F0502020204030204" pitchFamily="34" charset="0"/>
            </a:endParaRPr>
          </a:p>
          <a:p>
            <a:pPr lvl="0">
              <a:buClr>
                <a:schemeClr val="dk1"/>
              </a:buClr>
              <a:buSzPts val="1200"/>
            </a:pPr>
            <a:r>
              <a:rPr lang="ru-RU" sz="1400" dirty="0">
                <a:cs typeface="Calibri" panose="020F0502020204030204" pitchFamily="34" charset="0"/>
              </a:rPr>
              <a:t>среднего и рабочего класса, сфера работы не важна </a:t>
            </a:r>
          </a:p>
          <a:p>
            <a:pPr lvl="0">
              <a:buClr>
                <a:schemeClr val="dk1"/>
              </a:buClr>
              <a:buSzPts val="1200"/>
            </a:pPr>
            <a:r>
              <a:rPr lang="ru-RU" sz="1400" dirty="0">
                <a:cs typeface="Calibri" panose="020F0502020204030204" pitchFamily="34" charset="0"/>
              </a:rPr>
              <a:t>Упрощение внесения показаний счётчиков, внедрение в систему умного дома, отслеживание расхода арендаторов</a:t>
            </a:r>
          </a:p>
        </p:txBody>
      </p:sp>
      <p:sp>
        <p:nvSpPr>
          <p:cNvPr id="6" name="Google Shape;153;g275a8c1f4a1_0_6">
            <a:extLst>
              <a:ext uri="{FF2B5EF4-FFF2-40B4-BE49-F238E27FC236}">
                <a16:creationId xmlns:a16="http://schemas.microsoft.com/office/drawing/2014/main" id="{4617758A-7C1E-27D3-37C5-E20FFB1BC6E5}"/>
              </a:ext>
            </a:extLst>
          </p:cNvPr>
          <p:cNvSpPr txBox="1"/>
          <p:nvPr/>
        </p:nvSpPr>
        <p:spPr>
          <a:xfrm>
            <a:off x="2470445" y="2562225"/>
            <a:ext cx="6360046" cy="173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r>
              <a:rPr lang="ru-RU" b="1" dirty="0">
                <a:solidFill>
                  <a:schemeClr val="dk1"/>
                </a:solidFill>
                <a:latin typeface="+mn-lt"/>
                <a:ea typeface="Libre Franklin"/>
                <a:cs typeface="Calibri" panose="020F0502020204030204" pitchFamily="34" charset="0"/>
                <a:sym typeface="Libre Franklin"/>
              </a:rPr>
              <a:t>Портрет целевого заказчика для B2B продуктов</a:t>
            </a:r>
            <a:endParaRPr dirty="0">
              <a:latin typeface="+mn-lt"/>
              <a:cs typeface="Calibri" panose="020F0502020204030204" pitchFamily="34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ea typeface="Libre Franklin"/>
                <a:cs typeface="Calibri" panose="020F0502020204030204" pitchFamily="34" charset="0"/>
                <a:sym typeface="Libre Franklin"/>
              </a:rPr>
              <a:t>Производство, оборудованное станками и гидро, </a:t>
            </a:r>
            <a:r>
              <a:rPr lang="ru-RU" dirty="0" err="1">
                <a:solidFill>
                  <a:schemeClr val="dk1"/>
                </a:solidFill>
                <a:latin typeface="+mn-lt"/>
                <a:ea typeface="Libre Franklin"/>
                <a:cs typeface="Calibri" panose="020F0502020204030204" pitchFamily="34" charset="0"/>
                <a:sym typeface="Libre Franklin"/>
              </a:rPr>
              <a:t>пневмо</a:t>
            </a:r>
            <a:r>
              <a:rPr lang="ru-RU" dirty="0">
                <a:solidFill>
                  <a:schemeClr val="dk1"/>
                </a:solidFill>
                <a:latin typeface="+mn-lt"/>
                <a:ea typeface="Libre Franklin"/>
                <a:cs typeface="Calibri" panose="020F0502020204030204" pitchFamily="34" charset="0"/>
                <a:sym typeface="Libre Franklin"/>
              </a:rPr>
              <a:t> техникой </a:t>
            </a:r>
            <a:endParaRPr dirty="0">
              <a:latin typeface="+mn-lt"/>
              <a:cs typeface="Calibri" panose="020F0502020204030204" pitchFamily="34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ea typeface="Libre Franklin"/>
                <a:cs typeface="Calibri" panose="020F0502020204030204" pitchFamily="34" charset="0"/>
                <a:sym typeface="Libre Franklin"/>
              </a:rPr>
              <a:t>Средняя и крупная численность персонала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ea typeface="Libre Franklin"/>
                <a:cs typeface="Calibri" panose="020F0502020204030204" pitchFamily="34" charset="0"/>
                <a:sym typeface="Libre Franklin"/>
              </a:rPr>
              <a:t>Лёгкость монтажа, конфиденциальность, упрощение автоматизации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ea typeface="Libre Franklin"/>
                <a:cs typeface="Calibri" panose="020F0502020204030204" pitchFamily="34" charset="0"/>
                <a:sym typeface="Libre Franklin"/>
              </a:rPr>
              <a:t> Сотрудничество с такими сервисами как Госуслуги Дом, поступало предложение об интеграции</a:t>
            </a:r>
          </a:p>
        </p:txBody>
      </p:sp>
      <p:sp>
        <p:nvSpPr>
          <p:cNvPr id="7" name="Google Shape;154;g275a8c1f4a1_0_6">
            <a:extLst>
              <a:ext uri="{FF2B5EF4-FFF2-40B4-BE49-F238E27FC236}">
                <a16:creationId xmlns:a16="http://schemas.microsoft.com/office/drawing/2014/main" id="{1E93375B-26BE-E614-D878-EBF903D8BF82}"/>
              </a:ext>
            </a:extLst>
          </p:cNvPr>
          <p:cNvSpPr txBox="1"/>
          <p:nvPr/>
        </p:nvSpPr>
        <p:spPr>
          <a:xfrm>
            <a:off x="2470445" y="4295775"/>
            <a:ext cx="7577455" cy="224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r>
              <a:rPr lang="ru-RU" b="1" dirty="0">
                <a:solidFill>
                  <a:schemeClr val="dk1"/>
                </a:solidFill>
                <a:latin typeface="+mn-lt"/>
                <a:ea typeface="Libre Franklin"/>
                <a:cs typeface="+mj-lt"/>
                <a:sym typeface="Libre Franklin"/>
              </a:rPr>
              <a:t>Стейкхолдеры проекта, кто имеет влияние на развитие  - развивающее или ограничивающее</a:t>
            </a:r>
            <a:endParaRPr dirty="0">
              <a:latin typeface="+mn-lt"/>
              <a:cs typeface="+mj-lt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ea typeface="Libre Franklin"/>
                <a:cs typeface="+mj-lt"/>
                <a:sym typeface="Libre Franklin"/>
              </a:rPr>
              <a:t>Служба сертификации, </a:t>
            </a:r>
            <a:r>
              <a:rPr lang="ru-RU" dirty="0" err="1">
                <a:solidFill>
                  <a:schemeClr val="dk1"/>
                </a:solidFill>
                <a:latin typeface="+mn-lt"/>
                <a:ea typeface="Libre Franklin"/>
                <a:cs typeface="+mj-lt"/>
                <a:sym typeface="Libre Franklin"/>
              </a:rPr>
              <a:t>маркетпейсы</a:t>
            </a:r>
            <a:r>
              <a:rPr lang="ru-RU" dirty="0">
                <a:solidFill>
                  <a:schemeClr val="dk1"/>
                </a:solidFill>
                <a:latin typeface="+mn-lt"/>
                <a:ea typeface="Libre Franklin"/>
                <a:cs typeface="+mj-lt"/>
                <a:sym typeface="Libre Franklin"/>
              </a:rPr>
              <a:t>, рекламные агентства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ea typeface="Libre Franklin"/>
                <a:cs typeface="+mj-lt"/>
                <a:sym typeface="Libre Franklin"/>
              </a:rPr>
              <a:t>Всех стейкхолдеров можно заменить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cs typeface="+mj-lt"/>
                <a:sym typeface="Libre Franklin"/>
              </a:rPr>
              <a:t>Сертификация продукта, реклама, продажа </a:t>
            </a:r>
            <a:r>
              <a:rPr lang="en-US" dirty="0">
                <a:solidFill>
                  <a:schemeClr val="dk1"/>
                </a:solidFill>
                <a:latin typeface="+mn-lt"/>
                <a:cs typeface="+mj-lt"/>
                <a:sym typeface="Libre Franklin"/>
              </a:rPr>
              <a:t>B2C</a:t>
            </a:r>
            <a:endParaRPr lang="ru-RU" dirty="0">
              <a:solidFill>
                <a:schemeClr val="dk1"/>
              </a:solidFill>
              <a:latin typeface="+mn-lt"/>
              <a:cs typeface="+mj-lt"/>
              <a:sym typeface="Libre Frankli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cs typeface="+mj-lt"/>
                <a:sym typeface="Libre Franklin"/>
              </a:rPr>
              <a:t>Высокая зависимость от маркетплейсов, поставщиков и других стейкхолдеров можно заменить на подобные</a:t>
            </a:r>
          </a:p>
        </p:txBody>
      </p:sp>
    </p:spTree>
    <p:extLst>
      <p:ext uri="{BB962C8B-B14F-4D97-AF65-F5344CB8AC3E}">
        <p14:creationId xmlns:p14="http://schemas.microsoft.com/office/powerpoint/2010/main" val="218466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6;p23">
            <a:extLst>
              <a:ext uri="{FF2B5EF4-FFF2-40B4-BE49-F238E27FC236}">
                <a16:creationId xmlns:a16="http://schemas.microsoft.com/office/drawing/2014/main" id="{7DCC2C5F-2B80-75FE-4F3A-17CCA67029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360000"/>
            <a:ext cx="1694835" cy="26458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2;p27">
            <a:extLst>
              <a:ext uri="{FF2B5EF4-FFF2-40B4-BE49-F238E27FC236}">
                <a16:creationId xmlns:a16="http://schemas.microsoft.com/office/drawing/2014/main" id="{E921543F-B5A1-A4C5-E390-7A4A587063EF}"/>
              </a:ext>
            </a:extLst>
          </p:cNvPr>
          <p:cNvSpPr txBox="1">
            <a:spLocks/>
          </p:cNvSpPr>
          <p:nvPr/>
        </p:nvSpPr>
        <p:spPr>
          <a:xfrm>
            <a:off x="2447109" y="0"/>
            <a:ext cx="9744891" cy="964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  <a:buFont typeface="Calibri" panose="020F0502020204030204"/>
              <a:buNone/>
            </a:pPr>
            <a:r>
              <a:rPr lang="ru-RU" sz="3200" dirty="0"/>
              <a:t>Решение, которое предлагает команда</a:t>
            </a:r>
          </a:p>
        </p:txBody>
      </p:sp>
      <p:sp>
        <p:nvSpPr>
          <p:cNvPr id="6" name="Google Shape;173;p27">
            <a:extLst>
              <a:ext uri="{FF2B5EF4-FFF2-40B4-BE49-F238E27FC236}">
                <a16:creationId xmlns:a16="http://schemas.microsoft.com/office/drawing/2014/main" id="{4531438D-A6F5-1543-E3B1-ADFB91A85515}"/>
              </a:ext>
            </a:extLst>
          </p:cNvPr>
          <p:cNvSpPr txBox="1">
            <a:spLocks/>
          </p:cNvSpPr>
          <p:nvPr/>
        </p:nvSpPr>
        <p:spPr>
          <a:xfrm>
            <a:off x="2447109" y="964094"/>
            <a:ext cx="9744891" cy="589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ru-RU" sz="1800" dirty="0"/>
              <a:t>Мы предлагаем Вам устройство, которое сделает Ваш счетчик умным и устранит необходимость ежемесячно вручную снимать показания</a:t>
            </a:r>
          </a:p>
          <a:p>
            <a:pPr marL="228600" indent="-228600"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/>
              <a:t>В основе нашего устройства лежит технология машинного зрения</a:t>
            </a:r>
          </a:p>
          <a:p>
            <a:pPr marL="228600" indent="-228600"/>
            <a:r>
              <a:rPr lang="en-US" sz="1800" dirty="0"/>
              <a:t>	</a:t>
            </a:r>
            <a:r>
              <a:rPr lang="ru-RU" sz="1800" dirty="0"/>
              <a:t>В корпусе устройства расположены: камера для получения изображения; микроконтроллер для отправки изображения; устройство электропитания.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/>
              <a:t>Возможны риски потери сигнала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/>
              <a:t>Наш проект решает проблему ежемесячной рутины снятия показаний вручную и сложного доступа к счетчику благодаря технологии машинного зрения. Технология основана на принципах обработки и передачи изображения.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4501B6-A7DE-0C48-B5F7-8AA2B58A2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611" y="3911047"/>
            <a:ext cx="9535885" cy="1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714EE2-1194-CBEE-F2A7-7271D2064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0091">
            <a:off x="8324490" y="558281"/>
            <a:ext cx="4007437" cy="5343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F5EA26-ABE6-C0BB-78A7-C14241CF2B84}"/>
              </a:ext>
            </a:extLst>
          </p:cNvPr>
          <p:cNvSpPr txBox="1"/>
          <p:nvPr/>
        </p:nvSpPr>
        <p:spPr>
          <a:xfrm>
            <a:off x="5410164" y="49368"/>
            <a:ext cx="3374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СПС – прототип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8666BC-A0AC-1672-8DB0-3BADEB6F7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1" y="-2147712"/>
            <a:ext cx="6754284" cy="90057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DD4554-B14B-8F87-4C27-CA237EBF5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14" y="-310164"/>
            <a:ext cx="6102351" cy="8136468"/>
          </a:xfrm>
          <a:prstGeom prst="rect">
            <a:avLst/>
          </a:prstGeom>
        </p:spPr>
      </p:pic>
      <p:pic>
        <p:nvPicPr>
          <p:cNvPr id="2" name="Google Shape;136;p23">
            <a:extLst>
              <a:ext uri="{FF2B5EF4-FFF2-40B4-BE49-F238E27FC236}">
                <a16:creationId xmlns:a16="http://schemas.microsoft.com/office/drawing/2014/main" id="{DF0F43D2-F1D2-6F7B-FAE6-1D58EDE59D3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000" y="360000"/>
            <a:ext cx="1694835" cy="2645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24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4;p29">
            <a:extLst>
              <a:ext uri="{FF2B5EF4-FFF2-40B4-BE49-F238E27FC236}">
                <a16:creationId xmlns:a16="http://schemas.microsoft.com/office/drawing/2014/main" id="{8271667A-A75E-C2EB-BDAE-A6EE610FF33C}"/>
              </a:ext>
            </a:extLst>
          </p:cNvPr>
          <p:cNvSpPr txBox="1">
            <a:spLocks/>
          </p:cNvSpPr>
          <p:nvPr/>
        </p:nvSpPr>
        <p:spPr>
          <a:xfrm>
            <a:off x="2447110" y="0"/>
            <a:ext cx="9744890" cy="87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  <a:buFont typeface="Calibri" panose="020F0502020204030204"/>
              <a:buNone/>
            </a:pPr>
            <a:r>
              <a:rPr lang="ru-RU" sz="3200" dirty="0"/>
              <a:t>Рынок и Анализ конкурентов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FED5778-8DA5-2B0C-E83E-53A03700E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683"/>
              </p:ext>
            </p:extLst>
          </p:nvPr>
        </p:nvGraphicFramePr>
        <p:xfrm>
          <a:off x="2447111" y="929638"/>
          <a:ext cx="9339420" cy="3433358"/>
        </p:xfrm>
        <a:graphic>
          <a:graphicData uri="http://schemas.openxmlformats.org/drawingml/2006/table">
            <a:tbl>
              <a:tblPr/>
              <a:tblGrid>
                <a:gridCol w="1629939">
                  <a:extLst>
                    <a:ext uri="{9D8B030D-6E8A-4147-A177-3AD203B41FA5}">
                      <a16:colId xmlns:a16="http://schemas.microsoft.com/office/drawing/2014/main" val="141796436"/>
                    </a:ext>
                  </a:extLst>
                </a:gridCol>
                <a:gridCol w="1204961">
                  <a:extLst>
                    <a:ext uri="{9D8B030D-6E8A-4147-A177-3AD203B41FA5}">
                      <a16:colId xmlns:a16="http://schemas.microsoft.com/office/drawing/2014/main" val="628894457"/>
                    </a:ext>
                  </a:extLst>
                </a:gridCol>
                <a:gridCol w="1700940">
                  <a:extLst>
                    <a:ext uri="{9D8B030D-6E8A-4147-A177-3AD203B41FA5}">
                      <a16:colId xmlns:a16="http://schemas.microsoft.com/office/drawing/2014/main" val="845515654"/>
                    </a:ext>
                  </a:extLst>
                </a:gridCol>
                <a:gridCol w="1212707">
                  <a:extLst>
                    <a:ext uri="{9D8B030D-6E8A-4147-A177-3AD203B41FA5}">
                      <a16:colId xmlns:a16="http://schemas.microsoft.com/office/drawing/2014/main" val="3371157897"/>
                    </a:ext>
                  </a:extLst>
                </a:gridCol>
                <a:gridCol w="1212707">
                  <a:extLst>
                    <a:ext uri="{9D8B030D-6E8A-4147-A177-3AD203B41FA5}">
                      <a16:colId xmlns:a16="http://schemas.microsoft.com/office/drawing/2014/main" val="2634471221"/>
                    </a:ext>
                  </a:extLst>
                </a:gridCol>
                <a:gridCol w="2378166">
                  <a:extLst>
                    <a:ext uri="{9D8B030D-6E8A-4147-A177-3AD203B41FA5}">
                      <a16:colId xmlns:a16="http://schemas.microsoft.com/office/drawing/2014/main" val="1266212542"/>
                    </a:ext>
                  </a:extLst>
                </a:gridCol>
              </a:tblGrid>
              <a:tr h="50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СПС-1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Импульсные счётчики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Декаст</a:t>
                      </a:r>
                      <a:endParaRPr lang="ru-RU" sz="14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Элехант</a:t>
                      </a:r>
                      <a:endParaRPr lang="ru-RU" sz="14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LoRaWAN</a:t>
                      </a:r>
                      <a:r>
                        <a:rPr lang="en-US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Нормаис</a:t>
                      </a:r>
                      <a:endParaRPr lang="ru-RU" sz="14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01144"/>
                  </a:ext>
                </a:extLst>
              </a:tr>
              <a:tr h="50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Стоимость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2000 (оценочно)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&gt;5000 за комплект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&gt;8000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771452"/>
                  </a:ext>
                </a:extLst>
              </a:tr>
              <a:tr h="50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Лёгкость установки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Поверх счётчика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Вместо старого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Вместо старого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Вместо старого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Поверх счётчика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737786"/>
                  </a:ext>
                </a:extLst>
              </a:tr>
              <a:tr h="50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Лёгкость настройки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очень легко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сложно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легко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легко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сложно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477096"/>
                  </a:ext>
                </a:extLst>
              </a:tr>
              <a:tr h="4426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Автономность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9C5700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10 лет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9C5700"/>
                          </a:solidFill>
                          <a:effectLst/>
                          <a:latin typeface="+mn-lt"/>
                        </a:rPr>
                        <a:t>2 года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12 лет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635219"/>
                  </a:ext>
                </a:extLst>
              </a:tr>
              <a:tr h="509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Универсальность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Полная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9C5700"/>
                          </a:solidFill>
                          <a:effectLst/>
                          <a:latin typeface="+mn-lt"/>
                        </a:rPr>
                        <a:t>Унитарная система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9C5700"/>
                          </a:solidFill>
                          <a:effectLst/>
                          <a:latin typeface="+mn-lt"/>
                        </a:rPr>
                        <a:t>Большая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9C5700"/>
                          </a:solidFill>
                          <a:effectLst/>
                          <a:latin typeface="+mn-lt"/>
                        </a:rPr>
                        <a:t>Большая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Совместимость только внутри бренда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24522"/>
                  </a:ext>
                </a:extLst>
              </a:tr>
              <a:tr h="4426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Обсуживание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Доступное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сложное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сложное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сложное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9C5700"/>
                          </a:solidFill>
                          <a:effectLst/>
                          <a:latin typeface="+mn-lt"/>
                        </a:rPr>
                        <a:t>Сервисное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666798"/>
                  </a:ext>
                </a:extLst>
              </a:tr>
            </a:tbl>
          </a:graphicData>
        </a:graphic>
      </p:graphicFrame>
      <p:pic>
        <p:nvPicPr>
          <p:cNvPr id="3" name="Google Shape;136;p23">
            <a:extLst>
              <a:ext uri="{FF2B5EF4-FFF2-40B4-BE49-F238E27FC236}">
                <a16:creationId xmlns:a16="http://schemas.microsoft.com/office/drawing/2014/main" id="{00DFF5C1-8EA3-3C0C-29DD-8A3A48D1E43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360000"/>
            <a:ext cx="1694835" cy="264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CF1133-CEB2-D695-C194-4EF571F12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111" y="4604386"/>
            <a:ext cx="9170124" cy="19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6;p23">
            <a:extLst>
              <a:ext uri="{FF2B5EF4-FFF2-40B4-BE49-F238E27FC236}">
                <a16:creationId xmlns:a16="http://schemas.microsoft.com/office/drawing/2014/main" id="{7DCC2C5F-2B80-75FE-4F3A-17CCA67029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360000"/>
            <a:ext cx="1694835" cy="26458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2;p27">
            <a:extLst>
              <a:ext uri="{FF2B5EF4-FFF2-40B4-BE49-F238E27FC236}">
                <a16:creationId xmlns:a16="http://schemas.microsoft.com/office/drawing/2014/main" id="{E921543F-B5A1-A4C5-E390-7A4A587063EF}"/>
              </a:ext>
            </a:extLst>
          </p:cNvPr>
          <p:cNvSpPr txBox="1">
            <a:spLocks/>
          </p:cNvSpPr>
          <p:nvPr/>
        </p:nvSpPr>
        <p:spPr>
          <a:xfrm>
            <a:off x="2447109" y="0"/>
            <a:ext cx="9744891" cy="119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  <a:buFont typeface="Calibri" panose="020F0502020204030204"/>
              <a:buNone/>
            </a:pPr>
            <a:r>
              <a:rPr lang="ru-RU" sz="3200" dirty="0"/>
              <a:t>Ценностное предложение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59ED4-9B5A-5490-B4AE-4702FF392594}"/>
              </a:ext>
            </a:extLst>
          </p:cNvPr>
          <p:cNvSpPr txBox="1"/>
          <p:nvPr/>
        </p:nvSpPr>
        <p:spPr>
          <a:xfrm>
            <a:off x="2530520" y="1193074"/>
            <a:ext cx="94070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Наш СПС (Считыватель Показаний Счетчика) помогает владельцам квартир и домов, которые хотят навсегда избавиться от рутины ежемесячного снятия и передачи показаний. Мы делаем это, полностью автоматизируя процесс с помощью камеры и искусственного интеллекта, которые точно распознают и передают данные. В результате наш сервис гарантирует абсолютную точность и своевременность, избавляя вас от риска ошибок, просрочек и штрафов — в отличие от устаревшего ручного метода, который требует времени, сил и зачастую приводит к неприятностям.</a:t>
            </a:r>
          </a:p>
        </p:txBody>
      </p:sp>
    </p:spTree>
    <p:extLst>
      <p:ext uri="{BB962C8B-B14F-4D97-AF65-F5344CB8AC3E}">
        <p14:creationId xmlns:p14="http://schemas.microsoft.com/office/powerpoint/2010/main" val="73784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6;p23">
            <a:extLst>
              <a:ext uri="{FF2B5EF4-FFF2-40B4-BE49-F238E27FC236}">
                <a16:creationId xmlns:a16="http://schemas.microsoft.com/office/drawing/2014/main" id="{7DCC2C5F-2B80-75FE-4F3A-17CCA67029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360000"/>
            <a:ext cx="1694835" cy="26458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0;g275a8c1f4a1_0_33">
            <a:extLst>
              <a:ext uri="{FF2B5EF4-FFF2-40B4-BE49-F238E27FC236}">
                <a16:creationId xmlns:a16="http://schemas.microsoft.com/office/drawing/2014/main" id="{244EB161-3BF0-0738-A570-AF0DF7BC684B}"/>
              </a:ext>
            </a:extLst>
          </p:cNvPr>
          <p:cNvSpPr txBox="1">
            <a:spLocks noGrp="1"/>
          </p:cNvSpPr>
          <p:nvPr/>
        </p:nvSpPr>
        <p:spPr>
          <a:xfrm>
            <a:off x="2609932" y="0"/>
            <a:ext cx="11082020" cy="1079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r>
              <a:rPr lang="ru-RU" sz="3200" dirty="0"/>
              <a:t>Оценка рынка счётчиков в России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024742-C9B5-44CA-C69A-4D0A4F3AC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86" y="1079500"/>
            <a:ext cx="5825203" cy="58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861367-2844-A940-A9ED-B9AA65C466E8}"/>
              </a:ext>
            </a:extLst>
          </p:cNvPr>
          <p:cNvSpPr txBox="1"/>
          <p:nvPr/>
        </p:nvSpPr>
        <p:spPr>
          <a:xfrm>
            <a:off x="5591155" y="2519848"/>
            <a:ext cx="2401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~748,000 млн руб.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566B22-06C0-AF9E-6CB9-492CE4ABCADC}"/>
              </a:ext>
            </a:extLst>
          </p:cNvPr>
          <p:cNvSpPr txBox="1"/>
          <p:nvPr/>
        </p:nvSpPr>
        <p:spPr>
          <a:xfrm>
            <a:off x="5591155" y="4373721"/>
            <a:ext cx="2054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~52,000 млн руб.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09F0E6-9BB4-F8EA-7F80-B183FB75E2BD}"/>
              </a:ext>
            </a:extLst>
          </p:cNvPr>
          <p:cNvSpPr txBox="1"/>
          <p:nvPr/>
        </p:nvSpPr>
        <p:spPr>
          <a:xfrm>
            <a:off x="5827129" y="5898782"/>
            <a:ext cx="1632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~80 млн руб. </a:t>
            </a:r>
          </a:p>
        </p:txBody>
      </p:sp>
    </p:spTree>
    <p:extLst>
      <p:ext uri="{BB962C8B-B14F-4D97-AF65-F5344CB8AC3E}">
        <p14:creationId xmlns:p14="http://schemas.microsoft.com/office/powerpoint/2010/main" val="2505288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24976DBD-B67D-4508-8378-9087ED0CA413}" vid="{4C13B405-B5D8-4364-B333-03B906E549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15205</TotalTime>
  <Words>1046</Words>
  <Application>Microsoft Office PowerPoint</Application>
  <PresentationFormat>Широкоэкранный</PresentationFormat>
  <Paragraphs>204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Libre Franklin</vt:lpstr>
      <vt:lpstr>Тема1</vt:lpstr>
      <vt:lpstr>Презентация PowerPoint</vt:lpstr>
      <vt:lpstr>Актуальность и описание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Команда проекта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geik niron</dc:creator>
  <cp:lastModifiedBy>Алимжан Байменов</cp:lastModifiedBy>
  <cp:revision>16</cp:revision>
  <dcterms:created xsi:type="dcterms:W3CDTF">2025-10-22T09:03:09Z</dcterms:created>
  <dcterms:modified xsi:type="dcterms:W3CDTF">2025-12-04T20:05:26Z</dcterms:modified>
</cp:coreProperties>
</file>