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4"/>
  </p:notesMasterIdLst>
  <p:sldIdLst>
    <p:sldId id="256" r:id="rId4"/>
    <p:sldId id="297" r:id="rId5"/>
    <p:sldId id="285" r:id="rId6"/>
    <p:sldId id="288" r:id="rId7"/>
    <p:sldId id="309" r:id="rId8"/>
    <p:sldId id="303" r:id="rId9"/>
    <p:sldId id="263" r:id="rId10"/>
    <p:sldId id="299" r:id="rId11"/>
    <p:sldId id="304" r:id="rId12"/>
    <p:sldId id="301" r:id="rId13"/>
    <p:sldId id="300" r:id="rId14"/>
    <p:sldId id="305" r:id="rId15"/>
    <p:sldId id="308" r:id="rId16"/>
    <p:sldId id="291" r:id="rId17"/>
    <p:sldId id="290" r:id="rId18"/>
    <p:sldId id="302" r:id="rId19"/>
    <p:sldId id="312" r:id="rId20"/>
    <p:sldId id="287" r:id="rId21"/>
    <p:sldId id="310" r:id="rId22"/>
    <p:sldId id="264" r:id="rId2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2400" autoAdjust="0"/>
  </p:normalViewPr>
  <p:slideViewPr>
    <p:cSldViewPr>
      <p:cViewPr>
        <p:scale>
          <a:sx n="90" d="100"/>
          <a:sy n="90" d="100"/>
        </p:scale>
        <p:origin x="-893" y="-173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 smtClean="0">
              <a:latin typeface="Constantia" pitchFamily="18" charset="0"/>
            </a:rPr>
            <a:t>Клиенты</a:t>
          </a:r>
          <a:endParaRPr lang="ru-RU" sz="4000" dirty="0">
            <a:latin typeface="Constantia" pitchFamily="18" charset="0"/>
          </a:endParaRP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0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Клиенты магазина хотят уникальные, качественные украшения, широкий выбор, удобные покупки и отличное обслуживание.</a:t>
          </a:r>
          <a:endParaRPr lang="ru-RU" sz="2000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Constantia" pitchFamily="18" charset="0"/>
            </a:rPr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«</a:t>
          </a:r>
          <a:r>
            <a:rPr lang="en-US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Moon Room</a:t>
          </a:r>
          <a:r>
            <a: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»</a:t>
          </a:r>
          <a:endParaRPr lang="ru-RU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Constantia" pitchFamily="18" charset="0"/>
            </a:rPr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Уникальные дизайны</a:t>
          </a:r>
          <a:endParaRPr lang="ru-RU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FD10FF4F-11A8-4B96-B70B-E693C2D4CFB4}">
      <dgm:prSet/>
      <dgm:spPr/>
      <dgm:t>
        <a:bodyPr/>
        <a:lstStyle/>
        <a:p>
          <a:r>
            <a: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«Каменные сказки»</a:t>
          </a:r>
          <a:endParaRPr lang="ru-RU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gm:t>
    </dgm:pt>
    <dgm:pt modelId="{B456AB02-59AE-4A24-9B80-CF1A8F12919A}" type="parTrans" cxnId="{00E34258-819E-4ED0-A5D6-EE4A7C37D113}">
      <dgm:prSet/>
      <dgm:spPr/>
      <dgm:t>
        <a:bodyPr/>
        <a:lstStyle/>
        <a:p>
          <a:endParaRPr lang="ru-RU"/>
        </a:p>
      </dgm:t>
    </dgm:pt>
    <dgm:pt modelId="{43FF49DE-BA67-4534-9C02-BE610261AA34}" type="sibTrans" cxnId="{00E34258-819E-4ED0-A5D6-EE4A7C37D113}">
      <dgm:prSet/>
      <dgm:spPr/>
      <dgm:t>
        <a:bodyPr/>
        <a:lstStyle/>
        <a:p>
          <a:endParaRPr lang="ru-RU"/>
        </a:p>
      </dgm:t>
    </dgm:pt>
    <dgm:pt modelId="{372AEACD-E801-4486-9E75-9D7A3764E9AA}">
      <dgm:prSet/>
      <dgm:spPr/>
      <dgm:t>
        <a:bodyPr/>
        <a:lstStyle/>
        <a:p>
          <a:r>
            <a: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«Энергия камней»</a:t>
          </a:r>
          <a:endParaRPr lang="ru-RU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gm:t>
    </dgm:pt>
    <dgm:pt modelId="{6D9A5454-17F6-48D9-B309-3E62D9064F7B}" type="parTrans" cxnId="{4E1DF358-A8B3-4AA6-BEE6-58531D6E7FE1}">
      <dgm:prSet/>
      <dgm:spPr/>
      <dgm:t>
        <a:bodyPr/>
        <a:lstStyle/>
        <a:p>
          <a:endParaRPr lang="ru-RU"/>
        </a:p>
      </dgm:t>
    </dgm:pt>
    <dgm:pt modelId="{605CE630-08A5-49B0-97D1-59129A9D3CDA}" type="sibTrans" cxnId="{4E1DF358-A8B3-4AA6-BEE6-58531D6E7FE1}">
      <dgm:prSet/>
      <dgm:spPr/>
      <dgm:t>
        <a:bodyPr/>
        <a:lstStyle/>
        <a:p>
          <a:endParaRPr lang="ru-RU"/>
        </a:p>
      </dgm:t>
    </dgm:pt>
    <dgm:pt modelId="{37603980-5223-4962-AD8A-0FAAB1F4181E}">
      <dgm:prSet/>
      <dgm:spPr/>
      <dgm:t>
        <a:bodyPr/>
        <a:lstStyle/>
        <a:p>
          <a:r>
            <a: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«Мастерская камней»</a:t>
          </a:r>
          <a:endParaRPr lang="ru-RU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gm:t>
    </dgm:pt>
    <dgm:pt modelId="{67BAEB36-89B3-48F1-9803-38F6070ED1B5}" type="parTrans" cxnId="{D96271D1-ABF4-47A1-9607-3C0301010B96}">
      <dgm:prSet/>
      <dgm:spPr/>
      <dgm:t>
        <a:bodyPr/>
        <a:lstStyle/>
        <a:p>
          <a:endParaRPr lang="ru-RU"/>
        </a:p>
      </dgm:t>
    </dgm:pt>
    <dgm:pt modelId="{C874B88B-9D8D-4F96-9ACB-0BC6459F528F}" type="sibTrans" cxnId="{D96271D1-ABF4-47A1-9607-3C0301010B96}">
      <dgm:prSet/>
      <dgm:spPr/>
      <dgm:t>
        <a:bodyPr/>
        <a:lstStyle/>
        <a:p>
          <a:endParaRPr lang="ru-RU"/>
        </a:p>
      </dgm:t>
    </dgm:pt>
    <dgm:pt modelId="{262E076A-9C68-4DEF-91D1-535623A78C6D}">
      <dgm:prSet/>
      <dgm:spPr/>
      <dgm:t>
        <a:bodyPr/>
        <a:lstStyle/>
        <a:p>
          <a:r>
            <a:rPr lang="ru-RU" dirty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Качество и </a:t>
          </a:r>
          <a:r>
            <a: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натуральность</a:t>
          </a:r>
          <a:endParaRPr lang="ru-RU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gm:t>
    </dgm:pt>
    <dgm:pt modelId="{2A75CBF2-F4A9-4D5C-8147-F8EF01A1B19E}" type="parTrans" cxnId="{80F553E4-9554-48FB-8C92-9E33985DC31B}">
      <dgm:prSet/>
      <dgm:spPr/>
      <dgm:t>
        <a:bodyPr/>
        <a:lstStyle/>
        <a:p>
          <a:endParaRPr lang="ru-RU"/>
        </a:p>
      </dgm:t>
    </dgm:pt>
    <dgm:pt modelId="{E2E7C4B6-AF73-4005-BB90-B41023139CAE}" type="sibTrans" cxnId="{80F553E4-9554-48FB-8C92-9E33985DC31B}">
      <dgm:prSet/>
      <dgm:spPr/>
      <dgm:t>
        <a:bodyPr/>
        <a:lstStyle/>
        <a:p>
          <a:endParaRPr lang="ru-RU"/>
        </a:p>
      </dgm:t>
    </dgm:pt>
    <dgm:pt modelId="{4387D6C8-0FE6-44E5-97C5-539119633FC0}">
      <dgm:prSet/>
      <dgm:spPr/>
      <dgm:t>
        <a:bodyPr/>
        <a:lstStyle/>
        <a:p>
          <a:r>
            <a:rPr lang="ru-RU" dirty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Широкий </a:t>
          </a:r>
          <a:r>
            <a: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выбор</a:t>
          </a:r>
          <a:endParaRPr lang="ru-RU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gm:t>
    </dgm:pt>
    <dgm:pt modelId="{D01567F5-3265-4624-BF77-837D9BB78C17}" type="parTrans" cxnId="{6D8E4178-FEA0-4867-B47F-AF8135465318}">
      <dgm:prSet/>
      <dgm:spPr/>
      <dgm:t>
        <a:bodyPr/>
        <a:lstStyle/>
        <a:p>
          <a:endParaRPr lang="ru-RU"/>
        </a:p>
      </dgm:t>
    </dgm:pt>
    <dgm:pt modelId="{64ACF431-2E81-4E85-BBBC-2BE9B291709A}" type="sibTrans" cxnId="{6D8E4178-FEA0-4867-B47F-AF8135465318}">
      <dgm:prSet/>
      <dgm:spPr/>
      <dgm:t>
        <a:bodyPr/>
        <a:lstStyle/>
        <a:p>
          <a:endParaRPr lang="ru-RU"/>
        </a:p>
      </dgm:t>
    </dgm:pt>
    <dgm:pt modelId="{995F0425-27B6-4FA5-8206-D85AA8ABD4E7}">
      <dgm:prSet/>
      <dgm:spPr/>
      <dgm:t>
        <a:bodyPr/>
        <a:lstStyle/>
        <a:p>
          <a:r>
            <a:rPr lang="ru-RU" dirty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Удобство </a:t>
          </a:r>
          <a:r>
            <a: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покупки (онлайн режим с быстрой доставкой)</a:t>
          </a:r>
          <a:endParaRPr lang="ru-RU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gm:t>
    </dgm:pt>
    <dgm:pt modelId="{7DAA4636-D3C4-40E6-A444-10B095099D49}" type="parTrans" cxnId="{700A54F5-A830-441D-B9F0-574023A684DF}">
      <dgm:prSet/>
      <dgm:spPr/>
      <dgm:t>
        <a:bodyPr/>
        <a:lstStyle/>
        <a:p>
          <a:endParaRPr lang="ru-RU"/>
        </a:p>
      </dgm:t>
    </dgm:pt>
    <dgm:pt modelId="{520F2A36-B741-4FE0-9157-69985635435D}" type="sibTrans" cxnId="{700A54F5-A830-441D-B9F0-574023A684DF}">
      <dgm:prSet/>
      <dgm:spPr/>
      <dgm:t>
        <a:bodyPr/>
        <a:lstStyle/>
        <a:p>
          <a:endParaRPr lang="ru-RU"/>
        </a:p>
      </dgm:t>
    </dgm:pt>
    <dgm:pt modelId="{457C4F24-E757-44C3-853C-30B0A212ABA7}">
      <dgm:prSet/>
      <dgm:spPr/>
      <dgm:t>
        <a:bodyPr/>
        <a:lstStyle/>
        <a:p>
          <a:r>
            <a:rPr lang="ru-RU" dirty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Превосходное обслуживание </a:t>
          </a:r>
          <a:r>
            <a: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клиентов</a:t>
          </a:r>
          <a:endParaRPr lang="ru-RU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gm:t>
    </dgm:pt>
    <dgm:pt modelId="{D7E6DCAF-B38B-40DE-9F11-FB4578CC9E98}" type="parTrans" cxnId="{4138DBD7-3D8F-4099-BAD2-FF63027248D3}">
      <dgm:prSet/>
      <dgm:spPr/>
      <dgm:t>
        <a:bodyPr/>
        <a:lstStyle/>
        <a:p>
          <a:endParaRPr lang="ru-RU"/>
        </a:p>
      </dgm:t>
    </dgm:pt>
    <dgm:pt modelId="{01E4B637-0EDC-419F-8E2C-6017EED68F67}" type="sibTrans" cxnId="{4138DBD7-3D8F-4099-BAD2-FF63027248D3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1" presStyleCnt="2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00E34258-819E-4ED0-A5D6-EE4A7C37D113}" srcId="{FD45624C-83CF-47B9-8EDE-C4DE60E9F279}" destId="{FD10FF4F-11A8-4B96-B70B-E693C2D4CFB4}" srcOrd="1" destOrd="0" parTransId="{B456AB02-59AE-4A24-9B80-CF1A8F12919A}" sibTransId="{43FF49DE-BA67-4534-9C02-BE610261AA34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0D3747A0-47D4-4FD0-AE6A-E33ED7703B30}" type="presOf" srcId="{FD10FF4F-11A8-4B96-B70B-E693C2D4CFB4}" destId="{400F4E5D-F016-41EA-97FB-BF5BA36522C2}" srcOrd="0" destOrd="1" presId="urn:microsoft.com/office/officeart/2005/8/layout/hList1"/>
    <dgm:cxn modelId="{2871F10E-4969-4534-ADFF-4CAA1AEA1EC2}" type="presOf" srcId="{995F0425-27B6-4FA5-8206-D85AA8ABD4E7}" destId="{0C85A15E-56D2-44B3-8E52-7FFFB1AE2983}" srcOrd="0" destOrd="3" presId="urn:microsoft.com/office/officeart/2005/8/layout/hList1"/>
    <dgm:cxn modelId="{03EEB8E0-7D62-41FD-BD9C-C706E92B919F}" type="presOf" srcId="{37603980-5223-4962-AD8A-0FAAB1F4181E}" destId="{400F4E5D-F016-41EA-97FB-BF5BA36522C2}" srcOrd="0" destOrd="3" presId="urn:microsoft.com/office/officeart/2005/8/layout/hList1"/>
    <dgm:cxn modelId="{9C152D69-1F99-422B-B44A-FE2504F61A2B}" srcId="{8E49249E-D487-4D9F-ACF1-780CF7A785B8}" destId="{FD45624C-83CF-47B9-8EDE-C4DE60E9F279}" srcOrd="0" destOrd="0" parTransId="{428D7D77-2657-4A75-8BEE-0D5B401B791A}" sibTransId="{EDE81F11-AFEE-4E1E-81E1-1E15775A9880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D96271D1-ABF4-47A1-9607-3C0301010B96}" srcId="{FD45624C-83CF-47B9-8EDE-C4DE60E9F279}" destId="{37603980-5223-4962-AD8A-0FAAB1F4181E}" srcOrd="3" destOrd="0" parTransId="{67BAEB36-89B3-48F1-9803-38F6070ED1B5}" sibTransId="{C874B88B-9D8D-4F96-9ACB-0BC6459F528F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BE3B8D22-312B-42B1-831F-0448A52DABB7}" type="presOf" srcId="{262E076A-9C68-4DEF-91D1-535623A78C6D}" destId="{0C85A15E-56D2-44B3-8E52-7FFFB1AE2983}" srcOrd="0" destOrd="1" presId="urn:microsoft.com/office/officeart/2005/8/layout/hList1"/>
    <dgm:cxn modelId="{80F553E4-9554-48FB-8C92-9E33985DC31B}" srcId="{C1DCF8D2-41C8-416E-B988-A9BFE3AC37E6}" destId="{262E076A-9C68-4DEF-91D1-535623A78C6D}" srcOrd="1" destOrd="0" parTransId="{2A75CBF2-F4A9-4D5C-8147-F8EF01A1B19E}" sibTransId="{E2E7C4B6-AF73-4005-BB90-B41023139CAE}"/>
    <dgm:cxn modelId="{7D7A5FA2-D674-4026-82D8-FE3468CC2734}" srcId="{8E49249E-D487-4D9F-ACF1-780CF7A785B8}" destId="{C1DCF8D2-41C8-416E-B988-A9BFE3AC37E6}" srcOrd="1" destOrd="0" parTransId="{B3C04CD2-9904-4D71-967F-DACEEA19A283}" sibTransId="{7906EB6D-2218-45CE-B08E-08ED8F228640}"/>
    <dgm:cxn modelId="{C7C72DDB-A9D7-4915-8B2F-B501DCC32D8A}" type="presOf" srcId="{372AEACD-E801-4486-9E75-9D7A3764E9AA}" destId="{400F4E5D-F016-41EA-97FB-BF5BA36522C2}" srcOrd="0" destOrd="2" presId="urn:microsoft.com/office/officeart/2005/8/layout/hList1"/>
    <dgm:cxn modelId="{A433BD06-8A10-40F3-AF12-8E3957F74E39}" type="presOf" srcId="{4387D6C8-0FE6-44E5-97C5-539119633FC0}" destId="{0C85A15E-56D2-44B3-8E52-7FFFB1AE2983}" srcOrd="0" destOrd="2" presId="urn:microsoft.com/office/officeart/2005/8/layout/hList1"/>
    <dgm:cxn modelId="{6D8E4178-FEA0-4867-B47F-AF8135465318}" srcId="{C1DCF8D2-41C8-416E-B988-A9BFE3AC37E6}" destId="{4387D6C8-0FE6-44E5-97C5-539119633FC0}" srcOrd="2" destOrd="0" parTransId="{D01567F5-3265-4624-BF77-837D9BB78C17}" sibTransId="{64ACF431-2E81-4E85-BBBC-2BE9B291709A}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C56486C0-B945-4285-875C-8C8D98AC3ABC}" type="presOf" srcId="{457C4F24-E757-44C3-853C-30B0A212ABA7}" destId="{0C85A15E-56D2-44B3-8E52-7FFFB1AE2983}" srcOrd="0" destOrd="4" presId="urn:microsoft.com/office/officeart/2005/8/layout/hList1"/>
    <dgm:cxn modelId="{700A54F5-A830-441D-B9F0-574023A684DF}" srcId="{C1DCF8D2-41C8-416E-B988-A9BFE3AC37E6}" destId="{995F0425-27B6-4FA5-8206-D85AA8ABD4E7}" srcOrd="3" destOrd="0" parTransId="{7DAA4636-D3C4-40E6-A444-10B095099D49}" sibTransId="{520F2A36-B741-4FE0-9157-69985635435D}"/>
    <dgm:cxn modelId="{4E1DF358-A8B3-4AA6-BEE6-58531D6E7FE1}" srcId="{FD45624C-83CF-47B9-8EDE-C4DE60E9F279}" destId="{372AEACD-E801-4486-9E75-9D7A3764E9AA}" srcOrd="2" destOrd="0" parTransId="{6D9A5454-17F6-48D9-B309-3E62D9064F7B}" sibTransId="{605CE630-08A5-49B0-97D1-59129A9D3CDA}"/>
    <dgm:cxn modelId="{4138DBD7-3D8F-4099-BAD2-FF63027248D3}" srcId="{C1DCF8D2-41C8-416E-B988-A9BFE3AC37E6}" destId="{457C4F24-E757-44C3-853C-30B0A212ABA7}" srcOrd="4" destOrd="0" parTransId="{D7E6DCAF-B38B-40DE-9F11-FB4578CC9E98}" sibTransId="{01E4B637-0EDC-419F-8E2C-6017EED68F67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5D030334-9C84-4F40-AB6A-848E981A3364}" type="presParOf" srcId="{CA0ACA70-C3D6-4950-A293-826CA31D4D77}" destId="{5458525B-D6B1-444E-BD3E-33F2D6911EC5}" srcOrd="0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1" destOrd="0" presId="urn:microsoft.com/office/officeart/2005/8/layout/hList1"/>
    <dgm:cxn modelId="{D8658129-E005-4778-92D0-5A0C4A62DF0E}" type="presParOf" srcId="{CA0ACA70-C3D6-4950-A293-826CA31D4D77}" destId="{157F03D9-AB27-4BEC-A1E6-85F2952B306D}" srcOrd="2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 smtClean="0">
              <a:latin typeface="Constantia" pitchFamily="18" charset="0"/>
            </a:rPr>
            <a:t>РАМ</a:t>
          </a:r>
        </a:p>
        <a:p>
          <a:r>
            <a:rPr lang="ru-RU" sz="1400" b="1" dirty="0" smtClean="0">
              <a:latin typeface="Constantia" pitchFamily="18" charset="0"/>
            </a:rPr>
            <a:t>17 160 </a:t>
          </a:r>
          <a:r>
            <a:rPr lang="ru-RU" sz="1400" b="1" dirty="0" smtClean="0">
              <a:latin typeface="Constantia" pitchFamily="18" charset="0"/>
            </a:rPr>
            <a:t>000 </a:t>
          </a:r>
          <a:r>
            <a:rPr lang="ru-RU" sz="1400" b="1" dirty="0" smtClean="0">
              <a:latin typeface="Constantia" pitchFamily="18" charset="0"/>
            </a:rPr>
            <a:t>руб.</a:t>
          </a:r>
          <a:endParaRPr lang="ru-RU" sz="1400" b="1" dirty="0">
            <a:latin typeface="Constantia" pitchFamily="18" charset="0"/>
          </a:endParaRP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>
              <a:latin typeface="Constantia" pitchFamily="18" charset="0"/>
            </a:rPr>
            <a:t>ТАМ</a:t>
          </a:r>
        </a:p>
        <a:p>
          <a:r>
            <a:rPr lang="ru-RU" sz="1000" b="1" dirty="0" smtClean="0">
              <a:latin typeface="Constantia" pitchFamily="18" charset="0"/>
            </a:rPr>
            <a:t>3 432 000 руб</a:t>
          </a:r>
          <a:r>
            <a:rPr lang="ru-RU" sz="1000" b="1" dirty="0" smtClean="0">
              <a:latin typeface="Constantia" pitchFamily="18" charset="0"/>
            </a:rPr>
            <a:t>.</a:t>
          </a:r>
          <a:endParaRPr lang="ru-RU" sz="1000" b="1" dirty="0">
            <a:latin typeface="Constantia" pitchFamily="18" charset="0"/>
          </a:endParaRP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>
              <a:latin typeface="Constantia" pitchFamily="18" charset="0"/>
            </a:rPr>
            <a:t>SAM</a:t>
          </a:r>
        </a:p>
        <a:p>
          <a:r>
            <a:rPr lang="ru-RU" sz="1000" b="1" dirty="0" smtClean="0">
              <a:latin typeface="Constantia" pitchFamily="18" charset="0"/>
            </a:rPr>
            <a:t>353 669 </a:t>
          </a:r>
          <a:r>
            <a:rPr lang="ru-RU" sz="1000" b="1" dirty="0" smtClean="0">
              <a:latin typeface="Constantia" pitchFamily="18" charset="0"/>
            </a:rPr>
            <a:t>руб.</a:t>
          </a:r>
          <a:endParaRPr lang="ru-RU" sz="1000" b="1" dirty="0">
            <a:latin typeface="Constantia" pitchFamily="18" charset="0"/>
          </a:endParaRP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>
              <a:latin typeface="Constantia" pitchFamily="18" charset="0"/>
            </a:rPr>
            <a:t>SOM</a:t>
          </a:r>
        </a:p>
        <a:p>
          <a:r>
            <a:rPr lang="ru-RU" sz="1000" b="1" dirty="0" smtClean="0">
              <a:latin typeface="Constantia" pitchFamily="18" charset="0"/>
            </a:rPr>
            <a:t>35 366, 9 </a:t>
          </a:r>
          <a:r>
            <a:rPr lang="ru-RU" sz="1000" b="1" dirty="0" smtClean="0">
              <a:latin typeface="Constantia" pitchFamily="18" charset="0"/>
            </a:rPr>
            <a:t>руб.</a:t>
          </a:r>
          <a:endParaRPr lang="ru-RU" sz="1000" b="1" dirty="0">
            <a:latin typeface="Constantia" pitchFamily="18" charset="0"/>
          </a:endParaRP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 custLinFactNeighborX="0" custLinFactNeighborY="2089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Клиенты магазина хотят уникальные, качественные украшения, широкий выбор, удобные покупки и отличное обслуживание.</a:t>
          </a:r>
          <a:endParaRPr lang="ru-RU" sz="2000" kern="1200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Constantia" pitchFamily="18" charset="0"/>
            </a:rPr>
            <a:t>Клиенты</a:t>
          </a:r>
          <a:endParaRPr lang="ru-RU" sz="4000" kern="1200" dirty="0">
            <a:latin typeface="Constantia" pitchFamily="18" charset="0"/>
          </a:endParaRPr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68AF3-FEED-4A3D-869A-6E2B7BBFBA4D}">
      <dsp:nvSpPr>
        <dsp:cNvPr id="0" name=""/>
        <dsp:cNvSpPr/>
      </dsp:nvSpPr>
      <dsp:spPr>
        <a:xfrm>
          <a:off x="44" y="2187"/>
          <a:ext cx="4239681" cy="6912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Constantia" pitchFamily="18" charset="0"/>
            </a:rPr>
            <a:t>Фирмы конкуренты</a:t>
          </a:r>
        </a:p>
      </dsp:txBody>
      <dsp:txXfrm>
        <a:off x="44" y="2187"/>
        <a:ext cx="4239681" cy="691200"/>
      </dsp:txXfrm>
    </dsp:sp>
    <dsp:sp modelId="{400F4E5D-F016-41EA-97FB-BF5BA36522C2}">
      <dsp:nvSpPr>
        <dsp:cNvPr id="0" name=""/>
        <dsp:cNvSpPr/>
      </dsp:nvSpPr>
      <dsp:spPr>
        <a:xfrm>
          <a:off x="44" y="693387"/>
          <a:ext cx="4239681" cy="32281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«</a:t>
          </a:r>
          <a:r>
            <a:rPr lang="en-US" sz="24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Moon Room</a:t>
          </a: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»</a:t>
          </a:r>
          <a:endParaRPr lang="ru-RU" sz="2400" kern="1200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«Каменные сказки»</a:t>
          </a:r>
          <a:endParaRPr lang="ru-RU" sz="2400" kern="1200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«Энергия камней»</a:t>
          </a:r>
          <a:endParaRPr lang="ru-RU" sz="2400" kern="1200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«Мастерская камней»</a:t>
          </a:r>
          <a:endParaRPr lang="ru-RU" sz="2400" kern="1200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sp:txBody>
      <dsp:txXfrm>
        <a:off x="44" y="693387"/>
        <a:ext cx="4239681" cy="3228120"/>
      </dsp:txXfrm>
    </dsp:sp>
    <dsp:sp modelId="{869E6585-1C72-4E82-914E-39E2C4E28665}">
      <dsp:nvSpPr>
        <dsp:cNvPr id="0" name=""/>
        <dsp:cNvSpPr/>
      </dsp:nvSpPr>
      <dsp:spPr>
        <a:xfrm>
          <a:off x="4833326" y="0"/>
          <a:ext cx="4239681" cy="6912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Constantia" pitchFamily="18" charset="0"/>
            </a:rPr>
            <a:t>Наши преимущества</a:t>
          </a:r>
        </a:p>
      </dsp:txBody>
      <dsp:txXfrm>
        <a:off x="4833326" y="0"/>
        <a:ext cx="4239681" cy="691200"/>
      </dsp:txXfrm>
    </dsp:sp>
    <dsp:sp modelId="{0C85A15E-56D2-44B3-8E52-7FFFB1AE2983}">
      <dsp:nvSpPr>
        <dsp:cNvPr id="0" name=""/>
        <dsp:cNvSpPr/>
      </dsp:nvSpPr>
      <dsp:spPr>
        <a:xfrm>
          <a:off x="4833281" y="693387"/>
          <a:ext cx="4239681" cy="32281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Уникальные дизайны</a:t>
          </a:r>
          <a:endParaRPr lang="ru-RU" sz="2400" kern="1200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Качество и </a:t>
          </a: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натуральность</a:t>
          </a:r>
          <a:endParaRPr lang="ru-RU" sz="2400" kern="1200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Широкий </a:t>
          </a: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выбор</a:t>
          </a:r>
          <a:endParaRPr lang="ru-RU" sz="2400" kern="1200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Удобство </a:t>
          </a: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покупки (онлайн режим с быстрой доставкой)</a:t>
          </a:r>
          <a:endParaRPr lang="ru-RU" sz="2400" kern="1200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Превосходное обслуживание </a:t>
          </a: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rPr>
            <a:t>клиентов</a:t>
          </a:r>
          <a:endParaRPr lang="ru-RU" sz="2400" kern="1200" dirty="0">
            <a:solidFill>
              <a:schemeClr val="tx2">
                <a:lumMod val="50000"/>
              </a:schemeClr>
            </a:solidFill>
            <a:latin typeface="Constantia" pitchFamily="18" charset="0"/>
          </a:endParaRPr>
        </a:p>
      </dsp:txBody>
      <dsp:txXfrm>
        <a:off x="4833281" y="693387"/>
        <a:ext cx="4239681" cy="3228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Constantia" pitchFamily="18" charset="0"/>
            </a:rPr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Constantia" pitchFamily="18" charset="0"/>
            </a:rPr>
            <a:t>17 160 </a:t>
          </a:r>
          <a:r>
            <a:rPr lang="ru-RU" sz="1400" b="1" kern="1200" dirty="0" smtClean="0">
              <a:latin typeface="Constantia" pitchFamily="18" charset="0"/>
            </a:rPr>
            <a:t>000 </a:t>
          </a:r>
          <a:r>
            <a:rPr lang="ru-RU" sz="1400" b="1" kern="1200" dirty="0" smtClean="0">
              <a:latin typeface="Constantia" pitchFamily="18" charset="0"/>
            </a:rPr>
            <a:t>руб.</a:t>
          </a:r>
          <a:endParaRPr lang="ru-RU" sz="1400" b="1" kern="1200" dirty="0">
            <a:latin typeface="Constantia" pitchFamily="18" charset="0"/>
          </a:endParaRP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Constantia" pitchFamily="18" charset="0"/>
            </a:rPr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Constantia" pitchFamily="18" charset="0"/>
            </a:rPr>
            <a:t>3 432 000 руб</a:t>
          </a:r>
          <a:r>
            <a:rPr lang="ru-RU" sz="1000" b="1" kern="1200" dirty="0" smtClean="0">
              <a:latin typeface="Constantia" pitchFamily="18" charset="0"/>
            </a:rPr>
            <a:t>.</a:t>
          </a:r>
          <a:endParaRPr lang="ru-RU" sz="1000" b="1" kern="1200" dirty="0">
            <a:latin typeface="Constantia" pitchFamily="18" charset="0"/>
          </a:endParaRP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latin typeface="Constantia" pitchFamily="18" charset="0"/>
            </a:rPr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Constantia" pitchFamily="18" charset="0"/>
            </a:rPr>
            <a:t>353 669 </a:t>
          </a:r>
          <a:r>
            <a:rPr lang="ru-RU" sz="1000" b="1" kern="1200" dirty="0" smtClean="0">
              <a:latin typeface="Constantia" pitchFamily="18" charset="0"/>
            </a:rPr>
            <a:t>руб.</a:t>
          </a:r>
          <a:endParaRPr lang="ru-RU" sz="1000" b="1" kern="1200" dirty="0">
            <a:latin typeface="Constantia" pitchFamily="18" charset="0"/>
          </a:endParaRP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latin typeface="Constantia" pitchFamily="18" charset="0"/>
            </a:rPr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Constantia" pitchFamily="18" charset="0"/>
            </a:rPr>
            <a:t>35 366, 9 </a:t>
          </a:r>
          <a:r>
            <a:rPr lang="ru-RU" sz="1000" b="1" kern="1200" dirty="0" smtClean="0">
              <a:latin typeface="Constantia" pitchFamily="18" charset="0"/>
            </a:rPr>
            <a:t>руб.</a:t>
          </a:r>
          <a:endParaRPr lang="ru-RU" sz="1000" b="1" kern="1200" dirty="0">
            <a:latin typeface="Constantia" pitchFamily="18" charset="0"/>
          </a:endParaRPr>
        </a:p>
      </dsp:txBody>
      <dsp:txXfrm>
        <a:off x="2074774" y="3096804"/>
        <a:ext cx="1251298" cy="884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6D7A1-1AE7-43FB-90CF-FD1EC0C038AF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7A5A6-C7AA-4281-ABF9-60D94FB1E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965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A5A6-C7AA-4281-ABF9-60D94FB1EEF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790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Магазин «</a:t>
            </a:r>
            <a:r>
              <a:rPr lang="en-US" sz="4400" b="1" dirty="0" err="1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Lovestones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»</a:t>
            </a:r>
          </a:p>
          <a:p>
            <a:pPr algn="ctr">
              <a:lnSpc>
                <a:spcPct val="100000"/>
              </a:lnSpc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Команда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«Лучшие девочки»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79593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6812" y="117100"/>
            <a:ext cx="10088580" cy="981072"/>
          </a:xfrm>
        </p:spPr>
        <p:txBody>
          <a:bodyPr lIns="720000"/>
          <a:lstStyle/>
          <a:p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Команда «Лучшие девочки»</a:t>
            </a:r>
            <a:endParaRPr sz="42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876456" y="3622516"/>
            <a:ext cx="2731808" cy="1685592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Пестова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Дарина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Constantia" pitchFamily="18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Полезные навыки:</a:t>
            </a:r>
          </a:p>
          <a:p>
            <a:pPr marR="0" lvl="0"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Коммуникабельность,</a:t>
            </a:r>
          </a:p>
          <a:p>
            <a:pPr marR="0" lvl="0"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инициативность </a:t>
            </a:r>
          </a:p>
          <a:p>
            <a:pPr marR="0" lvl="0"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Лидер</a:t>
            </a:r>
            <a:endParaRPr lang="en-US" sz="1600" i="1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pPr marR="0" lvl="0"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Опыт в создании украшений своими руками</a:t>
            </a:r>
            <a:endParaRPr lang="ru-RU" sz="16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=""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5274204" y="3651418"/>
            <a:ext cx="2716269" cy="1313852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80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Суворова Анастасия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64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Полезные навыки: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64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64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Ответственность,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64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64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продуктивность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64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64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Генератор идей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29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=""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5111786" y="3328061"/>
            <a:ext cx="2398558" cy="1523438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7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608F5E6-9502-FA25-3B7E-E2A2D4B031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102" y="1000274"/>
            <a:ext cx="3199570" cy="2622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3"/>
          <a:stretch/>
        </p:blipFill>
        <p:spPr bwMode="auto">
          <a:xfrm>
            <a:off x="1799952" y="1000274"/>
            <a:ext cx="3150891" cy="2911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pPr algn="ctr"/>
            <a:r>
              <a:rPr lang="ru-RU" sz="4400" b="1" kern="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567276" y="4203427"/>
            <a:ext cx="9262532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>
              <a:defRPr/>
            </a:pPr>
            <a:r>
              <a:rPr lang="ru-RU" sz="21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Мы </a:t>
            </a:r>
            <a:r>
              <a:rPr lang="ru-RU" sz="21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предлагаем уникальные украшения из натуральных камней, разнообразие выбора, удобные покупки онлайн и превосходное обслуживание клиентов.</a:t>
            </a:r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nstantia" pitchFamily="18" charset="0"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762962" y="242987"/>
            <a:ext cx="8568952" cy="970171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pPr algn="ctr"/>
            <a:r>
              <a:rPr lang="ru-RU" sz="4400" b="1" kern="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5601909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pPr algn="ctr"/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Суть проекта</a:t>
            </a:r>
            <a:endParaRPr lang="ru-RU" sz="4400" b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360999" y="1323107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«</a:t>
            </a:r>
            <a:r>
              <a:rPr lang="ru-RU" sz="2400" kern="0" dirty="0" err="1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Lovestones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» </a:t>
            </a:r>
            <a:r>
              <a:rPr lang="ru-RU" sz="2400" kern="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- это онлайн-магазин, специализирующийся на продаже уникальных украшений из натуральных камней. Мы предлагаем широкий выбор высококачественных украшений, подчеркивающих индивидуальность каждого клиента и удовлетворяющих разнообразные вкусы. Наша цель - предоставить уникальные изделия, сочетающие в себе красоту природных камней с индивидуальным стилем, и обеспечить превосходный сервис для удовлетворения потребностей наших клиентов в украшениях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.</a:t>
            </a:r>
            <a:endParaRPr lang="ru-RU" sz="2400" kern="0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pPr algn="ctr"/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Что имеется</a:t>
            </a:r>
            <a:endParaRPr lang="ru-RU" sz="4400" b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896" y="1179091"/>
            <a:ext cx="3069058" cy="328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520" y="1179091"/>
            <a:ext cx="3274726" cy="328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40674" y="4563467"/>
            <a:ext cx="39795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Кольцо авторская работа </a:t>
            </a:r>
            <a:endPara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С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еребро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925 проба с натуральным австралийским опалом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62520" y="4563467"/>
            <a:ext cx="43906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Серьги авторская работа </a:t>
            </a:r>
            <a:endParaRPr lang="ru-RU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Серебро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925 пробы с позолотой лимонным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золотом и изумрудом</a:t>
            </a:r>
            <a:endParaRPr lang="ru-RU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399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Роль проекта в обеспечении </a:t>
            </a:r>
            <a:br>
              <a:rPr lang="ru-RU" sz="32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</a:b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технологического суверенитета страны</a:t>
            </a:r>
            <a:endParaRPr sz="32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208752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onstantia" pitchFamily="18" charset="0"/>
                        </a:rPr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onstantia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Инновационность</a:t>
                      </a:r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Инновация мирового</a:t>
                      </a:r>
                      <a:r>
                        <a:rPr lang="ru-RU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 уровня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Импортозамещение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Рынок </a:t>
                      </a:r>
                      <a:r>
                        <a:rPr lang="ru-RU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НТИ</a:t>
                      </a:r>
                      <a:endParaRPr lang="ru-RU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Технология</a:t>
                      </a:r>
                      <a:r>
                        <a:rPr lang="ru-RU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 беспроводной связи</a:t>
                      </a:r>
                      <a:endParaRPr lang="ru-RU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375" y="3660750"/>
            <a:ext cx="285750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20" y="2187203"/>
            <a:ext cx="285750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Целевая аудитория проекта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3808" y="850115"/>
            <a:ext cx="5038725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Женщины от 25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до 65 лет</a:t>
            </a:r>
            <a:endParaRPr lang="ru-RU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Средний и выше среднего уровень дохода.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Любители натуральных материалов и ручной работы, ценящие уникальные изделия.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Люди, проявляющие интерес к драгоценным и полудрагоценным камням, их энергетике и влиянии на образ жизни.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     Поведенческие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особенности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:</a:t>
            </a:r>
            <a:endParaRPr lang="ru-RU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Ориентированность на покупку украшений как элемента самовыражения и подчеркивания стиля.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Склонность к покупке через интернет, предпочтение удобства и широкого выбора.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517" y="1101507"/>
            <a:ext cx="3021915" cy="377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pPr algn="ctr"/>
            <a:r>
              <a:rPr lang="ru-RU" sz="44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Анализ конкурентов</a:t>
            </a:r>
            <a:endParaRPr sz="44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9690122"/>
              </p:ext>
            </p:extLst>
          </p:nvPr>
        </p:nvGraphicFramePr>
        <p:xfrm>
          <a:off x="431800" y="1080000"/>
          <a:ext cx="9073008" cy="3923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pPr algn="ctr"/>
            <a:r>
              <a:rPr lang="ru-RU" sz="44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Бизнес-модель</a:t>
            </a:r>
            <a:endParaRPr sz="44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558433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Женщины в возрасте от 25 до 65 лет</a:t>
            </a:r>
          </a:p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Средний уровень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дохода и выше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Уникальные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дизайны</a:t>
            </a:r>
          </a:p>
          <a:p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Качество и натуральность</a:t>
            </a:r>
          </a:p>
          <a:p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Широкий выбор</a:t>
            </a:r>
          </a:p>
          <a:p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Удобство покупки (онлайн режим с быстрой доставкой)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20432" y="2789820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Доставка (лично)</a:t>
            </a:r>
          </a:p>
          <a:p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О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фициальный сайт</a:t>
            </a:r>
          </a:p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Социальные сети (группа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в «</a:t>
            </a:r>
            <a:r>
              <a:rPr lang="ru-RU" sz="1200" i="1" dirty="0" err="1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Вконтакте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», канал в «Телеграмм»)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20432" y="1463715"/>
            <a:ext cx="19239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Индивидуальный подход к каждому клиенту.</a:t>
            </a:r>
            <a:endParaRPr lang="ru-RU" sz="12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Профессионализм и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доверие в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каждой сделке.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29820" y="4347443"/>
            <a:ext cx="5040314" cy="36933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Продажа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украшений</a:t>
            </a:r>
          </a:p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Доставка (личные встречи)</a:t>
            </a:r>
            <a:endParaRPr lang="ru-RU" sz="12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99048" y="2828242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Официальный сайт и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социальные сети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(группа в «</a:t>
            </a:r>
            <a:r>
              <a:rPr lang="ru-RU" sz="1200" i="1" dirty="0" err="1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В</a:t>
            </a:r>
            <a:r>
              <a:rPr lang="ru-RU" sz="1200" i="1" dirty="0" err="1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контакте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», канал в «Телеграмм»)</a:t>
            </a:r>
            <a:endParaRPr lang="ru-RU" sz="12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120678" y="1594138"/>
            <a:ext cx="180232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Продажа украшений из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натуральных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камней.</a:t>
            </a:r>
          </a:p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Маркетинг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и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продвижение.</a:t>
            </a:r>
            <a:endParaRPr lang="ru-RU" sz="12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89506" y="1443248"/>
            <a:ext cx="18699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Магазин «Аметист»</a:t>
            </a:r>
          </a:p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Адрес: г. Екатеринбург ул. Малышева, 43</a:t>
            </a:r>
          </a:p>
          <a:p>
            <a:endParaRPr lang="ru-RU" sz="1200" i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Ювелирно-камнерезная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мастерская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«Источник»</a:t>
            </a:r>
          </a:p>
          <a:p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Адрес: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г. Москва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, ул. Пятницкая 3/4 стр.2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193808" y="4347443"/>
            <a:ext cx="4234711" cy="1477328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Закупка готовой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продукции</a:t>
            </a:r>
          </a:p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Маркетинг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и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реклама</a:t>
            </a:r>
          </a:p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Логистика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и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доставка</a:t>
            </a:r>
          </a:p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Оплата интернета</a:t>
            </a:r>
          </a:p>
          <a:p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Оплата электроэнергии</a:t>
            </a:r>
            <a:endParaRPr lang="ru-RU" sz="12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endParaRPr lang="ru-RU" sz="12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endParaRPr lang="ru-RU" sz="12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endParaRPr lang="ru-RU" sz="12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endParaRPr lang="ru-RU" sz="1200" i="1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755" y="242987"/>
            <a:ext cx="8496944" cy="982800"/>
          </a:xfrm>
        </p:spPr>
        <p:txBody>
          <a:bodyPr lIns="720000"/>
          <a:lstStyle/>
          <a:p>
            <a:pPr algn="ctr"/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Процесс производства товара (оказания услуги)</a:t>
            </a:r>
            <a:endParaRPr sz="40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1799" y="1611139"/>
            <a:ext cx="676783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1. Выбор товара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2. Создание ассортимента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3. Онлайн-продажи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4. Маркетинг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и привлечение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клиентов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5. Принятие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заказа: на сайте или в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«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Вконтакте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»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6. Обработка заказов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7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. Обслуживание клиентов</a:t>
            </a: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8. Управление запасами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9507" y="242987"/>
            <a:ext cx="10080625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Цель проекта по </a:t>
            </a:r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SMART</a:t>
            </a:r>
            <a:endParaRPr sz="40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1800" y="1827163"/>
            <a:ext cx="91625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Продать 20 товаров в срок с 1 по 31 марта 2024 года за счет активной рекламы и продвижения на рынке товаров.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97200"/>
            <a:ext cx="10080625" cy="982800"/>
          </a:xfrm>
        </p:spPr>
        <p:txBody>
          <a:bodyPr lIns="720000"/>
          <a:lstStyle/>
          <a:p>
            <a:pPr algn="ctr"/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Стартовые инвестиции</a:t>
            </a:r>
            <a:endParaRPr sz="40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=""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0470202"/>
              </p:ext>
            </p:extLst>
          </p:nvPr>
        </p:nvGraphicFramePr>
        <p:xfrm>
          <a:off x="431800" y="1080000"/>
          <a:ext cx="9054504" cy="4360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81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181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181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929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Constantia" pitchFamily="18" charset="0"/>
                        </a:rPr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Constantia" pitchFamily="18" charset="0"/>
                        </a:rPr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Constantia" pitchFamily="18" charset="0"/>
                        </a:rPr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929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Браслеты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11748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</a:tr>
              <a:tr h="36929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Ожерелья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18365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Собственные средства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</a:tr>
              <a:tr h="48933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Серьги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23057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Собственные</a:t>
                      </a:r>
                      <a:r>
                        <a:rPr lang="ru-RU" sz="20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 средства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</a:tr>
              <a:tr h="48933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Оплата</a:t>
                      </a:r>
                      <a:r>
                        <a:rPr lang="ru-RU" sz="20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 интернета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250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Собственные</a:t>
                      </a:r>
                      <a:r>
                        <a:rPr lang="ru-RU" sz="20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 средства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933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Электроэнергия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500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518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Оплата хостинга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300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Собственные средства</a:t>
                      </a:r>
                    </a:p>
                    <a:p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66518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Оплата</a:t>
                      </a:r>
                      <a:r>
                        <a:rPr lang="ru-RU" sz="20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 домена для сайта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onstantia" pitchFamily="18" charset="0"/>
                        </a:rPr>
                        <a:t>250</a:t>
                      </a:r>
                      <a:endParaRPr lang="ru-RU" sz="2000" dirty="0"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Собственные средства</a:t>
                      </a:r>
                    </a:p>
                    <a:p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9293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itchFamily="18" charset="0"/>
                        </a:rPr>
                        <a:t>54470</a:t>
                      </a: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Constantia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22048" y="173400"/>
            <a:ext cx="9288784" cy="982800"/>
          </a:xfrm>
        </p:spPr>
        <p:txBody>
          <a:bodyPr lIns="720000"/>
          <a:lstStyle/>
          <a:p>
            <a:pPr algn="ctr"/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Организационный план</a:t>
            </a:r>
            <a:endParaRPr sz="40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77920" y="1827163"/>
            <a:ext cx="9466307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algn="ctr">
              <a:buFont typeface="Times New Roman" pitchFamily="18" charset="0"/>
              <a:buNone/>
            </a:pPr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Выбранная организационно-правовая форма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–</a:t>
            </a:r>
          </a:p>
          <a:p>
            <a:pPr algn="ctr">
              <a:buFont typeface="Times New Roman" pitchFamily="18" charset="0"/>
              <a:buNone/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 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САМОЗАНЯТОСТЬ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.</a:t>
            </a:r>
          </a:p>
          <a:p>
            <a:pPr algn="ctr">
              <a:buFont typeface="Times New Roman" pitchFamily="18" charset="0"/>
              <a:buNone/>
            </a:pPr>
            <a:endParaRPr lang="ru-RU" sz="3200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Выбран налог на профессиональную деятельность –</a:t>
            </a:r>
          </a:p>
          <a:p>
            <a:pPr algn="ctr">
              <a:buFont typeface="Times New Roman" pitchFamily="18" charset="0"/>
              <a:buNone/>
            </a:pPr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(НПД – 4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%)</a:t>
            </a:r>
            <a:endParaRPr lang="ru-RU" sz="3200" b="1" i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402439"/>
            <a:ext cx="10074686" cy="1355122"/>
          </a:xfrm>
        </p:spPr>
        <p:txBody>
          <a:bodyPr lIns="720000"/>
          <a:lstStyle/>
          <a:p>
            <a:pPr algn="ctr"/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Экономика проекта</a:t>
            </a:r>
            <a:br>
              <a:rPr lang="ru-RU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</a:b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/>
            </a:r>
            <a:br>
              <a:rPr lang="ru-RU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</a:br>
            <a:endParaRPr sz="1400" b="1" i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75149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Ед.изм</a:t>
                      </a:r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20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100 000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54 470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43 708,8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11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54 470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3,63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54 470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27,53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27,53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pPr algn="ctr"/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Финансовый план</a:t>
            </a:r>
            <a:endParaRPr sz="40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13939"/>
              </p:ext>
            </p:extLst>
          </p:nvPr>
        </p:nvGraphicFramePr>
        <p:xfrm>
          <a:off x="79749" y="982800"/>
          <a:ext cx="9921126" cy="4671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=""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=""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=""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=""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Constantia" pitchFamily="18" charset="0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93663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1</a:t>
                      </a:r>
                      <a:endParaRPr lang="ru-RU" dirty="0"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Constantia" pitchFamily="18" charset="0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54 470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8333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100 000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1300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15 600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3241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3238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3237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3236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3235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3232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3230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3229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38 870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Материалы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3239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38 870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537564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3794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45 530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151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1 821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3642,4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3642,4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3642,4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3642,4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3642,4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3642,4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3642,4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3642,4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3642,4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3642,4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3642,4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364,4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43 708,8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onstantia" pitchFamily="18" charset="0"/>
                        </a:rPr>
                        <a:t>54 470</a:t>
                      </a:r>
                      <a:endParaRPr lang="ru-RU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pPr algn="l"/>
            <a:r>
              <a:rPr lang="ru-RU" sz="4000" b="1" dirty="0">
                <a:latin typeface="Constantia" pitchFamily="18" charset="0"/>
                <a:ea typeface="MS Gothic" pitchFamily="49" charset="-128"/>
              </a:rPr>
              <a:t>План реализации проекта</a:t>
            </a:r>
            <a:endParaRPr sz="4000" b="1" dirty="0">
              <a:latin typeface="Constantia" pitchFamily="18" charset="0"/>
              <a:ea typeface="MS Gothic" pitchFamily="49" charset="-128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033483"/>
              </p:ext>
            </p:extLst>
          </p:nvPr>
        </p:nvGraphicFramePr>
        <p:xfrm>
          <a:off x="2" y="963068"/>
          <a:ext cx="10050519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950">
                  <a:extLst>
                    <a:ext uri="{9D8B030D-6E8A-4147-A177-3AD203B41FA5}">
                      <a16:colId xmlns="" xmlns:a16="http://schemas.microsoft.com/office/drawing/2014/main" val="671639098"/>
                    </a:ext>
                  </a:extLst>
                </a:gridCol>
                <a:gridCol w="3638494"/>
                <a:gridCol w="448334">
                  <a:extLst>
                    <a:ext uri="{9D8B030D-6E8A-4147-A177-3AD203B41FA5}">
                      <a16:colId xmlns="" xmlns:a16="http://schemas.microsoft.com/office/drawing/2014/main" val="1846603329"/>
                    </a:ext>
                  </a:extLst>
                </a:gridCol>
                <a:gridCol w="430757">
                  <a:extLst>
                    <a:ext uri="{9D8B030D-6E8A-4147-A177-3AD203B41FA5}">
                      <a16:colId xmlns="" xmlns:a16="http://schemas.microsoft.com/office/drawing/2014/main" val="1885878208"/>
                    </a:ext>
                  </a:extLst>
                </a:gridCol>
                <a:gridCol w="428943">
                  <a:extLst>
                    <a:ext uri="{9D8B030D-6E8A-4147-A177-3AD203B41FA5}">
                      <a16:colId xmlns="" xmlns:a16="http://schemas.microsoft.com/office/drawing/2014/main" val="3951253190"/>
                    </a:ext>
                  </a:extLst>
                </a:gridCol>
                <a:gridCol w="344220">
                  <a:extLst>
                    <a:ext uri="{9D8B030D-6E8A-4147-A177-3AD203B41FA5}">
                      <a16:colId xmlns="" xmlns:a16="http://schemas.microsoft.com/office/drawing/2014/main" val="1609369243"/>
                    </a:ext>
                  </a:extLst>
                </a:gridCol>
                <a:gridCol w="344220">
                  <a:extLst>
                    <a:ext uri="{9D8B030D-6E8A-4147-A177-3AD203B41FA5}">
                      <a16:colId xmlns="" xmlns:a16="http://schemas.microsoft.com/office/drawing/2014/main" val="2547664731"/>
                    </a:ext>
                  </a:extLst>
                </a:gridCol>
                <a:gridCol w="344220">
                  <a:extLst>
                    <a:ext uri="{9D8B030D-6E8A-4147-A177-3AD203B41FA5}">
                      <a16:colId xmlns="" xmlns:a16="http://schemas.microsoft.com/office/drawing/2014/main" val="225297412"/>
                    </a:ext>
                  </a:extLst>
                </a:gridCol>
                <a:gridCol w="344220">
                  <a:extLst>
                    <a:ext uri="{9D8B030D-6E8A-4147-A177-3AD203B41FA5}">
                      <a16:colId xmlns="" xmlns:a16="http://schemas.microsoft.com/office/drawing/2014/main" val="3996968664"/>
                    </a:ext>
                  </a:extLst>
                </a:gridCol>
                <a:gridCol w="344220">
                  <a:extLst>
                    <a:ext uri="{9D8B030D-6E8A-4147-A177-3AD203B41FA5}">
                      <a16:colId xmlns="" xmlns:a16="http://schemas.microsoft.com/office/drawing/2014/main" val="3625934902"/>
                    </a:ext>
                  </a:extLst>
                </a:gridCol>
                <a:gridCol w="344220">
                  <a:extLst>
                    <a:ext uri="{9D8B030D-6E8A-4147-A177-3AD203B41FA5}">
                      <a16:colId xmlns="" xmlns:a16="http://schemas.microsoft.com/office/drawing/2014/main" val="2491489015"/>
                    </a:ext>
                  </a:extLst>
                </a:gridCol>
                <a:gridCol w="413063">
                  <a:extLst>
                    <a:ext uri="{9D8B030D-6E8A-4147-A177-3AD203B41FA5}">
                      <a16:colId xmlns="" xmlns:a16="http://schemas.microsoft.com/office/drawing/2014/main" val="845119498"/>
                    </a:ext>
                  </a:extLst>
                </a:gridCol>
                <a:gridCol w="412829">
                  <a:extLst>
                    <a:ext uri="{9D8B030D-6E8A-4147-A177-3AD203B41FA5}">
                      <a16:colId xmlns="" xmlns:a16="http://schemas.microsoft.com/office/drawing/2014/main" val="26710852"/>
                    </a:ext>
                  </a:extLst>
                </a:gridCol>
                <a:gridCol w="412829"/>
              </a:tblGrid>
              <a:tr h="24701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Фаза</a:t>
                      </a:r>
                      <a:endParaRPr lang="ru-RU" sz="1400" dirty="0">
                        <a:solidFill>
                          <a:schemeClr val="bg1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Мероприятие</a:t>
                      </a:r>
                      <a:endParaRPr lang="ru-RU" sz="1400" dirty="0">
                        <a:solidFill>
                          <a:schemeClr val="bg1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Месяц</a:t>
                      </a:r>
                      <a:endParaRPr lang="ru-RU" sz="1400" dirty="0">
                        <a:solidFill>
                          <a:schemeClr val="bg1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93957612"/>
                  </a:ext>
                </a:extLst>
              </a:tr>
              <a:tr h="271719">
                <a:tc gridSpan="2"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endParaRPr lang="ru-RU" sz="1200" b="1" i="0" u="sng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i="1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94888205"/>
                  </a:ext>
                </a:extLst>
              </a:tr>
              <a:tr h="405483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200" b="1" u="sng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I. </a:t>
                      </a:r>
                      <a:r>
                        <a:rPr lang="ru-RU" sz="1200" b="1" u="sng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Предварительные работы</a:t>
                      </a:r>
                      <a:endParaRPr lang="ru-RU" sz="1200" b="1" i="0" u="sng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Выбор товара</a:t>
                      </a:r>
                    </a:p>
                    <a:p>
                      <a:pPr algn="l"/>
                      <a:endParaRPr lang="ru-RU" sz="1200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7607140"/>
                  </a:ext>
                </a:extLst>
              </a:tr>
              <a:tr h="296421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endParaRPr lang="ru-RU" sz="1200" b="1" i="0" u="sng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Создание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 ассортимента</a:t>
                      </a:r>
                      <a:endParaRPr lang="ru-RU" sz="1200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296421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FF000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+mn-cs"/>
                        </a:rPr>
                        <a:t>Онлайн-продажи</a:t>
                      </a:r>
                      <a:endParaRPr lang="ru-RU" sz="1200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42783128"/>
                  </a:ext>
                </a:extLst>
              </a:tr>
              <a:tr h="296421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FF000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Маркетинг и привлечение клиентов</a:t>
                      </a:r>
                      <a:endParaRPr lang="ru-RU" sz="1200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52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b="1" u="sng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II. </a:t>
                      </a:r>
                      <a:r>
                        <a:rPr lang="ru-RU" sz="1200" b="1" u="sng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Запуск и продвижение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ru-RU" sz="1200" b="1" u="sng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Принятие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 заказа</a:t>
                      </a:r>
                      <a:endParaRPr lang="ru-RU" sz="1200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96326232"/>
                  </a:ext>
                </a:extLst>
              </a:tr>
              <a:tr h="296421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FF000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Обслуживание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 клиентов</a:t>
                      </a:r>
                      <a:endParaRPr lang="ru-RU" sz="1200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0868003"/>
                  </a:ext>
                </a:extLst>
              </a:tr>
              <a:tr h="296421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FF000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Управление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Georgia" pitchFamily="18" charset="0"/>
                          <a:cs typeface="Times New Roman" panose="02020603050405020304" pitchFamily="18" charset="0"/>
                        </a:rPr>
                        <a:t> запасами</a:t>
                      </a:r>
                      <a:endParaRPr lang="ru-RU" sz="1200" dirty="0">
                        <a:solidFill>
                          <a:srgbClr val="002060"/>
                        </a:solidFill>
                        <a:latin typeface="Georgia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latin typeface="Georgia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314995"/>
            <a:ext cx="10080625" cy="982800"/>
          </a:xfrm>
        </p:spPr>
        <p:txBody>
          <a:bodyPr lIns="720000"/>
          <a:lstStyle/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Финансовые результаты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7864" y="1971179"/>
            <a:ext cx="8280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Точка безубыточности –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11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единиц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товара</a:t>
            </a:r>
          </a:p>
          <a:p>
            <a:endParaRPr lang="ru-RU" sz="2800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endParaRPr lang="ru-RU" sz="2800" dirty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  <a:p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Прибыль за 2023 год –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54 570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рублей</a:t>
            </a:r>
          </a:p>
        </p:txBody>
      </p:sp>
    </p:spTree>
    <p:extLst>
      <p:ext uri="{BB962C8B-B14F-4D97-AF65-F5344CB8AC3E}">
        <p14:creationId xmlns:p14="http://schemas.microsoft.com/office/powerpoint/2010/main" val="2984498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503808" y="1251099"/>
            <a:ext cx="2016224" cy="23042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929302" y="97200"/>
            <a:ext cx="10074686" cy="982800"/>
          </a:xfrm>
        </p:spPr>
        <p:txBody>
          <a:bodyPr lIns="540000"/>
          <a:lstStyle/>
          <a:p>
            <a:pPr algn="ctr"/>
            <a:r>
              <a:rPr lang="ru" sz="4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Потенциальный объем рынка</a:t>
            </a:r>
            <a:endParaRPr sz="40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8139365"/>
              </p:ext>
            </p:extLst>
          </p:nvPr>
        </p:nvGraphicFramePr>
        <p:xfrm>
          <a:off x="2429396" y="1080000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3768" y="963067"/>
            <a:ext cx="2856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PAM = 143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 000 000/ 100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*12 = 17 160 000</a:t>
            </a: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TAM = 17 160 000*0.2 = 3 432 000</a:t>
            </a: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SAM = 3 432 000*0.4 = 353 699</a:t>
            </a: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SOM = 353 699*0.1 = 35 366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</a:rPr>
              <a:t>,9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79593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76312" y="98521"/>
            <a:ext cx="10088580" cy="981072"/>
          </a:xfrm>
        </p:spPr>
        <p:txBody>
          <a:bodyPr lIns="720000"/>
          <a:lstStyle/>
          <a:p>
            <a:pPr algn="ctr"/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ea typeface="MS Gothic" pitchFamily="49" charset="-128"/>
              </a:rPr>
              <a:t>Координатор команды </a:t>
            </a:r>
            <a:endParaRPr sz="42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5040312" y="1103821"/>
            <a:ext cx="3734998" cy="1685592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Пестова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Дарина</a:t>
            </a: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  <a:cs typeface="Times New Roman" panose="02020603050405020304" pitchFamily="18" charset="0"/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телефон: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89630267188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email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: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kishiroka@gmail.com</a:t>
            </a: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  <a:cs typeface="Times New Roman" panose="02020603050405020304" pitchFamily="18" charset="0"/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: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@darina_pestova33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  <a:cs typeface="Times New Roman" panose="02020603050405020304" pitchFamily="18" charset="0"/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Телеграмм: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@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Constantia" pitchFamily="18" charset="0"/>
                <a:cs typeface="Times New Roman" panose="02020603050405020304" pitchFamily="18" charset="0"/>
              </a:rPr>
              <a:t>darina_pe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Constantia" pitchFamily="18" charset="0"/>
              <a:cs typeface="Times New Roman" panose="02020603050405020304" pitchFamily="18" charset="0"/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000" b="1" dirty="0">
              <a:solidFill>
                <a:schemeClr val="tx2">
                  <a:lumMod val="50000"/>
                </a:schemeClr>
              </a:solidFill>
              <a:latin typeface="Constantia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=""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5111786" y="3328061"/>
            <a:ext cx="2398558" cy="1523438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7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04" y="1045164"/>
            <a:ext cx="3096344" cy="4254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48" y="2406129"/>
            <a:ext cx="5128058" cy="2828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912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strike="noStrike" spc="-1" dirty="0">
                <a:solidFill>
                  <a:srgbClr val="FFFFFF"/>
                </a:solidFill>
                <a:latin typeface="Constantia" pitchFamily="18" charset="0"/>
              </a:rPr>
              <a:t>Спасибо за внимание!</a:t>
            </a:r>
            <a:endParaRPr lang="ru-RU" sz="4800" b="1" strike="noStrike" spc="-1" dirty="0">
              <a:latin typeface="Constant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8297</TotalTime>
  <Words>886</Words>
  <Application>Microsoft Office PowerPoint</Application>
  <PresentationFormat>Произвольный</PresentationFormat>
  <Paragraphs>416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Office Theme</vt:lpstr>
      <vt:lpstr>Office Theme</vt:lpstr>
      <vt:lpstr>Office Theme</vt:lpstr>
      <vt:lpstr>Презентация PowerPoint</vt:lpstr>
      <vt:lpstr>Команда «Лучшие девочки»</vt:lpstr>
      <vt:lpstr>Презентация PowerPoint</vt:lpstr>
      <vt:lpstr>Суть проекта</vt:lpstr>
      <vt:lpstr>Что имеется</vt:lpstr>
      <vt:lpstr>Роль проекта в обеспечении  технологического суверенитета страны</vt:lpstr>
      <vt:lpstr>Целевая аудитория проекта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Экономика проекта  </vt:lpstr>
      <vt:lpstr>Финансовый план</vt:lpstr>
      <vt:lpstr>План реализации проекта</vt:lpstr>
      <vt:lpstr>Финансовые результаты</vt:lpstr>
      <vt:lpstr>Потенциальный объем рынка</vt:lpstr>
      <vt:lpstr>Координатор команды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asus</cp:lastModifiedBy>
  <cp:revision>63</cp:revision>
  <dcterms:created xsi:type="dcterms:W3CDTF">2022-10-14T10:42:52Z</dcterms:created>
  <dcterms:modified xsi:type="dcterms:W3CDTF">2023-11-28T17:09:50Z</dcterms:modified>
  <dc:language>ru-RU</dc:language>
</cp:coreProperties>
</file>