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Raleway SemiBold" charset="-52"/>
      <p:regular r:id="rId17"/>
      <p:bold r:id="rId18"/>
      <p:italic r:id="rId19"/>
      <p:boldItalic r:id="rId20"/>
    </p:embeddedFont>
    <p:embeddedFont>
      <p:font typeface="Century Gothic" pitchFamily="34" charset="0"/>
      <p:regular r:id="rId21"/>
      <p:bold r:id="rId22"/>
      <p:italic r:id="rId23"/>
      <p:boldItalic r:id="rId24"/>
    </p:embeddedFon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Raleway" charset="-52"/>
      <p:regular r:id="rId29"/>
      <p:bold r:id="rId30"/>
      <p:italic r:id="rId31"/>
      <p:boldItalic r:id="rId32"/>
    </p:embeddedFont>
    <p:embeddedFont>
      <p:font typeface="Helvetica Neue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idXguDHmR6yFVyT5kcJ7ET9Tdq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C4CC2C0B-ACE1-464B-AAB4-CFDBE040D59E}">
  <a:tblStyle styleId="{C4CC2C0B-ACE1-464B-AAB4-CFDBE040D59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17C63B64-5AB6-4EE7-8EEC-8173F9C7D6CA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-1570" y="-6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84841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9" name="Google Shape;1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Киберферма</a:t>
            </a:r>
            <a:endParaRPr sz="3100"/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112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 dirty="0"/>
              <a:t>Предприятие по </a:t>
            </a:r>
            <a:r>
              <a:rPr lang="ru" dirty="0" smtClean="0"/>
              <a:t>изготовлению технологий для ферм</a:t>
            </a:r>
            <a:endParaRPr dirty="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>
            <a:spLocks noGrp="1"/>
          </p:cNvSpPr>
          <p:nvPr>
            <p:ph type="body" idx="1"/>
          </p:nvPr>
        </p:nvSpPr>
        <p:spPr>
          <a:xfrm>
            <a:off x="456825" y="1883061"/>
            <a:ext cx="6153300" cy="12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2500" lnSpcReduction="10000"/>
          </a:bodyPr>
          <a:lstStyle/>
          <a:p>
            <a:pPr marL="68580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Автоматизированная ферма - улучшение множества существующих умных ферм.</a:t>
            </a:r>
            <a:br>
              <a:rPr lang="r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Возможность разнообразия выращивания фруктов, овощей и зелени, с минимальным  применением ручного труда и человеческой силы. Круглогодичная доступность полезных овощей у вас на столе, так как данная ферма может быть использована как в производственных целях ,так и в индивидуальных у вас дома.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83673"/>
              <a:buNone/>
            </a:pP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048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наша ферма, нацелена на аудиторию для сельского и пригородного населения, занимающийся или планирующие заняться производством собственных овощей и фруктов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4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-3238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B38"/>
              </a:buClr>
              <a:buSzPts val="1500"/>
              <a:buFont typeface="Noto Sans Symbols"/>
              <a:buChar char="●"/>
            </a:pPr>
            <a:r>
              <a:rPr lang="ru" sz="15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привязанность к месту</a:t>
            </a:r>
            <a:endParaRPr sz="15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B38"/>
              </a:buClr>
              <a:buSzPts val="1500"/>
              <a:buFont typeface="Noto Sans Symbols"/>
              <a:buChar char="●"/>
            </a:pPr>
            <a:r>
              <a:rPr lang="ru" sz="15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затрата трудовых ресурсов.</a:t>
            </a:r>
            <a:endParaRPr sz="15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Calibri"/>
              <a:buChar char="●"/>
            </a:pPr>
            <a:r>
              <a:rPr lang="ru" sz="15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нехватка времени на выращивание продуктов</a:t>
            </a:r>
            <a:endParaRPr sz="15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9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rgbClr val="99CB38"/>
              </a:buClr>
              <a:buSzPts val="1500"/>
              <a:buFont typeface="Noto Sans Symbols"/>
              <a:buChar char="✔"/>
            </a:pPr>
            <a:r>
              <a:rPr lang="ru" sz="15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Описанные проблемы наша ферма легко решит за вас, тем что управление будет легким, доступным и дистанционным. Забыли полить любимые помидоры? Это уже давно не беда, поставьте таймер и теплица сделает все сама. Возникли неполадки и вы не знаете как справиться? Наша фирма будет на связи с вами всегда и рада приехать помочь.</a:t>
            </a:r>
            <a:endParaRPr sz="15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2300" b="1">
              <a:highlight>
                <a:srgbClr val="F2F6F9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>
            <a:spLocks noGrp="1"/>
          </p:cNvSpPr>
          <p:nvPr>
            <p:ph type="title"/>
          </p:nvPr>
        </p:nvSpPr>
        <p:spPr>
          <a:xfrm>
            <a:off x="548432" y="21455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6"/>
          <p:cNvSpPr txBox="1">
            <a:spLocks noGrp="1"/>
          </p:cNvSpPr>
          <p:nvPr>
            <p:ph type="body" idx="1"/>
          </p:nvPr>
        </p:nvSpPr>
        <p:spPr>
          <a:xfrm>
            <a:off x="548432" y="1340881"/>
            <a:ext cx="7743900" cy="13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ценность нашего продукта заключается:</a:t>
            </a:r>
            <a:endParaRPr>
              <a:solidFill>
                <a:srgbClr val="132C4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экономия денежных средств</a:t>
            </a:r>
            <a:endParaRPr>
              <a:solidFill>
                <a:srgbClr val="132C4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экономия времени и сил</a:t>
            </a:r>
            <a:endParaRPr>
              <a:solidFill>
                <a:srgbClr val="132C4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снятие физической нагрузки </a:t>
            </a:r>
            <a:endParaRPr>
              <a:solidFill>
                <a:srgbClr val="132C4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постоянное наличие свежих продуктов</a:t>
            </a:r>
            <a:endParaRPr>
              <a:solidFill>
                <a:srgbClr val="132C4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возможная прибыль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776632" y="2625225"/>
            <a:ext cx="5118900" cy="24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 производству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умных ферм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 получить экологически чистый натур продукт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круглый год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когда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у 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клиент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 не хватка времени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получения свежих овощей и фруктов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новейших технологий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ценный натуральный продукт!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488944" y="2340288"/>
            <a:ext cx="6936600" cy="23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just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ru" sz="1500">
                <a:solidFill>
                  <a:schemeClr val="dk2"/>
                </a:solidFill>
                <a:highlight>
                  <a:srgbClr val="FFFFFF"/>
                </a:highlight>
              </a:rPr>
              <a:t>мы работаем на рынке В</a:t>
            </a:r>
            <a:r>
              <a:rPr lang="ru" sz="1000">
                <a:solidFill>
                  <a:schemeClr val="dk2"/>
                </a:solidFill>
                <a:highlight>
                  <a:srgbClr val="FFFFFF"/>
                </a:highlight>
              </a:rPr>
              <a:t>2</a:t>
            </a:r>
            <a:r>
              <a:rPr lang="ru" sz="1500">
                <a:solidFill>
                  <a:schemeClr val="dk2"/>
                </a:solidFill>
                <a:highlight>
                  <a:srgbClr val="FFFFFF"/>
                </a:highlight>
              </a:rPr>
              <a:t>G</a:t>
            </a:r>
            <a:endParaRPr sz="15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marL="457200" marR="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ru" sz="1500">
                <a:solidFill>
                  <a:schemeClr val="dk2"/>
                </a:solidFill>
                <a:highlight>
                  <a:srgbClr val="FFFFFF"/>
                </a:highlight>
              </a:rPr>
              <a:t>наша целевая аудитория - это 1 200 000</a:t>
            </a:r>
            <a:endParaRPr sz="15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marL="457200" marR="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ru" sz="1500">
                <a:solidFill>
                  <a:schemeClr val="dk2"/>
                </a:solidFill>
                <a:highlight>
                  <a:srgbClr val="FFFFFF"/>
                </a:highlight>
              </a:rPr>
              <a:t>наше решение будет стоить 540 800 умножить </a:t>
            </a:r>
            <a:r>
              <a:rPr lang="ru" sz="1500">
                <a:solidFill>
                  <a:schemeClr val="dk2"/>
                </a:solidFill>
                <a:highlight>
                  <a:schemeClr val="lt1"/>
                </a:highlight>
              </a:rPr>
              <a:t>1 200 000=6,5 милрд.</a:t>
            </a:r>
            <a:endParaRPr sz="15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457200" marR="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endParaRPr sz="15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0" marR="0" lvl="0" indent="546100" algn="just" rtl="0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5" name="Google Shape;195;p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488944" y="2340288"/>
            <a:ext cx="6936600" cy="14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B38"/>
              </a:buClr>
              <a:buSzPts val="1500"/>
              <a:buFont typeface="Noto Sans Symbols"/>
              <a:buChar char="●"/>
            </a:pPr>
            <a:r>
              <a:rPr lang="ru" sz="15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В настоящее время крупные агрохолдинги уже используют в своей деятельности технологии и цифровые продукты с искусственным интеллектом — управление посевами и уборкой, спутниковый мониторинг сельскохозяйственных угодий, системы управления сельхозпредприятиями, сельхозтехникой и другие</a:t>
            </a:r>
            <a:endParaRPr sz="15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8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/>
          <p:nvPr/>
        </p:nvSpPr>
        <p:spPr>
          <a:xfrm>
            <a:off x="88675" y="2377483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Оптово розничная торговля, аренда помещений для хранения овощей и фруктов.Возможность партнерских отношений с другими организациями. 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10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6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Проект в стадии разработки.</a:t>
            </a:r>
            <a:endParaRPr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33" name="Google Shape;233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988711"/>
              </p:ext>
            </p:extLst>
          </p:nvPr>
        </p:nvGraphicFramePr>
        <p:xfrm>
          <a:off x="2279942" y="1105415"/>
          <a:ext cx="4584116" cy="3678160"/>
        </p:xfrm>
        <a:graphic>
          <a:graphicData uri="http://schemas.openxmlformats.org/drawingml/2006/table">
            <a:tbl>
              <a:tblPr/>
              <a:tblGrid>
                <a:gridCol w="1568709"/>
                <a:gridCol w="3015407"/>
              </a:tblGrid>
              <a:tr h="37184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 err="1" smtClean="0">
                          <a:solidFill>
                            <a:schemeClr val="bg2"/>
                          </a:solidFill>
                          <a:effectLst/>
                        </a:rPr>
                        <a:t>Конщук</a:t>
                      </a:r>
                      <a:r>
                        <a:rPr lang="ru-RU" sz="1100" b="1" baseline="0" dirty="0" smtClean="0">
                          <a:solidFill>
                            <a:schemeClr val="bg2"/>
                          </a:solidFill>
                          <a:effectLst/>
                        </a:rPr>
                        <a:t> Ангелина Андреевна</a:t>
                      </a:r>
                      <a:endParaRPr lang="ru-RU" sz="1100" b="1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23240" marR="23240" marT="23240" marB="23240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/>
                        </a:rPr>
                        <a:t>ЛИДЕР</a:t>
                      </a:r>
                      <a:endParaRPr lang="ru-RU" sz="1100" b="0" dirty="0">
                        <a:effectLst/>
                      </a:endParaRPr>
                    </a:p>
                  </a:txBody>
                  <a:tcPr marL="23240" marR="23240" marT="23240" marB="23240" anchor="ctr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184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Лавренко Николай Юрьевич</a:t>
                      </a:r>
                      <a:endParaRPr lang="ru-RU" sz="1100" b="1">
                        <a:effectLst/>
                      </a:endParaRPr>
                    </a:p>
                  </a:txBody>
                  <a:tcPr marL="23240" marR="23240" marT="23240" marB="23240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/>
                        </a:rPr>
                        <a:t>ОТВЕТСТВЕННЫЙ ЗА ТАЙМИНГ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23240" marR="23240" marT="23240" marB="23240" anchor="ctr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184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Ричапов Ильнур Фанисович</a:t>
                      </a:r>
                      <a:endParaRPr lang="ru-RU" sz="1100" b="1">
                        <a:effectLst/>
                      </a:endParaRPr>
                    </a:p>
                  </a:txBody>
                  <a:tcPr marL="23240" marR="23240" marT="23240" marB="23240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/>
                        </a:rPr>
                        <a:t>ОТВ ЗА ФИКСИРОВАНИЕ РЕЗУЛЬТАТОВ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23240" marR="23240" marT="23240" marB="23240" anchor="ctr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720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Вебер Владимир Викторович</a:t>
                      </a:r>
                      <a:endParaRPr lang="ru-RU" sz="1100" b="1">
                        <a:effectLst/>
                      </a:endParaRPr>
                    </a:p>
                    <a:p>
                      <a:pPr fontAlgn="t"/>
                      <a:r>
                        <a:rPr lang="ru-RU" sz="1100" b="1">
                          <a:effectLst/>
                        </a:rPr>
                        <a:t/>
                      </a:r>
                      <a:br>
                        <a:rPr lang="ru-RU" sz="1100" b="1">
                          <a:effectLst/>
                        </a:rPr>
                      </a:br>
                      <a:endParaRPr lang="ru-RU" sz="1100" b="1">
                        <a:effectLst/>
                      </a:endParaRPr>
                    </a:p>
                  </a:txBody>
                  <a:tcPr marL="23240" marR="23240" marT="23240" marB="23240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/>
                        </a:rPr>
                        <a:t>СПИКЕР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23240" marR="23240" marT="23240" marB="23240" anchor="ctr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452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Чуприн Роман Сергеевич</a:t>
                      </a:r>
                      <a:endParaRPr lang="ru-RU" sz="1100" b="1">
                        <a:effectLst/>
                      </a:endParaRPr>
                    </a:p>
                    <a:p>
                      <a:pPr fontAlgn="t"/>
                      <a:r>
                        <a:rPr lang="ru-RU" sz="1100" b="1">
                          <a:effectLst/>
                        </a:rPr>
                        <a:t/>
                      </a:r>
                      <a:br>
                        <a:rPr lang="ru-RU" sz="1100" b="1">
                          <a:effectLst/>
                        </a:rPr>
                      </a:br>
                      <a:endParaRPr lang="ru-RU" sz="1100" b="1">
                        <a:effectLst/>
                      </a:endParaRPr>
                    </a:p>
                  </a:txBody>
                  <a:tcPr marL="23240" marR="23240" marT="23240" marB="23240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/>
                        </a:rPr>
                        <a:t>АНАЛИТИК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23240" marR="23240" marT="23240" marB="23240" anchor="ctr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184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Нугманов Рашид Якупович</a:t>
                      </a:r>
                      <a:endParaRPr lang="ru-RU" sz="1100" b="1">
                        <a:effectLst/>
                      </a:endParaRPr>
                    </a:p>
                  </a:txBody>
                  <a:tcPr marL="23240" marR="23240" marT="23240" marB="23240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/>
                        </a:rPr>
                        <a:t>ИНЖЕНЕР, РАЗРАБОТЧИК, ТЕХНОЛОГ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23240" marR="23240" marT="23240" marB="23240" anchor="ctr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720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Емохонов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Никита Андреевич</a:t>
                      </a:r>
                      <a:endParaRPr lang="ru-RU" sz="1100" b="1" dirty="0">
                        <a:effectLst/>
                      </a:endParaRPr>
                    </a:p>
                    <a:p>
                      <a:pPr fontAlgn="t"/>
                      <a:r>
                        <a:rPr lang="ru-RU" sz="1100" b="1" dirty="0">
                          <a:effectLst/>
                        </a:rPr>
                        <a:t/>
                      </a:r>
                      <a:br>
                        <a:rPr lang="ru-RU" sz="1100" b="1" dirty="0">
                          <a:effectLst/>
                        </a:rPr>
                      </a:br>
                      <a:endParaRPr lang="ru-RU" sz="1100" b="1" dirty="0">
                        <a:effectLst/>
                      </a:endParaRPr>
                    </a:p>
                  </a:txBody>
                  <a:tcPr marL="23240" marR="23240" marT="23240" marB="23240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chemeClr val="bg2"/>
                          </a:solidFill>
                          <a:effectLst/>
                          <a:latin typeface="Raleway"/>
                        </a:rPr>
                        <a:t>ПРОДАЖНИК, МАРКЕТОЛОГ, ДИЗАЙНЕР и т.д.</a:t>
                      </a:r>
                      <a:endParaRPr lang="ru-RU" sz="1100" b="0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23240" marR="23240" marT="23240" marB="23240" anchor="ctr">
                    <a:lnL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79650" y="11049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460089"/>
              </p:ext>
            </p:extLst>
          </p:nvPr>
        </p:nvGraphicFramePr>
        <p:xfrm>
          <a:off x="1514272" y="1104900"/>
          <a:ext cx="6096000" cy="3593559"/>
        </p:xfrm>
        <a:graphic>
          <a:graphicData uri="http://schemas.openxmlformats.org/drawingml/2006/table">
            <a:tbl>
              <a:tblPr firstRow="1" bandRow="1">
                <a:tableStyleId>{C4CC2C0B-ACE1-464B-AAB4-CFDBE040D59E}</a:tableStyleId>
              </a:tblPr>
              <a:tblGrid>
                <a:gridCol w="2133600"/>
                <a:gridCol w="39624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869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03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774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420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4" name="Google Shape;254;p12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 dirty="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55" name="Google Shape;255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3" name="Google Shape;263;p12"/>
          <p:cNvGraphicFramePr/>
          <p:nvPr>
            <p:extLst>
              <p:ext uri="{D42A27DB-BD31-4B8C-83A1-F6EECF244321}">
                <p14:modId xmlns:p14="http://schemas.microsoft.com/office/powerpoint/2010/main" val="331188984"/>
              </p:ext>
            </p:extLst>
          </p:nvPr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{17C63B64-5AB6-4EE7-8EEC-8173F9C7D6CA}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анализ конкурентов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недели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Чуприн Роман</a:t>
                      </a:r>
                      <a:endParaRPr 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оценка рынка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 недели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Емохонов Никита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определение гипотезы о проблеме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strike="noStrike" cap="none" dirty="0" smtClean="0">
                          <a:solidFill>
                            <a:schemeClr val="dk2"/>
                          </a:solidFill>
                          <a:latin typeface="Times New Roman"/>
                          <a:ea typeface="Raleway SemiBold"/>
                          <a:cs typeface="Times New Roman"/>
                          <a:sym typeface="Times New Roman"/>
                        </a:rPr>
                        <a:t>Ричапов</a:t>
                      </a:r>
                      <a:r>
                        <a:rPr lang="ru" sz="1000" u="none" strike="noStrike" cap="none" baseline="0" dirty="0" smtClean="0">
                          <a:solidFill>
                            <a:schemeClr val="dk2"/>
                          </a:solidFill>
                          <a:latin typeface="Times New Roman"/>
                          <a:ea typeface="Raleway SemiBold"/>
                          <a:cs typeface="Times New Roman"/>
                          <a:sym typeface="Times New Roman"/>
                        </a:rPr>
                        <a:t> Ильнур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64" name="Google Shape;264;p12"/>
          <p:cNvSpPr txBox="1"/>
          <p:nvPr/>
        </p:nvSpPr>
        <p:spPr>
          <a:xfrm>
            <a:off x="198319" y="2668329"/>
            <a:ext cx="5021400" cy="41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</a:t>
            </a:r>
            <a:r>
              <a:rPr lang="ru" sz="13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3 недели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0" name="Google Shape;270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err="1" smtClean="0">
                <a:solidFill>
                  <a:srgbClr val="132C40"/>
                </a:solidFill>
              </a:rPr>
              <a:t>Конщук</a:t>
            </a:r>
            <a:r>
              <a:rPr lang="ru-RU" dirty="0" smtClean="0">
                <a:solidFill>
                  <a:srgbClr val="132C40"/>
                </a:solidFill>
              </a:rPr>
              <a:t> Ангелина Андреевна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89509560907</a:t>
            </a:r>
            <a:endParaRPr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>
                <a:solidFill>
                  <a:srgbClr val="132C40"/>
                </a:solidFill>
              </a:rPr>
              <a:t>aa.konschuk2014@omgau.org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1" name="Google Shape;271;p13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397</Words>
  <Application>Microsoft Office PowerPoint</Application>
  <PresentationFormat>Экран (16:9)</PresentationFormat>
  <Paragraphs>95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Raleway SemiBold</vt:lpstr>
      <vt:lpstr>Times New Roman</vt:lpstr>
      <vt:lpstr>Noto Sans Symbols</vt:lpstr>
      <vt:lpstr>Century Gothic</vt:lpstr>
      <vt:lpstr>Calibri</vt:lpstr>
      <vt:lpstr>Raleway</vt:lpstr>
      <vt:lpstr>Helvetica Neue</vt:lpstr>
      <vt:lpstr>Simple Light</vt:lpstr>
      <vt:lpstr>Simple Light</vt:lpstr>
      <vt:lpstr>Киберферма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Киберферма</dc:title>
  <dc:creator>User</dc:creator>
  <cp:lastModifiedBy>User</cp:lastModifiedBy>
  <cp:revision>2</cp:revision>
  <dcterms:modified xsi:type="dcterms:W3CDTF">2023-10-12T10:05:34Z</dcterms:modified>
</cp:coreProperties>
</file>