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4967" r:id="rId2"/>
    <p:sldId id="4942" r:id="rId3"/>
    <p:sldId id="4944" r:id="rId4"/>
    <p:sldId id="4946" r:id="rId5"/>
    <p:sldId id="4947" r:id="rId6"/>
    <p:sldId id="4956" r:id="rId7"/>
    <p:sldId id="4957" r:id="rId8"/>
    <p:sldId id="4963" r:id="rId9"/>
    <p:sldId id="4949" r:id="rId10"/>
    <p:sldId id="4948" r:id="rId11"/>
    <p:sldId id="4951" r:id="rId12"/>
    <p:sldId id="4952" r:id="rId13"/>
    <p:sldId id="4958" r:id="rId14"/>
    <p:sldId id="4950" r:id="rId15"/>
    <p:sldId id="4964" r:id="rId16"/>
    <p:sldId id="4965" r:id="rId17"/>
  </p:sldIdLst>
  <p:sldSz cx="12192000" cy="6858000"/>
  <p:notesSz cx="6797675" cy="9928225"/>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orbel" panose="020B0503020204020204" pitchFamily="34" charset="0"/>
      <p:regular r:id="rId25"/>
      <p:bold r:id="rId26"/>
      <p:italic r:id="rId27"/>
      <p:boldItalic r:id="rId28"/>
    </p:embeddedFont>
    <p:embeddedFont>
      <p:font typeface="Montserrat" panose="020B0604020202020204" charset="0"/>
      <p:regular r:id="rId29"/>
      <p:bold r:id="rId30"/>
      <p:italic r:id="rId31"/>
      <p:boldItalic r:id="rId32"/>
    </p:embeddedFont>
  </p:embeddedFontLst>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591">
          <p15:clr>
            <a:srgbClr val="A4A3A4"/>
          </p15:clr>
        </p15:guide>
        <p15:guide id="2" pos="506">
          <p15:clr>
            <a:srgbClr val="A4A3A4"/>
          </p15:clr>
        </p15:guide>
        <p15:guide id="3" orient="horz" pos="32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A5C"/>
    <a:srgbClr val="B1EC52"/>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p:cViewPr varScale="1">
        <p:scale>
          <a:sx n="89" d="100"/>
          <a:sy n="89" d="100"/>
        </p:scale>
        <p:origin x="437" y="72"/>
      </p:cViewPr>
      <p:guideLst>
        <p:guide orient="horz" pos="2591"/>
        <p:guide pos="506"/>
        <p:guide orient="horz" pos="323"/>
      </p:guideLst>
    </p:cSldViewPr>
  </p:slideViewPr>
  <p:notesTextViewPr>
    <p:cViewPr>
      <p:scale>
        <a:sx n="1" d="1"/>
        <a:sy n="1" d="1"/>
      </p:scale>
      <p:origin x="0" y="0"/>
    </p:cViewPr>
  </p:notesTextViewPr>
  <p:sorterViewPr>
    <p:cViewPr>
      <p:scale>
        <a:sx n="100" d="100"/>
        <a:sy n="100" d="100"/>
      </p:scale>
      <p:origin x="0" y="-14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DF66D17-6ACF-482F-B3A6-F98FAB0E0F28}" type="datetimeFigureOut">
              <a:rPr lang="ru-RU"/>
              <a:pPr>
                <a:defRPr/>
              </a:pPr>
              <a:t>09.02.2026</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C7AAEB0-3E38-4288-BB8D-7B1B7AC621E5}" type="slidenum">
              <a:rPr lang="ru-RU"/>
              <a:pPr>
                <a:defRPr/>
              </a:pPr>
              <a:t>‹#›</a:t>
            </a:fld>
            <a:endParaRPr lang="ru-RU"/>
          </a:p>
        </p:txBody>
      </p:sp>
    </p:spTree>
    <p:extLst>
      <p:ext uri="{BB962C8B-B14F-4D97-AF65-F5344CB8AC3E}">
        <p14:creationId xmlns:p14="http://schemas.microsoft.com/office/powerpoint/2010/main" val="72501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Google Shape;99;p2:notes"/>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pPr>
            <a:endParaRPr lang="ru-RU" altLang="ru-RU" smtClean="0"/>
          </a:p>
        </p:txBody>
      </p:sp>
      <p:sp>
        <p:nvSpPr>
          <p:cNvPr id="8195" name="Google Shape;100;p2:notes"/>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5486400 w 120000"/>
              <a:gd name="T3" fmla="*/ 0 h 120000"/>
              <a:gd name="T4" fmla="*/ 5486400 w 120000"/>
              <a:gd name="T5" fmla="*/ 3086100 h 120000"/>
              <a:gd name="T6" fmla="*/ 0 w 120000"/>
              <a:gd name="T7" fmla="*/ 30861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19566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35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4BDF7C-59B5-4650-94E1-D75D70C46C72}" type="slidenum">
              <a:rPr lang="ru-RU" altLang="ru-RU" smtClean="0"/>
              <a:pPr fontAlgn="base">
                <a:spcBef>
                  <a:spcPct val="0"/>
                </a:spcBef>
                <a:spcAft>
                  <a:spcPct val="0"/>
                </a:spcAft>
              </a:pPr>
              <a:t>15</a:t>
            </a:fld>
            <a:endParaRPr lang="ru-RU" altLang="ru-RU" smtClean="0"/>
          </a:p>
        </p:txBody>
      </p:sp>
    </p:spTree>
    <p:extLst>
      <p:ext uri="{BB962C8B-B14F-4D97-AF65-F5344CB8AC3E}">
        <p14:creationId xmlns:p14="http://schemas.microsoft.com/office/powerpoint/2010/main" val="315881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56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94978B-40C6-4FCB-A747-1460BF358D92}" type="slidenum">
              <a:rPr lang="ru-RU" altLang="ru-RU" smtClean="0"/>
              <a:pPr fontAlgn="base">
                <a:spcBef>
                  <a:spcPct val="0"/>
                </a:spcBef>
                <a:spcAft>
                  <a:spcPct val="0"/>
                </a:spcAft>
              </a:pPr>
              <a:t>16</a:t>
            </a:fld>
            <a:endParaRPr lang="ru-RU" altLang="ru-RU" smtClean="0"/>
          </a:p>
        </p:txBody>
      </p:sp>
    </p:spTree>
    <p:extLst>
      <p:ext uri="{BB962C8B-B14F-4D97-AF65-F5344CB8AC3E}">
        <p14:creationId xmlns:p14="http://schemas.microsoft.com/office/powerpoint/2010/main" val="1318438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92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userDrawn="1"/>
        </p:nvSpPr>
        <p:spPr>
          <a:xfrm>
            <a:off x="0" y="0"/>
            <a:ext cx="515938" cy="811213"/>
          </a:xfrm>
          <a:prstGeom prst="rect">
            <a:avLst/>
          </a:prstGeom>
          <a:solidFill>
            <a:srgbClr val="B1EC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latin typeface="Arial" panose="020B0604020202020204" pitchFamily="34" charset="0"/>
              <a:cs typeface="Arial" panose="020B0604020202020204" pitchFamily="34" charset="0"/>
            </a:endParaRPr>
          </a:p>
        </p:txBody>
      </p:sp>
      <p:sp>
        <p:nvSpPr>
          <p:cNvPr id="3" name="Прямоугольник 2">
            <a:extLst>
              <a:ext uri="{FF2B5EF4-FFF2-40B4-BE49-F238E27FC236}"/>
            </a:extLst>
          </p:cNvPr>
          <p:cNvSpPr/>
          <p:nvPr userDrawn="1"/>
        </p:nvSpPr>
        <p:spPr>
          <a:xfrm>
            <a:off x="11876088" y="0"/>
            <a:ext cx="315912" cy="811213"/>
          </a:xfrm>
          <a:prstGeom prst="rect">
            <a:avLst/>
          </a:prstGeom>
          <a:solidFill>
            <a:srgbClr val="B1EC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latin typeface="Arial" panose="020B0604020202020204" pitchFamily="34" charset="0"/>
              <a:cs typeface="Arial" panose="020B0604020202020204" pitchFamily="34" charset="0"/>
            </a:endParaRPr>
          </a:p>
        </p:txBody>
      </p:sp>
      <p:pic>
        <p:nvPicPr>
          <p:cNvPr id="4" name="Рисунок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7013" y="261938"/>
            <a:ext cx="12350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единительная линия 4">
            <a:extLst>
              <a:ext uri="{FF2B5EF4-FFF2-40B4-BE49-F238E27FC236}"/>
            </a:extLst>
          </p:cNvPr>
          <p:cNvCxnSpPr/>
          <p:nvPr userDrawn="1"/>
        </p:nvCxnSpPr>
        <p:spPr>
          <a:xfrm>
            <a:off x="0" y="811213"/>
            <a:ext cx="12192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Номер слайда 5">
            <a:extLst>
              <a:ext uri="{FF2B5EF4-FFF2-40B4-BE49-F238E27FC236}"/>
            </a:extLst>
          </p:cNvPr>
          <p:cNvSpPr>
            <a:spLocks noGrp="1"/>
          </p:cNvSpPr>
          <p:nvPr>
            <p:ph type="sldNum" sz="quarter" idx="10"/>
          </p:nvPr>
        </p:nvSpPr>
        <p:spPr>
          <a:xfrm>
            <a:off x="9448800" y="6478588"/>
            <a:ext cx="2743200" cy="365125"/>
          </a:xfrm>
        </p:spPr>
        <p:txBody>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pPr>
              <a:defRPr/>
            </a:pPr>
            <a:fld id="{1EA7C809-3760-444A-AF1F-1644639C320A}" type="slidenum">
              <a:rPr lang="ru-RU"/>
              <a:pPr>
                <a:defRPr/>
              </a:pPr>
              <a:t>‹#›</a:t>
            </a:fld>
            <a:endParaRPr lang="ru-RU"/>
          </a:p>
        </p:txBody>
      </p:sp>
    </p:spTree>
    <p:extLst>
      <p:ext uri="{BB962C8B-B14F-4D97-AF65-F5344CB8AC3E}">
        <p14:creationId xmlns:p14="http://schemas.microsoft.com/office/powerpoint/2010/main" val="16240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_Текст+буллиты">
    <p:spTree>
      <p:nvGrpSpPr>
        <p:cNvPr id="1" name=""/>
        <p:cNvGrpSpPr/>
        <p:nvPr/>
      </p:nvGrpSpPr>
      <p:grpSpPr>
        <a:xfrm>
          <a:off x="0" y="0"/>
          <a:ext cx="0" cy="0"/>
          <a:chOff x="0" y="0"/>
          <a:chExt cx="0" cy="0"/>
        </a:xfrm>
      </p:grpSpPr>
      <p:cxnSp>
        <p:nvCxnSpPr>
          <p:cNvPr id="3" name="Прямая соединительная линия 2">
            <a:extLst>
              <a:ext uri="{FF2B5EF4-FFF2-40B4-BE49-F238E27FC236}"/>
            </a:extLst>
          </p:cNvPr>
          <p:cNvCxnSpPr/>
          <p:nvPr userDrawn="1"/>
        </p:nvCxnSpPr>
        <p:spPr>
          <a:xfrm>
            <a:off x="774700" y="0"/>
            <a:ext cx="0" cy="6858000"/>
          </a:xfrm>
          <a:prstGeom prst="line">
            <a:avLst/>
          </a:prstGeom>
          <a:ln>
            <a:solidFill>
              <a:srgbClr val="4D5759">
                <a:alpha val="60000"/>
              </a:srgbClr>
            </a:solidFill>
          </a:ln>
        </p:spPr>
        <p:style>
          <a:lnRef idx="1">
            <a:schemeClr val="accent1"/>
          </a:lnRef>
          <a:fillRef idx="0">
            <a:schemeClr val="accent1"/>
          </a:fillRef>
          <a:effectRef idx="0">
            <a:schemeClr val="accent1"/>
          </a:effectRef>
          <a:fontRef idx="minor">
            <a:schemeClr val="tx1"/>
          </a:fontRef>
        </p:style>
      </p:cxnSp>
      <p:pic>
        <p:nvPicPr>
          <p:cNvPr id="4" name="Рисунок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75" y="484188"/>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184276" y="341606"/>
            <a:ext cx="10037099" cy="714375"/>
          </a:xfrm>
        </p:spPr>
        <p:txBody>
          <a:bodyPr anchor="t">
            <a:normAutofit/>
          </a:bodyPr>
          <a:lstStyle>
            <a:lvl1pPr>
              <a:lnSpc>
                <a:spcPct val="100000"/>
              </a:lnSpc>
              <a:defRPr sz="3200">
                <a:solidFill>
                  <a:srgbClr val="343B3C"/>
                </a:solidFill>
              </a:defRPr>
            </a:lvl1pPr>
          </a:lstStyle>
          <a:p>
            <a:r>
              <a:rPr lang="ru-RU" dirty="0"/>
              <a:t>Образец заголовка</a:t>
            </a:r>
          </a:p>
        </p:txBody>
      </p:sp>
      <p:sp>
        <p:nvSpPr>
          <p:cNvPr id="5" name="Нижний колонтитул 4">
            <a:extLst>
              <a:ext uri="{FF2B5EF4-FFF2-40B4-BE49-F238E27FC236}"/>
            </a:extLst>
          </p:cNvPr>
          <p:cNvSpPr>
            <a:spLocks noGrp="1"/>
          </p:cNvSpPr>
          <p:nvPr>
            <p:ph type="ftr" sz="quarter" idx="10"/>
          </p:nvPr>
        </p:nvSpPr>
        <p:spPr>
          <a:xfrm rot="16200000">
            <a:off x="-815975" y="5099050"/>
            <a:ext cx="2428875" cy="441325"/>
          </a:xfrm>
        </p:spPr>
        <p:txBody>
          <a:bodyPr/>
          <a:lstStyle>
            <a:lvl1pPr algn="l">
              <a:defRPr sz="700" cap="all" baseline="0">
                <a:solidFill>
                  <a:srgbClr val="343B3C"/>
                </a:solidFill>
              </a:defRPr>
            </a:lvl1pPr>
          </a:lstStyle>
          <a:p>
            <a:pPr>
              <a:defRPr/>
            </a:pPr>
            <a:r>
              <a:rPr lang="ru-RU"/>
              <a:t>Презентация "Сколково"</a:t>
            </a:r>
            <a:endParaRPr lang="ru-RU" dirty="0"/>
          </a:p>
        </p:txBody>
      </p:sp>
      <p:sp>
        <p:nvSpPr>
          <p:cNvPr id="6" name="Номер слайда 5">
            <a:extLst>
              <a:ext uri="{FF2B5EF4-FFF2-40B4-BE49-F238E27FC236}"/>
            </a:extLst>
          </p:cNvPr>
          <p:cNvSpPr>
            <a:spLocks noGrp="1"/>
          </p:cNvSpPr>
          <p:nvPr>
            <p:ph type="sldNum" sz="quarter" idx="11"/>
          </p:nvPr>
        </p:nvSpPr>
        <p:spPr>
          <a:xfrm>
            <a:off x="187325" y="3246438"/>
            <a:ext cx="441325" cy="365125"/>
          </a:xfrm>
        </p:spPr>
        <p:txBody>
          <a:bodyPr/>
          <a:lstStyle>
            <a:lvl1pPr algn="ctr">
              <a:defRPr/>
            </a:lvl1pPr>
          </a:lstStyle>
          <a:p>
            <a:pPr>
              <a:defRPr/>
            </a:pPr>
            <a:fld id="{42E21288-C225-48B2-AFE9-5430E4D29F18}" type="slidenum">
              <a:rPr lang="ru-RU" altLang="ru-RU"/>
              <a:pPr>
                <a:defRPr/>
              </a:pPr>
              <a:t>‹#›</a:t>
            </a:fld>
            <a:endParaRPr lang="ru-RU" altLang="ru-RU"/>
          </a:p>
        </p:txBody>
      </p:sp>
    </p:spTree>
    <p:extLst>
      <p:ext uri="{BB962C8B-B14F-4D97-AF65-F5344CB8AC3E}">
        <p14:creationId xmlns:p14="http://schemas.microsoft.com/office/powerpoint/2010/main" val="276304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502067E0-F385-4885-807F-0B1481826442}" type="datetimeFigureOut">
              <a:rPr lang="ru-RU"/>
              <a:pPr>
                <a:defRPr/>
              </a:pPr>
              <a:t>09.02.2026</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A0BFF1D8-B9F1-4DDB-BDB4-84F9A4CA6B2A}" type="slidenum">
              <a:rPr lang="ru-RU"/>
              <a:pPr>
                <a:defRPr/>
              </a:pPr>
              <a:t>‹#›</a:t>
            </a:fld>
            <a:endParaRPr lang="ru-RU"/>
          </a:p>
        </p:txBody>
      </p:sp>
    </p:spTree>
    <p:extLst>
      <p:ext uri="{BB962C8B-B14F-4D97-AF65-F5344CB8AC3E}">
        <p14:creationId xmlns:p14="http://schemas.microsoft.com/office/powerpoint/2010/main" val="3912736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3" name="Заголовок 2">
            <a:extLst>
              <a:ext uri="{FF2B5EF4-FFF2-40B4-BE49-F238E27FC236}"/>
            </a:extLst>
          </p:cNvPr>
          <p:cNvSpPr>
            <a:spLocks noGrp="1"/>
          </p:cNvSpPr>
          <p:nvPr>
            <p:ph type="title"/>
          </p:nvPr>
        </p:nvSpPr>
        <p:spPr/>
        <p:txBody>
          <a:bodyPr/>
          <a:lstStyle>
            <a:lvl1pPr>
              <a:defRPr/>
            </a:lvl1pPr>
          </a:lstStyle>
          <a:p>
            <a:r>
              <a:rPr lang="ru-RU" smtClean="0"/>
              <a:t>Образец заголовка</a:t>
            </a:r>
            <a:endParaRPr lang="ru-RU" dirty="0"/>
          </a:p>
        </p:txBody>
      </p:sp>
      <p:sp>
        <p:nvSpPr>
          <p:cNvPr id="8" name="Текст 7">
            <a:extLst>
              <a:ext uri="{FF2B5EF4-FFF2-40B4-BE49-F238E27FC236}"/>
            </a:extLst>
          </p:cNvPr>
          <p:cNvSpPr>
            <a:spLocks noGrp="1"/>
          </p:cNvSpPr>
          <p:nvPr>
            <p:ph type="body" sz="quarter" idx="13"/>
          </p:nvPr>
        </p:nvSpPr>
        <p:spPr>
          <a:xfrm>
            <a:off x="393699" y="647156"/>
            <a:ext cx="11404045" cy="409575"/>
          </a:xfrm>
        </p:spPr>
        <p:txBody>
          <a:bodyPr>
            <a:normAutofit/>
          </a:bodyPr>
          <a:lstStyle>
            <a:lvl1pPr>
              <a:defRPr sz="1800" b="1"/>
            </a:lvl1pPr>
          </a:lstStyle>
          <a:p>
            <a:pPr lvl="0"/>
            <a:r>
              <a:rPr lang="ru-RU" smtClean="0"/>
              <a:t>Образец текста</a:t>
            </a:r>
          </a:p>
        </p:txBody>
      </p:sp>
      <p:sp>
        <p:nvSpPr>
          <p:cNvPr id="5" name="Текст 7">
            <a:extLst>
              <a:ext uri="{FF2B5EF4-FFF2-40B4-BE49-F238E27FC236}"/>
            </a:extLst>
          </p:cNvPr>
          <p:cNvSpPr>
            <a:spLocks noGrp="1"/>
          </p:cNvSpPr>
          <p:nvPr>
            <p:ph type="body" sz="quarter" idx="14"/>
          </p:nvPr>
        </p:nvSpPr>
        <p:spPr>
          <a:xfrm>
            <a:off x="1704974" y="6115993"/>
            <a:ext cx="5706479" cy="213766"/>
          </a:xfrm>
        </p:spPr>
        <p:txBody>
          <a:bodyPr>
            <a:normAutofit/>
          </a:bodyPr>
          <a:lstStyle>
            <a:lvl1pPr>
              <a:defRPr sz="900" b="0">
                <a:solidFill>
                  <a:schemeClr val="tx1">
                    <a:lumMod val="40000"/>
                    <a:lumOff val="60000"/>
                  </a:schemeClr>
                </a:solidFill>
              </a:defRPr>
            </a:lvl1pPr>
          </a:lstStyle>
          <a:p>
            <a:pPr lvl="0"/>
            <a:r>
              <a:rPr lang="ru-RU" smtClean="0"/>
              <a:t>Образец текста</a:t>
            </a:r>
          </a:p>
        </p:txBody>
      </p:sp>
    </p:spTree>
    <p:extLst>
      <p:ext uri="{BB962C8B-B14F-4D97-AF65-F5344CB8AC3E}">
        <p14:creationId xmlns:p14="http://schemas.microsoft.com/office/powerpoint/2010/main" val="1642709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5A250C5D-E3A8-44A3-9D8D-5955538998A7}" type="datetimeFigureOut">
              <a:rPr lang="ru-RU"/>
              <a:pPr>
                <a:defRPr/>
              </a:pPr>
              <a:t>09.02.2026</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EC39F7BD-B675-40A8-A04B-8070C39FA25B}" type="slidenum">
              <a:rPr lang="ru-RU"/>
              <a:pPr>
                <a:defRPr/>
              </a:pPr>
              <a:t>‹#›</a:t>
            </a:fld>
            <a:endParaRPr lang="ru-RU"/>
          </a:p>
        </p:txBody>
      </p:sp>
    </p:spTree>
    <p:extLst>
      <p:ext uri="{BB962C8B-B14F-4D97-AF65-F5344CB8AC3E}">
        <p14:creationId xmlns:p14="http://schemas.microsoft.com/office/powerpoint/2010/main" val="1032138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CF31C6-31EC-4D64-A26B-36214CDB1BA3}" type="datetimeFigureOut">
              <a:rPr lang="ru-RU"/>
              <a:pPr>
                <a:defRPr/>
              </a:pPr>
              <a:t>09.02.2026</a:t>
            </a:fld>
            <a:endParaRPr lang="ru-RU"/>
          </a:p>
        </p:txBody>
      </p:sp>
      <p:sp>
        <p:nvSpPr>
          <p:cNvPr id="5" name="Нижний колонтитул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AF0F767E-471F-46C9-9808-D5B7B069B95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2" r:id="rId4"/>
    <p:sldLayoutId id="2147483727" r:id="rId5"/>
    <p:sldLayoutId id="2147483723"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platform.nti.work/" TargetMode="External"/><Relationship Id="rId11" Type="http://schemas.openxmlformats.org/officeDocument/2006/relationships/image" Target="../media/image8.png"/><Relationship Id="rId5" Type="http://schemas.openxmlformats.org/officeDocument/2006/relationships/hyperlink" Target="https://api.vc.ru/v2.8/redirect?to=https://pt.2035.university/accelerator/599&amp;postId=1836032" TargetMode="External"/><Relationship Id="rId10" Type="http://schemas.openxmlformats.org/officeDocument/2006/relationships/image" Target="../media/image7.png"/><Relationship Id="rId4" Type="http://schemas.openxmlformats.org/officeDocument/2006/relationships/hyperlink" Target="https://leader-id.ru/users/1070916"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gisp.gov.ru/nmp/measure/10902852" TargetMode="Externa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package" Target="../embeddings/_________Microsoft_Word1.doc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jpg"/><Relationship Id="rId12" Type="http://schemas.openxmlformats.org/officeDocument/2006/relationships/image" Target="../media/image44.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33.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leader-id.ru/users/1070916" TargetMode="External"/><Relationship Id="rId7" Type="http://schemas.openxmlformats.org/officeDocument/2006/relationships/hyperlink" Target="https://vk.com/ltd2024" TargetMode="External"/><Relationship Id="rId12"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vk.link/ltd2024" TargetMode="External"/><Relationship Id="rId11"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hyperlink" Target="https://sporttech.sk.ru/" TargetMode="External"/><Relationship Id="rId4" Type="http://schemas.openxmlformats.org/officeDocument/2006/relationships/image" Target="../media/image57.png"/><Relationship Id="rId9" Type="http://schemas.openxmlformats.org/officeDocument/2006/relationships/hyperlink" Target="https://&#1084;&#1086;&#1081;&#1073;&#1080;&#1079;&#1085;&#1077;&#1089;25.&#1088;&#1092;/reestr_ciss/detail.php?ID=2328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hyperlink" Target="https://habr.com/ru/company/leader-id/blog/663854/" TargetMode="External"/><Relationship Id="rId2" Type="http://schemas.openxmlformats.org/officeDocument/2006/relationships/hyperlink" Target="https://medknigaservis.ru/wp-content/uploads/2020/07/NF0017646.files_.pdf" TargetMode="Externa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hyperlink" Target="https://niioz.ru/upload/iblock/7f4/7f4d0d46e26b352c373cee7c257668d2.pdf?ysclid=m9wbvf0fy845108588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tgmu.ru/" TargetMode="External"/><Relationship Id="rId7"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www.fasie.r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citis.r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randresearchstore.com/life-sciences/global-rehabilitation-robots-2022-2026-371" TargetMode="Externa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Google Shape;108;p2"/>
          <p:cNvSpPr txBox="1">
            <a:spLocks noChangeArrowheads="1"/>
          </p:cNvSpPr>
          <p:nvPr/>
        </p:nvSpPr>
        <p:spPr bwMode="auto">
          <a:xfrm>
            <a:off x="557213" y="1135063"/>
            <a:ext cx="112077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40556C"/>
                </a:solidFill>
                <a:sym typeface="Arial" panose="020B0604020202020204" pitchFamily="34" charset="0"/>
              </a:rPr>
              <a:t>«РобоТренер» – создание  медицинского адаптивного роботизированного тренажёра для восстановления функций </a:t>
            </a:r>
            <a:r>
              <a:rPr lang="ru-RU" altLang="ru-RU" b="1">
                <a:solidFill>
                  <a:srgbClr val="40556C"/>
                </a:solidFill>
              </a:rPr>
              <a:t>суставов и реабилитации после </a:t>
            </a:r>
            <a:r>
              <a:rPr lang="ru-RU" altLang="ru-RU" b="1">
                <a:solidFill>
                  <a:srgbClr val="40556C"/>
                </a:solidFill>
                <a:sym typeface="Arial" panose="020B0604020202020204" pitchFamily="34" charset="0"/>
              </a:rPr>
              <a:t>ранения, контузии или инсульта, посредством механотерапии.</a:t>
            </a:r>
            <a:endParaRPr lang="ru-RU" altLang="ru-RU"/>
          </a:p>
        </p:txBody>
      </p:sp>
      <p:pic>
        <p:nvPicPr>
          <p:cNvPr id="7171"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231775"/>
            <a:ext cx="4224337"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11"/>
          <p:cNvSpPr txBox="1">
            <a:spLocks noChangeArrowheads="1"/>
          </p:cNvSpPr>
          <p:nvPr/>
        </p:nvSpPr>
        <p:spPr bwMode="auto">
          <a:xfrm>
            <a:off x="557213" y="2884488"/>
            <a:ext cx="66024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1800">
                <a:solidFill>
                  <a:srgbClr val="000000"/>
                </a:solidFill>
                <a:latin typeface="Arial" panose="020B0604020202020204" pitchFamily="34" charset="0"/>
                <a:cs typeface="Arial" panose="020B0604020202020204" pitchFamily="34" charset="0"/>
              </a:rPr>
              <a:t>Директор ООО МИП «ТРЕНАЖЁР» </a:t>
            </a:r>
          </a:p>
          <a:p>
            <a:pPr eaLnBrk="1" hangingPunct="1">
              <a:lnSpc>
                <a:spcPct val="100000"/>
              </a:lnSpc>
              <a:spcBef>
                <a:spcPct val="0"/>
              </a:spcBef>
              <a:buFontTx/>
              <a:buNone/>
            </a:pPr>
            <a:r>
              <a:rPr lang="ru-RU" altLang="ru-RU" sz="2000">
                <a:solidFill>
                  <a:srgbClr val="000000"/>
                </a:solidFill>
                <a:latin typeface="Arial" panose="020B0604020202020204" pitchFamily="34" charset="0"/>
                <a:cs typeface="Arial" panose="020B0604020202020204" pitchFamily="34" charset="0"/>
              </a:rPr>
              <a:t>Маракулин Павел Борисович</a:t>
            </a:r>
          </a:p>
          <a:p>
            <a:pPr eaLnBrk="1" hangingPunct="1">
              <a:lnSpc>
                <a:spcPct val="100000"/>
              </a:lnSpc>
              <a:spcBef>
                <a:spcPct val="0"/>
              </a:spcBef>
              <a:buFontTx/>
              <a:buNone/>
            </a:pPr>
            <a:r>
              <a:rPr lang="en-US" altLang="ru-RU" sz="2000">
                <a:solidFill>
                  <a:srgbClr val="000000"/>
                </a:solidFill>
                <a:latin typeface="Arial" panose="020B0604020202020204" pitchFamily="34" charset="0"/>
                <a:cs typeface="Arial" panose="020B0604020202020204" pitchFamily="34" charset="0"/>
                <a:hlinkClick r:id="rId4"/>
              </a:rPr>
              <a:t>https://leader-id.ru/users/1070916</a:t>
            </a:r>
            <a:endParaRPr lang="en-US" altLang="ru-RU" sz="2000">
              <a:solidFill>
                <a:srgbClr val="00000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ru-RU" altLang="ru-RU" sz="2000">
                <a:solidFill>
                  <a:srgbClr val="000000"/>
                </a:solidFill>
                <a:latin typeface="Arial" panose="020B0604020202020204" pitchFamily="34" charset="0"/>
                <a:cs typeface="Arial" panose="020B0604020202020204" pitchFamily="34" charset="0"/>
              </a:rPr>
              <a:t>Выпускник акселератора</a:t>
            </a:r>
          </a:p>
          <a:p>
            <a:pPr eaLnBrk="1" hangingPunct="1">
              <a:lnSpc>
                <a:spcPct val="100000"/>
              </a:lnSpc>
              <a:spcBef>
                <a:spcPct val="0"/>
              </a:spcBef>
              <a:buFontTx/>
              <a:buNone/>
            </a:pPr>
            <a:r>
              <a:rPr lang="ru-RU" altLang="ru-RU" sz="2000">
                <a:solidFill>
                  <a:srgbClr val="000000"/>
                </a:solidFill>
                <a:latin typeface="Arial" panose="020B0604020202020204" pitchFamily="34" charset="0"/>
                <a:cs typeface="Arial" panose="020B0604020202020204" pitchFamily="34" charset="0"/>
              </a:rPr>
              <a:t>Технопарка «Русский»</a:t>
            </a:r>
          </a:p>
        </p:txBody>
      </p:sp>
      <p:sp>
        <p:nvSpPr>
          <p:cNvPr id="7173" name="Прямоугольник 12"/>
          <p:cNvSpPr>
            <a:spLocks noChangeArrowheads="1"/>
          </p:cNvSpPr>
          <p:nvPr/>
        </p:nvSpPr>
        <p:spPr bwMode="auto">
          <a:xfrm>
            <a:off x="487363" y="4422775"/>
            <a:ext cx="4576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Выпускник Национального сетевого </a:t>
            </a:r>
          </a:p>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акселератора  «</a:t>
            </a:r>
            <a:r>
              <a:rPr lang="ru-RU" altLang="ru-RU" sz="2000">
                <a:solidFill>
                  <a:srgbClr val="000000"/>
                </a:solidFill>
                <a:latin typeface="Arial" panose="020B0604020202020204" pitchFamily="34" charset="0"/>
                <a:cs typeface="Arial" panose="020B0604020202020204" pitchFamily="34" charset="0"/>
                <a:hlinkClick r:id="rId5"/>
              </a:rPr>
              <a:t>Архипелаг 2024</a:t>
            </a:r>
            <a:r>
              <a:rPr lang="ru-RU" altLang="ru-RU" sz="2000">
                <a:latin typeface="Arial" panose="020B0604020202020204" pitchFamily="34" charset="0"/>
                <a:cs typeface="Arial" panose="020B0604020202020204" pitchFamily="34" charset="0"/>
              </a:rPr>
              <a:t>», </a:t>
            </a:r>
          </a:p>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проект получил поддержку </a:t>
            </a:r>
          </a:p>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АНО </a:t>
            </a:r>
            <a:r>
              <a:rPr lang="ru-RU" altLang="ru-RU" sz="2000">
                <a:latin typeface="Arial" panose="020B0604020202020204" pitchFamily="34" charset="0"/>
                <a:cs typeface="Arial" panose="020B0604020202020204" pitchFamily="34" charset="0"/>
                <a:hlinkClick r:id="rId6"/>
              </a:rPr>
              <a:t>Платформа НТИ</a:t>
            </a:r>
            <a:endParaRPr lang="ru-RU" altLang="ru-RU" sz="2000">
              <a:solidFill>
                <a:srgbClr val="000000"/>
              </a:solidFill>
              <a:latin typeface="Arial" panose="020B0604020202020204" pitchFamily="34" charset="0"/>
              <a:cs typeface="Arial" panose="020B0604020202020204" pitchFamily="34" charset="0"/>
            </a:endParaRPr>
          </a:p>
        </p:txBody>
      </p:sp>
      <p:sp>
        <p:nvSpPr>
          <p:cNvPr id="7174" name="Прямоугольник 13"/>
          <p:cNvSpPr>
            <a:spLocks noChangeArrowheads="1"/>
          </p:cNvSpPr>
          <p:nvPr/>
        </p:nvSpPr>
        <p:spPr bwMode="auto">
          <a:xfrm>
            <a:off x="4437063" y="6235700"/>
            <a:ext cx="4162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1800" dirty="0">
                <a:solidFill>
                  <a:srgbClr val="000000"/>
                </a:solidFill>
                <a:latin typeface="Arial" panose="020B0604020202020204" pitchFamily="34" charset="0"/>
                <a:cs typeface="Arial" panose="020B0604020202020204" pitchFamily="34" charset="0"/>
              </a:rPr>
              <a:t>© ООО МИП «Тренажёр», </a:t>
            </a:r>
            <a:r>
              <a:rPr lang="ru-RU" altLang="ru-RU" sz="1800" dirty="0" smtClean="0">
                <a:solidFill>
                  <a:srgbClr val="000000"/>
                </a:solidFill>
                <a:latin typeface="Arial" panose="020B0604020202020204" pitchFamily="34" charset="0"/>
                <a:cs typeface="Arial" panose="020B0604020202020204" pitchFamily="34" charset="0"/>
              </a:rPr>
              <a:t>2013-2026</a:t>
            </a:r>
            <a:endParaRPr lang="ru-RU" altLang="ru-RU" sz="1800" dirty="0">
              <a:solidFill>
                <a:srgbClr val="000000"/>
              </a:solidFill>
              <a:latin typeface="Arial" panose="020B0604020202020204" pitchFamily="34" charset="0"/>
              <a:cs typeface="Arial" panose="020B0604020202020204" pitchFamily="34" charset="0"/>
            </a:endParaRPr>
          </a:p>
        </p:txBody>
      </p:sp>
      <p:pic>
        <p:nvPicPr>
          <p:cNvPr id="7175" name="Рисунок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74225" y="2551113"/>
            <a:ext cx="2176463" cy="3195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6" name="Рисунок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97738" y="2551113"/>
            <a:ext cx="2308225" cy="3195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7" name="Прямоугольник 5"/>
          <p:cNvSpPr>
            <a:spLocks noChangeArrowheads="1"/>
          </p:cNvSpPr>
          <p:nvPr/>
        </p:nvSpPr>
        <p:spPr bwMode="auto">
          <a:xfrm>
            <a:off x="557213" y="401638"/>
            <a:ext cx="5065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200" b="1">
                <a:solidFill>
                  <a:srgbClr val="40556C"/>
                </a:solidFill>
                <a:latin typeface="Arial" panose="020B0604020202020204" pitchFamily="34" charset="0"/>
                <a:cs typeface="Arial" panose="020B0604020202020204" pitchFamily="34" charset="0"/>
                <a:sym typeface="Arial" panose="020B0604020202020204" pitchFamily="34" charset="0"/>
              </a:rPr>
              <a:t>ООО МИП «ТРЕНАЖЁР»</a:t>
            </a:r>
            <a:endParaRPr lang="ru-RU" altLang="ru-RU" sz="3200"/>
          </a:p>
        </p:txBody>
      </p:sp>
      <p:pic>
        <p:nvPicPr>
          <p:cNvPr id="7" name="Рисунок 6"/>
          <p:cNvPicPr>
            <a:picLocks noChangeAspect="1"/>
          </p:cNvPicPr>
          <p:nvPr/>
        </p:nvPicPr>
        <p:blipFill rotWithShape="1">
          <a:blip r:embed="rId9" cstate="print">
            <a:extLst>
              <a:ext uri="{28A0092B-C50C-407E-A947-70E740481C1C}">
                <a14:useLocalDpi xmlns:a14="http://schemas.microsoft.com/office/drawing/2010/main" val="0"/>
              </a:ext>
            </a:extLst>
          </a:blip>
          <a:srcRect t="36830" r="1470" b="37174"/>
          <a:stretch/>
        </p:blipFill>
        <p:spPr>
          <a:xfrm>
            <a:off x="556021" y="5811235"/>
            <a:ext cx="3737436" cy="657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9" name="Рисунок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73625" y="2540000"/>
            <a:ext cx="235585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Рисунок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037638" y="5811838"/>
            <a:ext cx="140811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Рисунок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30613" y="3838575"/>
            <a:ext cx="1098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Рисунок 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674225" y="165100"/>
            <a:ext cx="2176463"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836613" y="501650"/>
            <a:ext cx="10515600" cy="452438"/>
          </a:xfrm>
        </p:spPr>
        <p:txBody>
          <a:bodyPr rtlCol="0">
            <a:normAutofit/>
          </a:bodyPr>
          <a:lstStyle/>
          <a:p>
            <a:pPr eaLnBrk="1" fontAlgn="auto" hangingPunct="1">
              <a:spcAft>
                <a:spcPts val="0"/>
              </a:spcAft>
              <a:defRPr/>
            </a:pP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Целевая аудитория. План коммерциализации</a:t>
            </a:r>
          </a:p>
        </p:txBody>
      </p:sp>
      <p:sp>
        <p:nvSpPr>
          <p:cNvPr id="3" name="Прямоугольник 2"/>
          <p:cNvSpPr/>
          <p:nvPr/>
        </p:nvSpPr>
        <p:spPr>
          <a:xfrm>
            <a:off x="4387850" y="6315075"/>
            <a:ext cx="4164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sp>
        <p:nvSpPr>
          <p:cNvPr id="17412" name="Прямоугольник 3"/>
          <p:cNvSpPr>
            <a:spLocks noChangeArrowheads="1"/>
          </p:cNvSpPr>
          <p:nvPr/>
        </p:nvSpPr>
        <p:spPr bwMode="auto">
          <a:xfrm>
            <a:off x="836613" y="2944813"/>
            <a:ext cx="112664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Российский рынок развивается, преимущественно, за счет государственной поддержки. Основной формат – прямые госзакупки и субсидирование затрат пользователей и производителей медицинских изделий </a:t>
            </a:r>
            <a:r>
              <a:rPr lang="en-US" altLang="ru-RU" sz="2000">
                <a:latin typeface="Arial" panose="020B0604020202020204" pitchFamily="34" charset="0"/>
                <a:cs typeface="Arial" panose="020B0604020202020204" pitchFamily="34" charset="0"/>
                <a:hlinkClick r:id="rId2"/>
              </a:rPr>
              <a:t>https://gisp.gov.ru/nmp/measure/10902852</a:t>
            </a:r>
            <a:endParaRPr lang="ru-RU" altLang="ru-RU" sz="2000">
              <a:latin typeface="Arial" panose="020B0604020202020204" pitchFamily="34" charset="0"/>
              <a:cs typeface="Arial" panose="020B0604020202020204" pitchFamily="34" charset="0"/>
            </a:endParaRPr>
          </a:p>
        </p:txBody>
      </p:sp>
      <p:pic>
        <p:nvPicPr>
          <p:cNvPr id="17413"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063" y="5318125"/>
            <a:ext cx="292258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6"/>
          <p:cNvSpPr txBox="1">
            <a:spLocks noChangeArrowheads="1"/>
          </p:cNvSpPr>
          <p:nvPr/>
        </p:nvSpPr>
        <p:spPr bwMode="auto">
          <a:xfrm>
            <a:off x="836613" y="1622425"/>
            <a:ext cx="110109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1900"/>
              <a:buFontTx/>
              <a:buNone/>
            </a:pPr>
            <a:r>
              <a:rPr lang="ru-RU" altLang="ru-RU" sz="2000">
                <a:latin typeface="Arial" panose="020B0604020202020204" pitchFamily="34" charset="0"/>
                <a:cs typeface="Arial" panose="020B0604020202020204" pitchFamily="34" charset="0"/>
                <a:sym typeface="Arial" panose="020B0604020202020204" pitchFamily="34" charset="0"/>
              </a:rPr>
              <a:t>Решение о покупке тренажёра принимают поликлинические учреждения Минздрава, реабилитационные центры ОМС</a:t>
            </a:r>
            <a:r>
              <a:rPr lang="ru-RU" altLang="ru-RU" sz="2000">
                <a:latin typeface="Arial" panose="020B0604020202020204" pitchFamily="34" charset="0"/>
                <a:cs typeface="Arial" panose="020B0604020202020204" pitchFamily="34" charset="0"/>
              </a:rPr>
              <a:t>,  специализированные и коммерческие клиники, Главное медицинское управления Министерства обороны РФ. </a:t>
            </a:r>
            <a:r>
              <a:rPr lang="ru-RU" altLang="ru-RU" sz="2000">
                <a:latin typeface="Arial" panose="020B0604020202020204" pitchFamily="34" charset="0"/>
                <a:cs typeface="Arial" panose="020B0604020202020204" pitchFamily="34" charset="0"/>
                <a:sym typeface="Arial" panose="020B0604020202020204" pitchFamily="34" charset="0"/>
              </a:rPr>
              <a:t>Конечные бенефициар</a:t>
            </a:r>
            <a:r>
              <a:rPr lang="ru-RU" altLang="ru-RU" sz="2000">
                <a:latin typeface="Arial" panose="020B0604020202020204" pitchFamily="34" charset="0"/>
                <a:cs typeface="Arial" panose="020B0604020202020204" pitchFamily="34" charset="0"/>
              </a:rPr>
              <a:t>ы</a:t>
            </a:r>
            <a:r>
              <a:rPr lang="ru-RU" altLang="ru-RU" sz="2000">
                <a:latin typeface="Arial" panose="020B0604020202020204" pitchFamily="34" charset="0"/>
                <a:cs typeface="Arial" panose="020B0604020202020204" pitchFamily="34" charset="0"/>
                <a:sym typeface="Arial" panose="020B0604020202020204" pitchFamily="34" charset="0"/>
              </a:rPr>
              <a:t>: пациенты (для лечения и реабилитации), здоровые люди (для тренировок).</a:t>
            </a:r>
          </a:p>
        </p:txBody>
      </p:sp>
      <p:pic>
        <p:nvPicPr>
          <p:cNvPr id="17415" name="Рисунок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6200" y="522288"/>
            <a:ext cx="11271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Рисунок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7163" y="5354638"/>
            <a:ext cx="523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0"/>
          <p:cNvSpPr txBox="1">
            <a:spLocks noChangeArrowheads="1"/>
          </p:cNvSpPr>
          <p:nvPr/>
        </p:nvSpPr>
        <p:spPr bwMode="auto">
          <a:xfrm>
            <a:off x="836613" y="927100"/>
            <a:ext cx="8389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4000">
                <a:latin typeface="Arial" panose="020B0604020202020204" pitchFamily="34" charset="0"/>
                <a:cs typeface="Arial" panose="020B0604020202020204" pitchFamily="34" charset="0"/>
              </a:rPr>
              <a:t>Бизнес модель рынка </a:t>
            </a:r>
            <a:r>
              <a:rPr lang="en-US" altLang="ru-RU" sz="4000">
                <a:latin typeface="Arial" panose="020B0604020202020204" pitchFamily="34" charset="0"/>
                <a:cs typeface="Arial" panose="020B0604020202020204" pitchFamily="34" charset="0"/>
              </a:rPr>
              <a:t>B2G + B2B</a:t>
            </a:r>
            <a:endParaRPr lang="ru-RU" altLang="ru-RU" sz="4000">
              <a:latin typeface="Arial" panose="020B0604020202020204" pitchFamily="34" charset="0"/>
              <a:cs typeface="Arial" panose="020B0604020202020204" pitchFamily="34" charset="0"/>
            </a:endParaRPr>
          </a:p>
        </p:txBody>
      </p:sp>
      <p:sp>
        <p:nvSpPr>
          <p:cNvPr id="17418" name="Прямоугольник 11"/>
          <p:cNvSpPr>
            <a:spLocks noChangeArrowheads="1"/>
          </p:cNvSpPr>
          <p:nvPr/>
        </p:nvSpPr>
        <p:spPr bwMode="auto">
          <a:xfrm>
            <a:off x="881063" y="4005263"/>
            <a:ext cx="10920412"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По данным Минздрава, в России </a:t>
            </a:r>
            <a:r>
              <a:rPr lang="ru-RU" altLang="ru-RU" sz="2000" b="1">
                <a:latin typeface="Arial" panose="020B0604020202020204" pitchFamily="34" charset="0"/>
                <a:cs typeface="Arial" panose="020B0604020202020204" pitchFamily="34" charset="0"/>
              </a:rPr>
              <a:t>2248</a:t>
            </a:r>
            <a:r>
              <a:rPr lang="ru-RU" altLang="ru-RU" sz="2000">
                <a:latin typeface="Arial" panose="020B0604020202020204" pitchFamily="34" charset="0"/>
                <a:cs typeface="Arial" panose="020B0604020202020204" pitchFamily="34" charset="0"/>
              </a:rPr>
              <a:t> медорганизаций оказывают первичную медико-санитарную помощь по медицинской реабилитации и </a:t>
            </a:r>
            <a:r>
              <a:rPr lang="ru-RU" altLang="ru-RU" sz="2000" b="1">
                <a:latin typeface="Arial" panose="020B0604020202020204" pitchFamily="34" charset="0"/>
                <a:cs typeface="Arial" panose="020B0604020202020204" pitchFamily="34" charset="0"/>
              </a:rPr>
              <a:t>1824</a:t>
            </a:r>
            <a:r>
              <a:rPr lang="ru-RU" altLang="ru-RU" sz="2000">
                <a:latin typeface="Arial" panose="020B0604020202020204" pitchFamily="34" charset="0"/>
                <a:cs typeface="Arial" panose="020B0604020202020204" pitchFamily="34" charset="0"/>
              </a:rPr>
              <a:t> – специализированную. </a:t>
            </a:r>
          </a:p>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За 2022–2024 годы планируется оснастить или переоснастить более </a:t>
            </a:r>
            <a:r>
              <a:rPr lang="ru-RU" altLang="ru-RU" sz="2000" b="1">
                <a:latin typeface="Arial" panose="020B0604020202020204" pitchFamily="34" charset="0"/>
                <a:cs typeface="Arial" panose="020B0604020202020204" pitchFamily="34" charset="0"/>
              </a:rPr>
              <a:t>1350 </a:t>
            </a:r>
            <a:r>
              <a:rPr lang="ru-RU" altLang="ru-RU" sz="2000">
                <a:latin typeface="Arial" panose="020B0604020202020204" pitchFamily="34" charset="0"/>
                <a:cs typeface="Arial" panose="020B0604020202020204" pitchFamily="34" charset="0"/>
              </a:rPr>
              <a:t>отделений медицинской реабилитации, а также около </a:t>
            </a:r>
            <a:r>
              <a:rPr lang="ru-RU" altLang="ru-RU" sz="2000" b="1">
                <a:latin typeface="Arial" panose="020B0604020202020204" pitchFamily="34" charset="0"/>
                <a:cs typeface="Arial" panose="020B0604020202020204" pitchFamily="34" charset="0"/>
              </a:rPr>
              <a:t>130</a:t>
            </a:r>
            <a:r>
              <a:rPr lang="ru-RU" altLang="ru-RU" sz="2000">
                <a:latin typeface="Arial" panose="020B0604020202020204" pitchFamily="34" charset="0"/>
                <a:cs typeface="Arial" panose="020B0604020202020204" pitchFamily="34" charset="0"/>
              </a:rPr>
              <a:t> дневных стационаров.</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0438" y="282575"/>
            <a:ext cx="1795462" cy="646113"/>
          </a:xfrm>
          <a:prstGeom prst="rect">
            <a:avLst/>
          </a:prstGeom>
          <a:noFill/>
        </p:spPr>
        <p:txBody>
          <a:bodyPr>
            <a:spAutoFit/>
          </a:bodyPr>
          <a:lstStyle/>
          <a:p>
            <a:pPr eaLnBrk="1" fontAlgn="auto" hangingPunct="1">
              <a:spcBef>
                <a:spcPts val="0"/>
              </a:spcBef>
              <a:spcAft>
                <a:spcPts val="0"/>
              </a:spcAft>
              <a:defRPr/>
            </a:pPr>
            <a:r>
              <a:rPr lang="ru-RU"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Конкуренты</a:t>
            </a:r>
          </a:p>
          <a:p>
            <a:pPr eaLnBrk="1" fontAlgn="auto" hangingPunct="1">
              <a:spcBef>
                <a:spcPts val="0"/>
              </a:spcBef>
              <a:spcAft>
                <a:spcPts val="0"/>
              </a:spcAft>
              <a:defRPr/>
            </a:pPr>
            <a:endParaRPr lang="ru-RU" dirty="0">
              <a:latin typeface="+mn-lt"/>
            </a:endParaRPr>
          </a:p>
        </p:txBody>
      </p:sp>
      <p:sp>
        <p:nvSpPr>
          <p:cNvPr id="7" name="Прямоугольник 6"/>
          <p:cNvSpPr/>
          <p:nvPr/>
        </p:nvSpPr>
        <p:spPr>
          <a:xfrm>
            <a:off x="4387850" y="6315075"/>
            <a:ext cx="4164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sp>
        <p:nvSpPr>
          <p:cNvPr id="2" name="Прямоугольник 1"/>
          <p:cNvSpPr/>
          <p:nvPr/>
        </p:nvSpPr>
        <p:spPr>
          <a:xfrm>
            <a:off x="708025" y="4899295"/>
            <a:ext cx="10782360" cy="1016000"/>
          </a:xfrm>
          <a:prstGeom prst="rect">
            <a:avLst/>
          </a:prstGeom>
        </p:spPr>
        <p:txBody>
          <a:bodyPr wrap="square">
            <a:spAutoFit/>
          </a:bodyPr>
          <a:lstStyle/>
          <a:p>
            <a:pPr eaLnBrk="1" fontAlgn="auto" hangingPunct="1">
              <a:spcBef>
                <a:spcPts val="0"/>
              </a:spcBef>
              <a:spcAft>
                <a:spcPts val="0"/>
              </a:spcAft>
              <a:defRPr/>
            </a:pPr>
            <a:r>
              <a:rPr lang="ru-RU" sz="2000" kern="0" dirty="0">
                <a:solidFill>
                  <a:srgbClr val="000000"/>
                </a:solidFill>
                <a:latin typeface="Arial"/>
                <a:cs typeface="Arial"/>
                <a:sym typeface="Arial"/>
              </a:rPr>
              <a:t>Ключевыми игроками мирового рынка реабилитационных роботов считаются компании </a:t>
            </a:r>
            <a:r>
              <a:rPr lang="en-US" sz="2000" kern="0" dirty="0">
                <a:solidFill>
                  <a:srgbClr val="000000"/>
                </a:solidFill>
                <a:latin typeface="Arial"/>
                <a:cs typeface="Arial"/>
                <a:sym typeface="Arial"/>
              </a:rPr>
              <a:t>ReWalk Robotics, </a:t>
            </a:r>
            <a:r>
              <a:rPr lang="en-US" sz="2000" kern="0" dirty="0" err="1">
                <a:solidFill>
                  <a:srgbClr val="000000"/>
                </a:solidFill>
                <a:latin typeface="Arial"/>
                <a:cs typeface="Arial"/>
                <a:sym typeface="Arial"/>
              </a:rPr>
              <a:t>Ekso</a:t>
            </a:r>
            <a:r>
              <a:rPr lang="en-US" sz="2000" kern="0" dirty="0">
                <a:solidFill>
                  <a:srgbClr val="000000"/>
                </a:solidFill>
                <a:latin typeface="Arial"/>
                <a:cs typeface="Arial"/>
                <a:sym typeface="Arial"/>
              </a:rPr>
              <a:t> Bionics, </a:t>
            </a:r>
            <a:r>
              <a:rPr lang="en-US" sz="2000" kern="0" dirty="0" err="1">
                <a:solidFill>
                  <a:srgbClr val="000000"/>
                </a:solidFill>
                <a:latin typeface="Arial"/>
                <a:cs typeface="Arial"/>
                <a:sym typeface="Arial"/>
              </a:rPr>
              <a:t>AlterG</a:t>
            </a:r>
            <a:r>
              <a:rPr lang="en-US" sz="2000" kern="0" dirty="0">
                <a:solidFill>
                  <a:srgbClr val="000000"/>
                </a:solidFill>
                <a:latin typeface="Arial"/>
                <a:cs typeface="Arial"/>
                <a:sym typeface="Arial"/>
              </a:rPr>
              <a:t> Inc., </a:t>
            </a:r>
            <a:r>
              <a:rPr lang="en-US" sz="2000" kern="0" dirty="0" err="1">
                <a:solidFill>
                  <a:srgbClr val="000000"/>
                </a:solidFill>
                <a:latin typeface="Arial"/>
                <a:cs typeface="Arial"/>
                <a:sym typeface="Arial"/>
              </a:rPr>
              <a:t>Bionik</a:t>
            </a:r>
            <a:r>
              <a:rPr lang="en-US" sz="2000" kern="0" dirty="0">
                <a:solidFill>
                  <a:srgbClr val="000000"/>
                </a:solidFill>
                <a:latin typeface="Arial"/>
                <a:cs typeface="Arial"/>
                <a:sym typeface="Arial"/>
              </a:rPr>
              <a:t> Labs, Technologies Ltd., </a:t>
            </a:r>
            <a:r>
              <a:rPr lang="en-US" sz="2000" kern="0" dirty="0" err="1">
                <a:solidFill>
                  <a:srgbClr val="000000"/>
                </a:solidFill>
                <a:latin typeface="Arial"/>
                <a:cs typeface="Arial"/>
                <a:sym typeface="Arial"/>
              </a:rPr>
              <a:t>Motus</a:t>
            </a:r>
            <a:r>
              <a:rPr lang="en-US" sz="2000" kern="0" dirty="0">
                <a:solidFill>
                  <a:srgbClr val="000000"/>
                </a:solidFill>
                <a:latin typeface="Arial"/>
                <a:cs typeface="Arial"/>
                <a:sym typeface="Arial"/>
              </a:rPr>
              <a:t> Nova, </a:t>
            </a:r>
            <a:r>
              <a:rPr lang="en-US" sz="2000" kern="0" dirty="0" err="1">
                <a:solidFill>
                  <a:srgbClr val="000000"/>
                </a:solidFill>
                <a:latin typeface="Arial"/>
                <a:cs typeface="Arial"/>
                <a:sym typeface="Arial"/>
              </a:rPr>
              <a:t>Kinova</a:t>
            </a:r>
            <a:r>
              <a:rPr lang="en-US" sz="2000" kern="0" dirty="0">
                <a:solidFill>
                  <a:srgbClr val="000000"/>
                </a:solidFill>
                <a:latin typeface="Arial"/>
                <a:cs typeface="Arial"/>
                <a:sym typeface="Arial"/>
              </a:rPr>
              <a:t> Inc., </a:t>
            </a:r>
            <a:r>
              <a:rPr lang="en-US" sz="2000" kern="0" dirty="0" err="1">
                <a:solidFill>
                  <a:srgbClr val="000000"/>
                </a:solidFill>
                <a:latin typeface="Arial"/>
                <a:cs typeface="Arial"/>
                <a:sym typeface="Arial"/>
              </a:rPr>
              <a:t>Meditouch</a:t>
            </a:r>
            <a:r>
              <a:rPr lang="en-US" sz="2000" kern="0" dirty="0">
                <a:solidFill>
                  <a:srgbClr val="000000"/>
                </a:solidFill>
                <a:latin typeface="Arial"/>
                <a:cs typeface="Arial"/>
                <a:sym typeface="Arial"/>
              </a:rPr>
              <a:t>, Wearable Robotics </a:t>
            </a:r>
            <a:r>
              <a:rPr lang="en-US" sz="2000" kern="0" dirty="0" err="1">
                <a:solidFill>
                  <a:srgbClr val="000000"/>
                </a:solidFill>
                <a:latin typeface="Arial"/>
                <a:cs typeface="Arial"/>
                <a:sym typeface="Arial"/>
              </a:rPr>
              <a:t>Srl</a:t>
            </a:r>
            <a:r>
              <a:rPr lang="en-US" sz="2000" kern="0" dirty="0">
                <a:solidFill>
                  <a:srgbClr val="000000"/>
                </a:solidFill>
                <a:latin typeface="Arial"/>
                <a:cs typeface="Arial"/>
                <a:sym typeface="Arial"/>
              </a:rPr>
              <a:t>, </a:t>
            </a:r>
            <a:r>
              <a:rPr lang="en-US" sz="2000" kern="0" dirty="0" err="1">
                <a:solidFill>
                  <a:srgbClr val="000000"/>
                </a:solidFill>
                <a:latin typeface="Arial"/>
                <a:cs typeface="Arial"/>
                <a:sym typeface="Arial"/>
              </a:rPr>
              <a:t>Hocoma</a:t>
            </a:r>
            <a:r>
              <a:rPr lang="en-US" sz="2000" kern="0" dirty="0">
                <a:solidFill>
                  <a:srgbClr val="000000"/>
                </a:solidFill>
                <a:latin typeface="Arial"/>
                <a:cs typeface="Arial"/>
                <a:sym typeface="Arial"/>
              </a:rPr>
              <a:t>.</a:t>
            </a:r>
            <a:endParaRPr lang="ru-RU" sz="2000" dirty="0">
              <a:latin typeface="+mn-lt"/>
            </a:endParaRPr>
          </a:p>
        </p:txBody>
      </p:sp>
      <p:graphicFrame>
        <p:nvGraphicFramePr>
          <p:cNvPr id="18437" name="Объект 8"/>
          <p:cNvGraphicFramePr>
            <a:graphicFrameLocks noChangeAspect="1"/>
          </p:cNvGraphicFramePr>
          <p:nvPr>
            <p:extLst>
              <p:ext uri="{D42A27DB-BD31-4B8C-83A1-F6EECF244321}">
                <p14:modId xmlns:p14="http://schemas.microsoft.com/office/powerpoint/2010/main" val="4023308285"/>
              </p:ext>
            </p:extLst>
          </p:nvPr>
        </p:nvGraphicFramePr>
        <p:xfrm>
          <a:off x="708025" y="749300"/>
          <a:ext cx="10926763" cy="4144963"/>
        </p:xfrm>
        <a:graphic>
          <a:graphicData uri="http://schemas.openxmlformats.org/presentationml/2006/ole">
            <mc:AlternateContent xmlns:mc="http://schemas.openxmlformats.org/markup-compatibility/2006">
              <mc:Choice xmlns:v="urn:schemas-microsoft-com:vml" Requires="v">
                <p:oleObj spid="_x0000_s18470" name="Документ" r:id="rId3" imgW="9266756" imgH="4144254" progId="Word.Document.12">
                  <p:embed/>
                </p:oleObj>
              </mc:Choice>
              <mc:Fallback>
                <p:oleObj name="Документ" r:id="rId3" imgW="9266756" imgH="4144254" progId="Word.Document.12">
                  <p:embed/>
                  <p:pic>
                    <p:nvPicPr>
                      <p:cNvPr id="0" name="Объект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25" y="749300"/>
                        <a:ext cx="10926763"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3027363" y="282575"/>
            <a:ext cx="5784850" cy="369888"/>
          </a:xfrm>
          <a:prstGeom prst="rect">
            <a:avLst/>
          </a:prstGeom>
          <a:noFill/>
        </p:spPr>
        <p:txBody>
          <a:bodyPr>
            <a:spAutoFit/>
          </a:bodyPr>
          <a:lstStyle/>
          <a:p>
            <a:pPr eaLnBrk="1" fontAlgn="auto" hangingPunct="1">
              <a:buClr>
                <a:srgbClr val="FF0000"/>
              </a:buClr>
              <a:buSzPts val="2590"/>
              <a:defRPr/>
            </a:pPr>
            <a:r>
              <a:rPr lang="ru-RU" kern="0" dirty="0">
                <a:solidFill>
                  <a:srgbClr val="000000"/>
                </a:solidFill>
                <a:latin typeface="Arial"/>
                <a:cs typeface="Arial"/>
                <a:sym typeface="Arial"/>
              </a:rPr>
              <a:t>В России наиболее известны четыре компании:</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a:extLst>
              <a:ext uri="{FF2B5EF4-FFF2-40B4-BE49-F238E27FC236}"/>
            </a:extLst>
          </p:cNvPr>
          <p:cNvSpPr txBox="1">
            <a:spLocks/>
          </p:cNvSpPr>
          <p:nvPr/>
        </p:nvSpPr>
        <p:spPr>
          <a:xfrm>
            <a:off x="577850" y="307975"/>
            <a:ext cx="5802313" cy="51752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Команда проекта</a:t>
            </a:r>
          </a:p>
        </p:txBody>
      </p:sp>
      <p:pic>
        <p:nvPicPr>
          <p:cNvPr id="19464" name="Рисунок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1632" y="858837"/>
            <a:ext cx="2506020" cy="275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Прямоугольник 12"/>
          <p:cNvSpPr>
            <a:spLocks noChangeArrowheads="1"/>
          </p:cNvSpPr>
          <p:nvPr/>
        </p:nvSpPr>
        <p:spPr bwMode="auto">
          <a:xfrm>
            <a:off x="8467248" y="1052035"/>
            <a:ext cx="2468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1800" b="1" dirty="0">
                <a:solidFill>
                  <a:srgbClr val="000000"/>
                </a:solidFill>
                <a:latin typeface="Arial" panose="020B0604020202020204" pitchFamily="34" charset="0"/>
                <a:cs typeface="Arial" panose="020B0604020202020204" pitchFamily="34" charset="0"/>
              </a:rPr>
              <a:t>Пустовалов </a:t>
            </a:r>
          </a:p>
          <a:p>
            <a:pPr eaLnBrk="1" hangingPunct="1">
              <a:lnSpc>
                <a:spcPct val="100000"/>
              </a:lnSpc>
              <a:spcBef>
                <a:spcPct val="0"/>
              </a:spcBef>
              <a:buFontTx/>
              <a:buNone/>
            </a:pPr>
            <a:r>
              <a:rPr lang="ru-RU" altLang="ru-RU" sz="1800" b="1" dirty="0">
                <a:solidFill>
                  <a:srgbClr val="000000"/>
                </a:solidFill>
                <a:latin typeface="Arial" panose="020B0604020202020204" pitchFamily="34" charset="0"/>
                <a:cs typeface="Arial" panose="020B0604020202020204" pitchFamily="34" charset="0"/>
              </a:rPr>
              <a:t>Евгений Владиславович</a:t>
            </a:r>
          </a:p>
        </p:txBody>
      </p:sp>
      <p:pic>
        <p:nvPicPr>
          <p:cNvPr id="14" name="Рисунок 13"/>
          <p:cNvPicPr>
            <a:picLocks noChangeAspect="1"/>
          </p:cNvPicPr>
          <p:nvPr/>
        </p:nvPicPr>
        <p:blipFill>
          <a:blip r:embed="rId3"/>
          <a:stretch>
            <a:fillRect/>
          </a:stretch>
        </p:blipFill>
        <p:spPr>
          <a:xfrm>
            <a:off x="10936137" y="969725"/>
            <a:ext cx="1042506" cy="676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467" name="Прямоугольник 14"/>
          <p:cNvSpPr>
            <a:spLocks noChangeArrowheads="1"/>
          </p:cNvSpPr>
          <p:nvPr/>
        </p:nvSpPr>
        <p:spPr bwMode="auto">
          <a:xfrm>
            <a:off x="8467248" y="1907695"/>
            <a:ext cx="36845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1800" dirty="0">
                <a:solidFill>
                  <a:srgbClr val="000000"/>
                </a:solidFill>
                <a:latin typeface="Arial" panose="020B0604020202020204" pitchFamily="34" charset="0"/>
                <a:cs typeface="Arial" panose="020B0604020202020204" pitchFamily="34" charset="0"/>
              </a:rPr>
              <a:t>Научный руководитель проекта </a:t>
            </a:r>
          </a:p>
          <a:p>
            <a:pPr eaLnBrk="1" hangingPunct="1">
              <a:lnSpc>
                <a:spcPct val="100000"/>
              </a:lnSpc>
              <a:spcBef>
                <a:spcPct val="0"/>
              </a:spcBef>
              <a:buFontTx/>
              <a:buNone/>
            </a:pPr>
            <a:r>
              <a:rPr lang="ru-RU" altLang="ru-RU" sz="1800" dirty="0">
                <a:solidFill>
                  <a:srgbClr val="000000"/>
                </a:solidFill>
                <a:latin typeface="Arial" panose="020B0604020202020204" pitchFamily="34" charset="0"/>
                <a:cs typeface="Arial" panose="020B0604020202020204" pitchFamily="34" charset="0"/>
              </a:rPr>
              <a:t>Кибернетика, программное </a:t>
            </a:r>
            <a:r>
              <a:rPr lang="ru-RU" altLang="ru-RU" sz="1800" dirty="0" smtClean="0">
                <a:solidFill>
                  <a:srgbClr val="000000"/>
                </a:solidFill>
                <a:latin typeface="Arial" panose="020B0604020202020204" pitchFamily="34" charset="0"/>
                <a:cs typeface="Arial" panose="020B0604020202020204" pitchFamily="34" charset="0"/>
              </a:rPr>
              <a:t>обеспечение. Профессор </a:t>
            </a:r>
            <a:r>
              <a:rPr lang="ru-RU" altLang="ru-RU" sz="1800" dirty="0">
                <a:solidFill>
                  <a:srgbClr val="000000"/>
                </a:solidFill>
                <a:latin typeface="Arial" panose="020B0604020202020204" pitchFamily="34" charset="0"/>
                <a:cs typeface="Arial" panose="020B0604020202020204" pitchFamily="34" charset="0"/>
              </a:rPr>
              <a:t>ДВФУ, </a:t>
            </a:r>
          </a:p>
          <a:p>
            <a:pPr eaLnBrk="1" hangingPunct="1">
              <a:lnSpc>
                <a:spcPct val="100000"/>
              </a:lnSpc>
              <a:spcBef>
                <a:spcPct val="0"/>
              </a:spcBef>
              <a:buFontTx/>
              <a:buNone/>
            </a:pPr>
            <a:r>
              <a:rPr lang="ru-RU" altLang="ru-RU" sz="1800" dirty="0">
                <a:solidFill>
                  <a:srgbClr val="000000"/>
                </a:solidFill>
                <a:latin typeface="Arial" panose="020B0604020202020204" pitchFamily="34" charset="0"/>
                <a:cs typeface="Arial" panose="020B0604020202020204" pitchFamily="34" charset="0"/>
              </a:rPr>
              <a:t>доктор физико-математических </a:t>
            </a:r>
            <a:r>
              <a:rPr lang="ru-RU" altLang="ru-RU" sz="1800" dirty="0" smtClean="0">
                <a:solidFill>
                  <a:srgbClr val="000000"/>
                </a:solidFill>
                <a:latin typeface="Arial" panose="020B0604020202020204" pitchFamily="34" charset="0"/>
                <a:cs typeface="Arial" panose="020B0604020202020204" pitchFamily="34" charset="0"/>
              </a:rPr>
              <a:t>наук. "</a:t>
            </a:r>
            <a:r>
              <a:rPr lang="ru-RU" altLang="ru-RU" sz="1800" dirty="0">
                <a:solidFill>
                  <a:srgbClr val="000000"/>
                </a:solidFill>
                <a:latin typeface="Arial" panose="020B0604020202020204" pitchFamily="34" charset="0"/>
                <a:cs typeface="Arial" panose="020B0604020202020204" pitchFamily="34" charset="0"/>
              </a:rPr>
              <a:t>Почётный работник сферы образования"</a:t>
            </a:r>
            <a:endParaRPr lang="ru-RU" altLang="ru-RU" sz="1800" dirty="0">
              <a:solidFill>
                <a:srgbClr val="000000"/>
              </a:solidFill>
              <a:latin typeface="Corbel" panose="020B0503020204020204" pitchFamily="34" charset="0"/>
            </a:endParaRPr>
          </a:p>
        </p:txBody>
      </p:sp>
      <p:pic>
        <p:nvPicPr>
          <p:cNvPr id="19468" name="Рисунок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1550" y="3571875"/>
            <a:ext cx="257492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Прямоугольник 16"/>
          <p:cNvSpPr>
            <a:spLocks noChangeArrowheads="1"/>
          </p:cNvSpPr>
          <p:nvPr/>
        </p:nvSpPr>
        <p:spPr bwMode="auto">
          <a:xfrm>
            <a:off x="8477408" y="3663633"/>
            <a:ext cx="33797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1800" b="1" dirty="0">
                <a:solidFill>
                  <a:srgbClr val="000000"/>
                </a:solidFill>
                <a:latin typeface="Arial" panose="020B0604020202020204" pitchFamily="34" charset="0"/>
                <a:cs typeface="Arial" panose="020B0604020202020204" pitchFamily="34" charset="0"/>
              </a:rPr>
              <a:t>Кантур </a:t>
            </a:r>
          </a:p>
          <a:p>
            <a:pPr eaLnBrk="1" hangingPunct="1">
              <a:lnSpc>
                <a:spcPct val="100000"/>
              </a:lnSpc>
              <a:spcBef>
                <a:spcPct val="0"/>
              </a:spcBef>
              <a:buFontTx/>
              <a:buNone/>
            </a:pPr>
            <a:r>
              <a:rPr lang="ru-RU" altLang="ru-RU" sz="1800" b="1" dirty="0">
                <a:solidFill>
                  <a:srgbClr val="000000"/>
                </a:solidFill>
                <a:latin typeface="Arial" panose="020B0604020202020204" pitchFamily="34" charset="0"/>
                <a:cs typeface="Arial" panose="020B0604020202020204" pitchFamily="34" charset="0"/>
              </a:rPr>
              <a:t>Владимир </a:t>
            </a:r>
          </a:p>
          <a:p>
            <a:pPr eaLnBrk="1" hangingPunct="1">
              <a:lnSpc>
                <a:spcPct val="100000"/>
              </a:lnSpc>
              <a:spcBef>
                <a:spcPct val="0"/>
              </a:spcBef>
              <a:buFontTx/>
              <a:buNone/>
            </a:pPr>
            <a:r>
              <a:rPr lang="ru-RU" altLang="ru-RU" sz="1800" b="1" dirty="0">
                <a:solidFill>
                  <a:srgbClr val="000000"/>
                </a:solidFill>
                <a:latin typeface="Arial" panose="020B0604020202020204" pitchFamily="34" charset="0"/>
                <a:cs typeface="Arial" panose="020B0604020202020204" pitchFamily="34" charset="0"/>
              </a:rPr>
              <a:t>Алексеевич</a:t>
            </a:r>
          </a:p>
          <a:p>
            <a:pPr eaLnBrk="1" hangingPunct="1">
              <a:lnSpc>
                <a:spcPct val="100000"/>
              </a:lnSpc>
              <a:spcBef>
                <a:spcPct val="0"/>
              </a:spcBef>
              <a:buFontTx/>
              <a:buNone/>
            </a:pPr>
            <a:r>
              <a:rPr lang="ru-RU" altLang="ru-RU" sz="1800" dirty="0">
                <a:solidFill>
                  <a:srgbClr val="000000"/>
                </a:solidFill>
                <a:latin typeface="Arial" panose="020B0604020202020204" pitchFamily="34" charset="0"/>
                <a:cs typeface="Arial" panose="020B0604020202020204" pitchFamily="34" charset="0"/>
              </a:rPr>
              <a:t>Медицинский руководитель </a:t>
            </a:r>
            <a:r>
              <a:rPr lang="ru-RU" altLang="ru-RU" sz="1800" dirty="0" smtClean="0">
                <a:solidFill>
                  <a:srgbClr val="000000"/>
                </a:solidFill>
                <a:latin typeface="Arial" panose="020B0604020202020204" pitchFamily="34" charset="0"/>
                <a:cs typeface="Arial" panose="020B0604020202020204" pitchFamily="34" charset="0"/>
              </a:rPr>
              <a:t>проекта. Академик </a:t>
            </a:r>
            <a:r>
              <a:rPr lang="ru-RU" altLang="ru-RU" sz="1800" dirty="0">
                <a:solidFill>
                  <a:srgbClr val="000000"/>
                </a:solidFill>
                <a:latin typeface="Arial" panose="020B0604020202020204" pitchFamily="34" charset="0"/>
                <a:cs typeface="Arial" panose="020B0604020202020204" pitchFamily="34" charset="0"/>
              </a:rPr>
              <a:t>Академии Медико-Технических </a:t>
            </a:r>
            <a:r>
              <a:rPr lang="ru-RU" altLang="ru-RU" sz="1800" dirty="0" smtClean="0">
                <a:solidFill>
                  <a:srgbClr val="000000"/>
                </a:solidFill>
                <a:latin typeface="Arial" panose="020B0604020202020204" pitchFamily="34" charset="0"/>
                <a:cs typeface="Arial" panose="020B0604020202020204" pitchFamily="34" charset="0"/>
              </a:rPr>
              <a:t>наук. Профессор </a:t>
            </a:r>
            <a:r>
              <a:rPr lang="ru-RU" altLang="ru-RU" sz="1800" dirty="0">
                <a:solidFill>
                  <a:srgbClr val="000000"/>
                </a:solidFill>
                <a:latin typeface="Arial" panose="020B0604020202020204" pitchFamily="34" charset="0"/>
                <a:cs typeface="Arial" panose="020B0604020202020204" pitchFamily="34" charset="0"/>
              </a:rPr>
              <a:t>ДВФУ, доктор медицинских наук</a:t>
            </a:r>
          </a:p>
        </p:txBody>
      </p:sp>
      <p:sp>
        <p:nvSpPr>
          <p:cNvPr id="23" name="Прямоугольник 22"/>
          <p:cNvSpPr/>
          <p:nvPr/>
        </p:nvSpPr>
        <p:spPr>
          <a:xfrm>
            <a:off x="3544888" y="6369050"/>
            <a:ext cx="4164012"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grpSp>
        <p:nvGrpSpPr>
          <p:cNvPr id="2" name="Группа 1"/>
          <p:cNvGrpSpPr/>
          <p:nvPr/>
        </p:nvGrpSpPr>
        <p:grpSpPr>
          <a:xfrm>
            <a:off x="190386" y="3821112"/>
            <a:ext cx="5988449" cy="2593918"/>
            <a:chOff x="255189" y="862013"/>
            <a:chExt cx="5988449" cy="2593918"/>
          </a:xfrm>
        </p:grpSpPr>
        <p:sp>
          <p:nvSpPr>
            <p:cNvPr id="6" name="Прямоугольник 5"/>
            <p:cNvSpPr/>
            <p:nvPr/>
          </p:nvSpPr>
          <p:spPr>
            <a:xfrm>
              <a:off x="2746375" y="862013"/>
              <a:ext cx="3497263" cy="2085975"/>
            </a:xfrm>
            <a:prstGeom prst="rect">
              <a:avLst/>
            </a:prstGeom>
          </p:spPr>
          <p:txBody>
            <a:bodyPr>
              <a:spAutoFit/>
            </a:bodyPr>
            <a:lstStyle/>
            <a:p>
              <a:pPr eaLnBrk="1" fontAlgn="auto" hangingPunct="1">
                <a:lnSpc>
                  <a:spcPct val="90000"/>
                </a:lnSpc>
                <a:spcBef>
                  <a:spcPts val="0"/>
                </a:spcBef>
                <a:spcAft>
                  <a:spcPts val="0"/>
                </a:spcAft>
                <a:buFont typeface="Arial" panose="020B0604020202020204" pitchFamily="34" charset="0"/>
                <a:buNone/>
                <a:defRPr/>
              </a:pPr>
              <a:r>
                <a:rPr lang="ru-RU" b="1" dirty="0">
                  <a:solidFill>
                    <a:prstClr val="black"/>
                  </a:solidFill>
                  <a:latin typeface="Arial" panose="020B0604020202020204" pitchFamily="34" charset="0"/>
                  <a:cs typeface="Arial" panose="020B0604020202020204" pitchFamily="34" charset="0"/>
                </a:rPr>
                <a:t>Маракулин </a:t>
              </a:r>
            </a:p>
            <a:p>
              <a:pPr eaLnBrk="1" fontAlgn="auto" hangingPunct="1">
                <a:lnSpc>
                  <a:spcPct val="90000"/>
                </a:lnSpc>
                <a:spcBef>
                  <a:spcPts val="0"/>
                </a:spcBef>
                <a:spcAft>
                  <a:spcPts val="0"/>
                </a:spcAft>
                <a:buFont typeface="Arial" panose="020B0604020202020204" pitchFamily="34" charset="0"/>
                <a:buNone/>
                <a:defRPr/>
              </a:pPr>
              <a:r>
                <a:rPr lang="ru-RU" b="1" dirty="0">
                  <a:solidFill>
                    <a:prstClr val="black"/>
                  </a:solidFill>
                  <a:latin typeface="Arial" panose="020B0604020202020204" pitchFamily="34" charset="0"/>
                  <a:cs typeface="Arial" panose="020B0604020202020204" pitchFamily="34" charset="0"/>
                </a:rPr>
                <a:t>Павел Павлович </a:t>
              </a:r>
            </a:p>
            <a:p>
              <a:pPr eaLnBrk="1" fontAlgn="auto" hangingPunct="1">
                <a:lnSpc>
                  <a:spcPct val="90000"/>
                </a:lnSpc>
                <a:spcBef>
                  <a:spcPts val="0"/>
                </a:spcBef>
                <a:spcAft>
                  <a:spcPts val="0"/>
                </a:spcAft>
                <a:buFont typeface="Arial" panose="020B0604020202020204" pitchFamily="34" charset="0"/>
                <a:buNone/>
                <a:defRPr/>
              </a:pPr>
              <a:r>
                <a:rPr lang="ru-RU" dirty="0">
                  <a:solidFill>
                    <a:prstClr val="black"/>
                  </a:solidFill>
                  <a:latin typeface="Arial" panose="020B0604020202020204" pitchFamily="34" charset="0"/>
                  <a:cs typeface="Arial" panose="020B0604020202020204" pitchFamily="34" charset="0"/>
                </a:rPr>
                <a:t>Единственный участник</a:t>
              </a:r>
            </a:p>
            <a:p>
              <a:pPr eaLnBrk="1" fontAlgn="auto" hangingPunct="1">
                <a:lnSpc>
                  <a:spcPct val="90000"/>
                </a:lnSpc>
                <a:spcBef>
                  <a:spcPts val="0"/>
                </a:spcBef>
                <a:spcAft>
                  <a:spcPts val="0"/>
                </a:spcAft>
                <a:buFont typeface="Arial" panose="020B0604020202020204" pitchFamily="34" charset="0"/>
                <a:buNone/>
                <a:defRPr/>
              </a:pPr>
              <a:r>
                <a:rPr lang="ru-RU" dirty="0">
                  <a:solidFill>
                    <a:prstClr val="black"/>
                  </a:solidFill>
                  <a:latin typeface="Arial" panose="020B0604020202020204" pitchFamily="34" charset="0"/>
                  <a:cs typeface="Arial" panose="020B0604020202020204" pitchFamily="34" charset="0"/>
                </a:rPr>
                <a:t> ООО МИП «Тренажёр»</a:t>
              </a:r>
            </a:p>
            <a:p>
              <a:pPr eaLnBrk="1" fontAlgn="auto" hangingPunct="1">
                <a:lnSpc>
                  <a:spcPct val="90000"/>
                </a:lnSpc>
                <a:spcBef>
                  <a:spcPts val="0"/>
                </a:spcBef>
                <a:spcAft>
                  <a:spcPts val="0"/>
                </a:spcAft>
                <a:buFont typeface="Arial" panose="020B0604020202020204" pitchFamily="34" charset="0"/>
                <a:buNone/>
                <a:defRPr/>
              </a:pPr>
              <a:r>
                <a:rPr lang="ru-RU" dirty="0">
                  <a:solidFill>
                    <a:prstClr val="black"/>
                  </a:solidFill>
                  <a:latin typeface="Arial" panose="020B0604020202020204" pitchFamily="34" charset="0"/>
                  <a:cs typeface="Arial" panose="020B0604020202020204" pitchFamily="34" charset="0"/>
                </a:rPr>
                <a:t>Призёр технопарка «Русский» </a:t>
              </a:r>
            </a:p>
            <a:p>
              <a:pPr eaLnBrk="1" fontAlgn="auto" hangingPunct="1">
                <a:lnSpc>
                  <a:spcPct val="90000"/>
                </a:lnSpc>
                <a:spcBef>
                  <a:spcPts val="0"/>
                </a:spcBef>
                <a:spcAft>
                  <a:spcPts val="0"/>
                </a:spcAft>
                <a:buFont typeface="Arial" panose="020B0604020202020204" pitchFamily="34" charset="0"/>
                <a:buNone/>
                <a:defRPr/>
              </a:pPr>
              <a:r>
                <a:rPr lang="ru-RU" dirty="0">
                  <a:solidFill>
                    <a:prstClr val="black"/>
                  </a:solidFill>
                  <a:latin typeface="Arial" panose="020B0604020202020204" pitchFamily="34" charset="0"/>
                  <a:cs typeface="Arial" panose="020B0604020202020204" pitchFamily="34" charset="0"/>
                </a:rPr>
                <a:t>и «</a:t>
              </a:r>
              <a:r>
                <a:rPr lang="ru-RU" kern="0" dirty="0">
                  <a:solidFill>
                    <a:sysClr val="windowText" lastClr="000000"/>
                  </a:solidFill>
                  <a:latin typeface="Arial" panose="020B0604020202020204" pitchFamily="34" charset="0"/>
                  <a:cs typeface="Arial" panose="020B0604020202020204" pitchFamily="34" charset="0"/>
                </a:rPr>
                <a:t>СТАРТАП ЭКСПЕДИЦИИ</a:t>
              </a:r>
              <a:r>
                <a:rPr lang="ru-RU" dirty="0">
                  <a:solidFill>
                    <a:prstClr val="black"/>
                  </a:solidFill>
                  <a:latin typeface="Arial" panose="020B0604020202020204" pitchFamily="34" charset="0"/>
                  <a:cs typeface="Arial" panose="020B0604020202020204" pitchFamily="34" charset="0"/>
                </a:rPr>
                <a:t>»</a:t>
              </a:r>
            </a:p>
            <a:p>
              <a:pPr eaLnBrk="1" fontAlgn="auto" hangingPunct="1">
                <a:lnSpc>
                  <a:spcPct val="90000"/>
                </a:lnSpc>
                <a:spcBef>
                  <a:spcPts val="0"/>
                </a:spcBef>
                <a:spcAft>
                  <a:spcPts val="0"/>
                </a:spcAft>
                <a:buFont typeface="Arial" panose="020B0604020202020204" pitchFamily="34" charset="0"/>
                <a:buNone/>
                <a:defRPr/>
              </a:pPr>
              <a:r>
                <a:rPr lang="ru-RU" dirty="0">
                  <a:solidFill>
                    <a:prstClr val="black"/>
                  </a:solidFill>
                  <a:latin typeface="Arial" panose="020B0604020202020204" pitchFamily="34" charset="0"/>
                  <a:cs typeface="Arial" panose="020B0604020202020204" pitchFamily="34" charset="0"/>
                </a:rPr>
                <a:t>Обработка металла резанием, электросварка </a:t>
              </a:r>
              <a:r>
                <a:rPr lang="ru-RU" dirty="0" smtClean="0">
                  <a:solidFill>
                    <a:prstClr val="black"/>
                  </a:solidFill>
                  <a:latin typeface="Arial" panose="020B0604020202020204" pitchFamily="34" charset="0"/>
                  <a:cs typeface="Arial" panose="020B0604020202020204" pitchFamily="34" charset="0"/>
                </a:rPr>
                <a:t>алюминия и др.</a:t>
              </a:r>
              <a:endParaRPr lang="ru-RU" dirty="0">
                <a:solidFill>
                  <a:prstClr val="black"/>
                </a:solidFill>
                <a:latin typeface="Arial" panose="020B0604020202020204" pitchFamily="34" charset="0"/>
                <a:cs typeface="Arial" panose="020B0604020202020204" pitchFamily="34" charset="0"/>
              </a:endParaRPr>
            </a:p>
          </p:txBody>
        </p:sp>
        <p:pic>
          <p:nvPicPr>
            <p:cNvPr id="19460"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4263" y="998538"/>
              <a:ext cx="4889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Рисунок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1900" y="2957513"/>
              <a:ext cx="3249613"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rotWithShape="1">
            <a:blip r:embed="rId7" cstate="print">
              <a:extLst>
                <a:ext uri="{28A0092B-C50C-407E-A947-70E740481C1C}">
                  <a14:useLocalDpi xmlns:a14="http://schemas.microsoft.com/office/drawing/2010/main" val="0"/>
                </a:ext>
              </a:extLst>
            </a:blip>
            <a:srcRect l="3966" t="2257" r="2651" b="2979"/>
            <a:stretch/>
          </p:blipFill>
          <p:spPr>
            <a:xfrm>
              <a:off x="255189" y="995402"/>
              <a:ext cx="1975521" cy="24605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19472" name="Рисунок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81325" y="63500"/>
            <a:ext cx="494823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9"/>
          <a:stretch>
            <a:fillRect/>
          </a:stretch>
        </p:blipFill>
        <p:spPr>
          <a:xfrm>
            <a:off x="8153683" y="150779"/>
            <a:ext cx="3737172" cy="658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5" name="Группа 4"/>
          <p:cNvGrpSpPr/>
          <p:nvPr/>
        </p:nvGrpSpPr>
        <p:grpSpPr>
          <a:xfrm>
            <a:off x="190386" y="904876"/>
            <a:ext cx="6024197" cy="2757487"/>
            <a:chOff x="143760" y="3509963"/>
            <a:chExt cx="5906203" cy="2757487"/>
          </a:xfrm>
        </p:grpSpPr>
        <p:sp>
          <p:nvSpPr>
            <p:cNvPr id="19462" name="Прямоугольник 9"/>
            <p:cNvSpPr>
              <a:spLocks noChangeArrowheads="1"/>
            </p:cNvSpPr>
            <p:nvPr/>
          </p:nvSpPr>
          <p:spPr bwMode="auto">
            <a:xfrm>
              <a:off x="3341688" y="3509963"/>
              <a:ext cx="27082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1800" b="1" dirty="0">
                  <a:solidFill>
                    <a:srgbClr val="000000"/>
                  </a:solidFill>
                  <a:latin typeface="Arial" panose="020B0604020202020204" pitchFamily="34" charset="0"/>
                  <a:cs typeface="Arial" panose="020B0604020202020204" pitchFamily="34" charset="0"/>
                </a:rPr>
                <a:t>Маракулин </a:t>
              </a:r>
            </a:p>
            <a:p>
              <a:pPr eaLnBrk="1" hangingPunct="1">
                <a:lnSpc>
                  <a:spcPct val="100000"/>
                </a:lnSpc>
                <a:spcBef>
                  <a:spcPct val="0"/>
                </a:spcBef>
                <a:buFontTx/>
                <a:buNone/>
              </a:pPr>
              <a:r>
                <a:rPr lang="ru-RU" altLang="ru-RU" sz="1800" b="1" dirty="0">
                  <a:solidFill>
                    <a:srgbClr val="000000"/>
                  </a:solidFill>
                  <a:latin typeface="Arial" panose="020B0604020202020204" pitchFamily="34" charset="0"/>
                  <a:cs typeface="Arial" panose="020B0604020202020204" pitchFamily="34" charset="0"/>
                </a:rPr>
                <a:t>Павел Борисович</a:t>
              </a:r>
            </a:p>
            <a:p>
              <a:pPr eaLnBrk="1" hangingPunct="1">
                <a:lnSpc>
                  <a:spcPct val="100000"/>
                </a:lnSpc>
                <a:spcBef>
                  <a:spcPct val="0"/>
                </a:spcBef>
                <a:buFontTx/>
                <a:buNone/>
              </a:pPr>
              <a:r>
                <a:rPr lang="ru-RU" altLang="ru-RU" sz="1800" dirty="0">
                  <a:solidFill>
                    <a:srgbClr val="000000"/>
                  </a:solidFill>
                  <a:latin typeface="Arial" panose="020B0604020202020204" pitchFamily="34" charset="0"/>
                  <a:cs typeface="Arial" panose="020B0604020202020204" pitchFamily="34" charset="0"/>
                </a:rPr>
                <a:t>Директор </a:t>
              </a:r>
            </a:p>
            <a:p>
              <a:pPr eaLnBrk="1" hangingPunct="1">
                <a:lnSpc>
                  <a:spcPct val="100000"/>
                </a:lnSpc>
                <a:spcBef>
                  <a:spcPct val="0"/>
                </a:spcBef>
                <a:buFontTx/>
                <a:buNone/>
              </a:pPr>
              <a:r>
                <a:rPr lang="ru-RU" altLang="ru-RU" sz="1800" dirty="0">
                  <a:solidFill>
                    <a:srgbClr val="000000"/>
                  </a:solidFill>
                  <a:latin typeface="Arial" panose="020B0604020202020204" pitchFamily="34" charset="0"/>
                  <a:cs typeface="Arial" panose="020B0604020202020204" pitchFamily="34" charset="0"/>
                </a:rPr>
                <a:t>ООО МИП «Тренажёр» Инвестиционный специалист первой категории: ГМУ,</a:t>
              </a:r>
            </a:p>
            <a:p>
              <a:pPr eaLnBrk="1" hangingPunct="1">
                <a:lnSpc>
                  <a:spcPct val="100000"/>
                </a:lnSpc>
                <a:spcBef>
                  <a:spcPct val="0"/>
                </a:spcBef>
                <a:buFontTx/>
                <a:buNone/>
              </a:pPr>
              <a:r>
                <a:rPr lang="ru-RU" altLang="ru-RU" sz="1800" dirty="0" err="1">
                  <a:solidFill>
                    <a:srgbClr val="000000"/>
                  </a:solidFill>
                  <a:latin typeface="Arial" panose="020B0604020202020204" pitchFamily="34" charset="0"/>
                  <a:cs typeface="Arial" panose="020B0604020202020204" pitchFamily="34" charset="0"/>
                </a:rPr>
                <a:t>госзакупки</a:t>
              </a:r>
              <a:r>
                <a:rPr lang="ru-RU" altLang="ru-RU" sz="1800" dirty="0">
                  <a:solidFill>
                    <a:srgbClr val="000000"/>
                  </a:solidFill>
                  <a:latin typeface="Arial" panose="020B0604020202020204" pitchFamily="34" charset="0"/>
                  <a:cs typeface="Arial" panose="020B0604020202020204" pitchFamily="34" charset="0"/>
                </a:rPr>
                <a:t> и продажи</a:t>
              </a:r>
            </a:p>
          </p:txBody>
        </p:sp>
        <p:pic>
          <p:nvPicPr>
            <p:cNvPr id="19463" name="Рисунок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87638" y="3597275"/>
              <a:ext cx="74136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Рисунок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81288" y="5748338"/>
              <a:ext cx="31765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3760" y="3620095"/>
              <a:ext cx="2419727" cy="25160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19476" name="Рисунок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364663" y="5951538"/>
            <a:ext cx="14097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3"/>
          <p:cNvPicPr>
            <a:picLocks noChangeAspect="1"/>
          </p:cNvPicPr>
          <p:nvPr/>
        </p:nvPicPr>
        <p:blipFill>
          <a:blip r:embed="rId3"/>
          <a:stretch>
            <a:fillRect/>
          </a:stretch>
        </p:blipFill>
        <p:spPr>
          <a:xfrm>
            <a:off x="10742056" y="3736416"/>
            <a:ext cx="1042506" cy="676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78" name="Рисунок 1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701529" y="3658849"/>
            <a:ext cx="9985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8719" y="967527"/>
            <a:ext cx="765007" cy="701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Заголовок 1">
            <a:extLst>
              <a:ext uri="{FF2B5EF4-FFF2-40B4-BE49-F238E27FC236}"/>
            </a:extLst>
          </p:cNvPr>
          <p:cNvSpPr txBox="1">
            <a:spLocks/>
          </p:cNvSpPr>
          <p:nvPr/>
        </p:nvSpPr>
        <p:spPr>
          <a:xfrm>
            <a:off x="515938" y="268288"/>
            <a:ext cx="5802312" cy="51752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ru-RU" sz="20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Социальная значимость проекта</a:t>
            </a:r>
            <a:endParaRPr lang="ru-RU" sz="2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Прямоугольник 1"/>
          <p:cNvSpPr/>
          <p:nvPr/>
        </p:nvSpPr>
        <p:spPr>
          <a:xfrm>
            <a:off x="515938" y="577850"/>
            <a:ext cx="10991850" cy="3416300"/>
          </a:xfrm>
          <a:prstGeom prst="rect">
            <a:avLst/>
          </a:prstGeom>
        </p:spPr>
        <p:txBody>
          <a:bodyPr>
            <a:spAutoFit/>
          </a:bodyPr>
          <a:lstStyle/>
          <a:p>
            <a:pPr eaLnBrk="1" fontAlgn="auto" hangingPunct="1">
              <a:spcBef>
                <a:spcPts val="0"/>
              </a:spcBef>
              <a:spcAft>
                <a:spcPts val="0"/>
              </a:spcAft>
              <a:defRPr/>
            </a:pPr>
            <a:r>
              <a:rPr lang="ru-RU" sz="2800" b="1" kern="0" dirty="0">
                <a:solidFill>
                  <a:sysClr val="windowText" lastClr="000000"/>
                </a:solidFill>
                <a:latin typeface="Corbel" panose="020B0503020204020204"/>
              </a:rPr>
              <a:t>ООО «Малое инновационное предприятие «Тренажёр»</a:t>
            </a:r>
          </a:p>
          <a:p>
            <a:pPr eaLnBrk="1" fontAlgn="auto" hangingPunct="1">
              <a:spcBef>
                <a:spcPts val="0"/>
              </a:spcBef>
              <a:spcAft>
                <a:spcPts val="0"/>
              </a:spcAft>
              <a:defRPr/>
            </a:pPr>
            <a:r>
              <a:rPr lang="ru-RU" sz="2400" kern="0" dirty="0">
                <a:solidFill>
                  <a:sysClr val="windowText" lastClr="000000"/>
                </a:solidFill>
                <a:latin typeface="Corbel" panose="020B0503020204020204"/>
              </a:rPr>
              <a:t>обеспечивает занятостью социально-уязвимые группы населения </a:t>
            </a:r>
          </a:p>
          <a:p>
            <a:pPr eaLnBrk="1" fontAlgn="auto" hangingPunct="1">
              <a:spcBef>
                <a:spcPts val="0"/>
              </a:spcBef>
              <a:spcAft>
                <a:spcPts val="0"/>
              </a:spcAft>
              <a:defRPr/>
            </a:pPr>
            <a:r>
              <a:rPr lang="ru-RU" sz="2400" kern="0" dirty="0">
                <a:solidFill>
                  <a:sysClr val="windowText" lastClr="000000"/>
                </a:solidFill>
                <a:latin typeface="Corbel" panose="020B0503020204020204"/>
              </a:rPr>
              <a:t>и создаёт медицинское изделие для реабилитации больных и </a:t>
            </a:r>
          </a:p>
          <a:p>
            <a:pPr eaLnBrk="1" fontAlgn="auto" hangingPunct="1">
              <a:spcBef>
                <a:spcPts val="0"/>
              </a:spcBef>
              <a:spcAft>
                <a:spcPts val="0"/>
              </a:spcAft>
              <a:defRPr/>
            </a:pPr>
            <a:r>
              <a:rPr lang="ru-RU" sz="2400" kern="0" dirty="0">
                <a:solidFill>
                  <a:sysClr val="windowText" lastClr="000000"/>
                </a:solidFill>
                <a:latin typeface="Corbel" panose="020B0503020204020204"/>
              </a:rPr>
              <a:t>инвалидов. </a:t>
            </a:r>
            <a:r>
              <a:rPr lang="ru-RU" sz="2800" kern="0" dirty="0">
                <a:solidFill>
                  <a:sysClr val="windowText" lastClr="000000"/>
                </a:solidFill>
                <a:latin typeface="Corbel" panose="020B0503020204020204"/>
              </a:rPr>
              <a:t>ООО МИП «Тренажёр» внесено в реестры:</a:t>
            </a:r>
            <a:endParaRPr lang="ru-RU" sz="2800" b="1" kern="0" dirty="0">
              <a:solidFill>
                <a:sysClr val="windowText" lastClr="000000"/>
              </a:solidFill>
              <a:latin typeface="Corbel" panose="020B0503020204020204"/>
            </a:endParaRPr>
          </a:p>
          <a:p>
            <a:pPr marL="457200" indent="-457200" eaLnBrk="1" fontAlgn="auto" hangingPunct="1">
              <a:spcBef>
                <a:spcPts val="0"/>
              </a:spcBef>
              <a:spcAft>
                <a:spcPts val="0"/>
              </a:spcAft>
              <a:buFont typeface="Arial" panose="020B0604020202020204" pitchFamily="34" charset="0"/>
              <a:buChar char="•"/>
              <a:defRPr/>
            </a:pPr>
            <a:r>
              <a:rPr lang="ru-RU" sz="2800" kern="0" dirty="0">
                <a:solidFill>
                  <a:sysClr val="windowText" lastClr="000000"/>
                </a:solidFill>
                <a:latin typeface="Corbel" panose="020B0503020204020204"/>
              </a:rPr>
              <a:t>Резидентов Технопарка «Русский» 2019 г.</a:t>
            </a:r>
          </a:p>
          <a:p>
            <a:pPr marL="457200" indent="-457200" eaLnBrk="1" fontAlgn="auto" hangingPunct="1">
              <a:spcBef>
                <a:spcPts val="0"/>
              </a:spcBef>
              <a:spcAft>
                <a:spcPts val="0"/>
              </a:spcAft>
              <a:buFont typeface="Arial" panose="020B0604020202020204" pitchFamily="34" charset="0"/>
              <a:buChar char="•"/>
              <a:defRPr/>
            </a:pPr>
            <a:r>
              <a:rPr lang="ru-RU" sz="2800" kern="0" dirty="0">
                <a:solidFill>
                  <a:sysClr val="windowText" lastClr="000000"/>
                </a:solidFill>
                <a:latin typeface="Corbel" panose="020B0503020204020204"/>
              </a:rPr>
              <a:t>Участников экосистемы Платформа НТИ 2021 г.</a:t>
            </a:r>
            <a:endParaRPr lang="ru-RU" kern="0" dirty="0">
              <a:solidFill>
                <a:sysClr val="windowText" lastClr="000000"/>
              </a:solidFill>
              <a:latin typeface="+mn-lt"/>
            </a:endParaRPr>
          </a:p>
          <a:p>
            <a:pPr marL="457200" indent="-457200" eaLnBrk="1" fontAlgn="auto" hangingPunct="1">
              <a:spcBef>
                <a:spcPts val="0"/>
              </a:spcBef>
              <a:spcAft>
                <a:spcPts val="0"/>
              </a:spcAft>
              <a:buFont typeface="Arial" panose="020B0604020202020204" pitchFamily="34" charset="0"/>
              <a:buChar char="•"/>
              <a:defRPr/>
            </a:pPr>
            <a:r>
              <a:rPr lang="ru-RU" sz="2800" kern="0" dirty="0">
                <a:solidFill>
                  <a:sysClr val="windowText" lastClr="000000"/>
                </a:solidFill>
                <a:latin typeface="Corbel" panose="020B0503020204020204"/>
              </a:rPr>
              <a:t>Социальных предприятий Приморского края 2022 г. </a:t>
            </a:r>
          </a:p>
          <a:p>
            <a:pPr marL="457200" indent="-457200" eaLnBrk="1" fontAlgn="auto" hangingPunct="1">
              <a:spcBef>
                <a:spcPts val="0"/>
              </a:spcBef>
              <a:spcAft>
                <a:spcPts val="0"/>
              </a:spcAft>
              <a:buFont typeface="Arial" panose="020B0604020202020204" pitchFamily="34" charset="0"/>
              <a:buChar char="•"/>
              <a:defRPr/>
            </a:pPr>
            <a:r>
              <a:rPr lang="ru-RU" sz="2800" kern="0" dirty="0">
                <a:solidFill>
                  <a:sysClr val="windowText" lastClr="000000"/>
                </a:solidFill>
                <a:latin typeface="Corbel" panose="020B0503020204020204"/>
              </a:rPr>
              <a:t>Инновационных предприятий Приморского края 2023 г.</a:t>
            </a:r>
          </a:p>
        </p:txBody>
      </p:sp>
      <p:sp>
        <p:nvSpPr>
          <p:cNvPr id="20484" name="Подзаголовок 2"/>
          <p:cNvSpPr txBox="1">
            <a:spLocks/>
          </p:cNvSpPr>
          <p:nvPr/>
        </p:nvSpPr>
        <p:spPr bwMode="auto">
          <a:xfrm>
            <a:off x="3808413" y="6018213"/>
            <a:ext cx="51752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ru-RU" altLang="ru-RU" sz="2400" dirty="0">
                <a:solidFill>
                  <a:srgbClr val="000000"/>
                </a:solidFill>
              </a:rPr>
              <a:t>© ООО МИП «Тренажёр», </a:t>
            </a:r>
            <a:r>
              <a:rPr lang="ru-RU" altLang="ru-RU" sz="2400" dirty="0" smtClean="0">
                <a:solidFill>
                  <a:srgbClr val="000000"/>
                </a:solidFill>
              </a:rPr>
              <a:t>2013-2026</a:t>
            </a:r>
            <a:endParaRPr lang="ru-RU" altLang="ru-RU" sz="2400" dirty="0">
              <a:solidFill>
                <a:srgbClr val="000000"/>
              </a:solidFill>
            </a:endParaRPr>
          </a:p>
        </p:txBody>
      </p:sp>
      <p:pic>
        <p:nvPicPr>
          <p:cNvPr id="20485"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13" y="3994150"/>
            <a:ext cx="1922462"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7813" y="3994150"/>
            <a:ext cx="264477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6425" y="3994150"/>
            <a:ext cx="27495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Рисунок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58338" y="874713"/>
            <a:ext cx="190976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Рисунок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13775" y="3994150"/>
            <a:ext cx="283845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32788" y="279400"/>
            <a:ext cx="3525837"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8094663" y="4826000"/>
            <a:ext cx="4002087" cy="1477963"/>
          </a:xfrm>
          <a:prstGeom prst="rect">
            <a:avLst/>
          </a:prstGeom>
        </p:spPr>
        <p:txBody>
          <a:bodyPr>
            <a:spAutoFit/>
          </a:bodyPr>
          <a:lstStyle/>
          <a:p>
            <a:pPr algn="ctr" eaLnBrk="1" fontAlgn="auto" hangingPunct="1">
              <a:spcBef>
                <a:spcPts val="0"/>
              </a:spcBef>
              <a:spcAft>
                <a:spcPts val="0"/>
              </a:spcAft>
              <a:defRPr/>
            </a:pPr>
            <a:r>
              <a:rPr lang="ru-RU" kern="0" dirty="0">
                <a:solidFill>
                  <a:sysClr val="windowText" lastClr="000000"/>
                </a:solidFill>
                <a:latin typeface="Arial" panose="020B0604020202020204" pitchFamily="34" charset="0"/>
                <a:cs typeface="Arial" panose="020B0604020202020204" pitchFamily="34" charset="0"/>
              </a:rPr>
              <a:t>Команда проекта «РобоТренер» с </a:t>
            </a:r>
            <a:r>
              <a:rPr lang="ru-RU" kern="0" dirty="0" err="1">
                <a:solidFill>
                  <a:sysClr val="windowText" lastClr="000000"/>
                </a:solidFill>
                <a:latin typeface="Arial" panose="020B0604020202020204" pitchFamily="34" charset="0"/>
                <a:cs typeface="Arial" panose="020B0604020202020204" pitchFamily="34" charset="0"/>
              </a:rPr>
              <a:t>Зав.отделением</a:t>
            </a:r>
            <a:r>
              <a:rPr lang="ru-RU" kern="0" dirty="0">
                <a:solidFill>
                  <a:sysClr val="windowText" lastClr="000000"/>
                </a:solidFill>
                <a:latin typeface="Arial" panose="020B0604020202020204" pitchFamily="34" charset="0"/>
                <a:cs typeface="Arial" panose="020B0604020202020204" pitchFamily="34" charset="0"/>
              </a:rPr>
              <a:t> </a:t>
            </a:r>
            <a:r>
              <a:rPr lang="ru-RU" kern="0" dirty="0" err="1" smtClean="0">
                <a:solidFill>
                  <a:sysClr val="windowText" lastClr="000000"/>
                </a:solidFill>
                <a:latin typeface="Arial" panose="020B0604020202020204" pitchFamily="34" charset="0"/>
                <a:cs typeface="Arial" panose="020B0604020202020204" pitchFamily="34" charset="0"/>
              </a:rPr>
              <a:t>медцентра</a:t>
            </a:r>
            <a:r>
              <a:rPr lang="ru-RU" kern="0" dirty="0" smtClean="0">
                <a:solidFill>
                  <a:sysClr val="windowText" lastClr="000000"/>
                </a:solidFill>
                <a:latin typeface="Arial" panose="020B0604020202020204" pitchFamily="34" charset="0"/>
                <a:cs typeface="Arial" panose="020B0604020202020204" pitchFamily="34" charset="0"/>
              </a:rPr>
              <a:t> </a:t>
            </a:r>
            <a:r>
              <a:rPr lang="ru-RU" kern="0" dirty="0">
                <a:solidFill>
                  <a:sysClr val="windowText" lastClr="000000"/>
                </a:solidFill>
                <a:latin typeface="Arial" panose="020B0604020202020204" pitchFamily="34" charset="0"/>
                <a:cs typeface="Arial" panose="020B0604020202020204" pitchFamily="34" charset="0"/>
              </a:rPr>
              <a:t>ДВФУ </a:t>
            </a:r>
          </a:p>
          <a:p>
            <a:pPr algn="ctr" eaLnBrk="1" fontAlgn="auto" hangingPunct="1">
              <a:spcBef>
                <a:spcPts val="0"/>
              </a:spcBef>
              <a:spcAft>
                <a:spcPts val="0"/>
              </a:spcAft>
              <a:defRPr/>
            </a:pPr>
            <a:r>
              <a:rPr lang="ru-RU" kern="0" dirty="0">
                <a:solidFill>
                  <a:sysClr val="windowText" lastClr="000000"/>
                </a:solidFill>
                <a:latin typeface="Arial" panose="020B0604020202020204" pitchFamily="34" charset="0"/>
                <a:cs typeface="Arial" panose="020B0604020202020204" pitchFamily="34" charset="0"/>
              </a:rPr>
              <a:t>Кантур Татьяной Анатольевной, </a:t>
            </a:r>
          </a:p>
          <a:p>
            <a:pPr algn="ctr" eaLnBrk="1" fontAlgn="auto" hangingPunct="1">
              <a:spcBef>
                <a:spcPts val="0"/>
              </a:spcBef>
              <a:spcAft>
                <a:spcPts val="0"/>
              </a:spcAft>
              <a:defRPr/>
            </a:pPr>
            <a:r>
              <a:rPr lang="ru-RU" kern="0" dirty="0">
                <a:solidFill>
                  <a:sysClr val="windowText" lastClr="000000"/>
                </a:solidFill>
                <a:latin typeface="Arial" panose="020B0604020202020204" pitchFamily="34" charset="0"/>
                <a:cs typeface="Arial" panose="020B0604020202020204" pitchFamily="34" charset="0"/>
              </a:rPr>
              <a:t>врач-физиотерапевт, кандидат медицинских наук </a:t>
            </a:r>
          </a:p>
        </p:txBody>
      </p:sp>
      <p:sp>
        <p:nvSpPr>
          <p:cNvPr id="8" name="Прямоугольник 7"/>
          <p:cNvSpPr/>
          <p:nvPr/>
        </p:nvSpPr>
        <p:spPr>
          <a:xfrm>
            <a:off x="376238" y="5789613"/>
            <a:ext cx="7848600" cy="461962"/>
          </a:xfrm>
          <a:prstGeom prst="rect">
            <a:avLst/>
          </a:prstGeom>
        </p:spPr>
        <p:txBody>
          <a:bodyPr>
            <a:spAutoFit/>
          </a:bodyPr>
          <a:lstStyle/>
          <a:p>
            <a:pPr algn="ctr" eaLnBrk="1" fontAlgn="auto" hangingPunct="1">
              <a:spcBef>
                <a:spcPts val="0"/>
              </a:spcBef>
              <a:spcAft>
                <a:spcPts val="0"/>
              </a:spcAft>
              <a:defRPr/>
            </a:pPr>
            <a:r>
              <a:rPr lang="ru-RU" sz="2400" kern="0" dirty="0">
                <a:solidFill>
                  <a:sysClr val="windowText" lastClr="000000"/>
                </a:solidFill>
                <a:latin typeface="Arial" panose="020B0604020202020204" pitchFamily="34" charset="0"/>
                <a:cs typeface="Arial" panose="020B0604020202020204" pitchFamily="34" charset="0"/>
              </a:rPr>
              <a:t>«РобоТренер» в медицинском центре ДВФУ</a:t>
            </a:r>
          </a:p>
        </p:txBody>
      </p:sp>
      <p:sp>
        <p:nvSpPr>
          <p:cNvPr id="11" name="Прямоугольник 10"/>
          <p:cNvSpPr/>
          <p:nvPr/>
        </p:nvSpPr>
        <p:spPr>
          <a:xfrm>
            <a:off x="3621088" y="6248400"/>
            <a:ext cx="4162425" cy="369888"/>
          </a:xfrm>
          <a:prstGeom prst="rect">
            <a:avLst/>
          </a:prstGeom>
        </p:spPr>
        <p:txBody>
          <a:bodyPr>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pic>
        <p:nvPicPr>
          <p:cNvPr id="21512"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7000" y="279400"/>
            <a:ext cx="6602413"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oboTrener2023-11-24MedCent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1842" y="1533772"/>
            <a:ext cx="7425371" cy="4203453"/>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0">
                <p:cTn id="7"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733425" y="628650"/>
            <a:ext cx="7551738" cy="368300"/>
          </a:xfrm>
        </p:spPr>
        <p:txBody>
          <a:bodyPr rtlCol="0">
            <a:normAutofit fontScale="90000"/>
          </a:bodyPr>
          <a:lstStyle/>
          <a:p>
            <a:pPr eaLnBrk="1" fontAlgn="auto" hangingPunct="1">
              <a:spcAft>
                <a:spcPts val="0"/>
              </a:spcAft>
              <a:defRPr/>
            </a:pPr>
            <a:r>
              <a:rPr lang="ru-RU" dirty="0" smtClean="0">
                <a:latin typeface="Montserrat" pitchFamily="2" charset="0"/>
              </a:rPr>
              <a:t>Потребности</a:t>
            </a:r>
            <a:endParaRPr lang="ru-RU" dirty="0">
              <a:latin typeface="Montserrat" pitchFamily="2" charset="0"/>
            </a:endParaRPr>
          </a:p>
        </p:txBody>
      </p:sp>
      <p:pic>
        <p:nvPicPr>
          <p:cNvPr id="22531"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271463"/>
            <a:ext cx="49688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1795463" y="26654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22533" name="TextBox 6"/>
          <p:cNvSpPr txBox="1">
            <a:spLocks noChangeArrowheads="1"/>
          </p:cNvSpPr>
          <p:nvPr/>
        </p:nvSpPr>
        <p:spPr bwMode="auto">
          <a:xfrm>
            <a:off x="733425" y="1520825"/>
            <a:ext cx="7050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Общество с ограниченной ответственностью</a:t>
            </a:r>
          </a:p>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«Малое инновационное предприятие «ТРЕНАЖЁР»</a:t>
            </a:r>
          </a:p>
          <a:p>
            <a:pPr eaLnBrk="1" hangingPunct="1">
              <a:lnSpc>
                <a:spcPct val="100000"/>
              </a:lnSpc>
              <a:spcBef>
                <a:spcPct val="0"/>
              </a:spcBef>
              <a:buFontTx/>
              <a:buNone/>
            </a:pPr>
            <a:r>
              <a:rPr lang="ru-RU" altLang="ru-RU" sz="2000" u="sng">
                <a:latin typeface="Arial" panose="020B0604020202020204" pitchFamily="34" charset="0"/>
                <a:cs typeface="Arial" panose="020B0604020202020204" pitchFamily="34" charset="0"/>
              </a:rPr>
              <a:t>ОГРН 1132543008883 от 26.04.2013 ИНН 2543026333  </a:t>
            </a:r>
          </a:p>
        </p:txBody>
      </p:sp>
      <p:sp>
        <p:nvSpPr>
          <p:cNvPr id="17" name="Прямоугольник 16"/>
          <p:cNvSpPr/>
          <p:nvPr/>
        </p:nvSpPr>
        <p:spPr>
          <a:xfrm>
            <a:off x="3621088" y="6248400"/>
            <a:ext cx="4162425" cy="369888"/>
          </a:xfrm>
          <a:prstGeom prst="rect">
            <a:avLst/>
          </a:prstGeom>
        </p:spPr>
        <p:txBody>
          <a:bodyPr>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sp>
        <p:nvSpPr>
          <p:cNvPr id="22535" name="Прямоугольник 8"/>
          <p:cNvSpPr>
            <a:spLocks noChangeArrowheads="1"/>
          </p:cNvSpPr>
          <p:nvPr/>
        </p:nvSpPr>
        <p:spPr bwMode="auto">
          <a:xfrm>
            <a:off x="733425" y="2665413"/>
            <a:ext cx="11223625"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a:t>Грант на «доращивание технологии» 10 млн рублей.</a:t>
            </a:r>
          </a:p>
          <a:p>
            <a:pPr eaLnBrk="1" hangingPunct="1">
              <a:lnSpc>
                <a:spcPct val="100000"/>
              </a:lnSpc>
              <a:spcBef>
                <a:spcPct val="0"/>
              </a:spcBef>
              <a:buFontTx/>
              <a:buNone/>
            </a:pPr>
            <a:r>
              <a:rPr lang="ru-RU" altLang="ru-RU"/>
              <a:t>Цель: «Доращивание технологии» с уровня TRL-6 до </a:t>
            </a:r>
          </a:p>
          <a:p>
            <a:pPr eaLnBrk="1" hangingPunct="1">
              <a:lnSpc>
                <a:spcPct val="100000"/>
              </a:lnSpc>
              <a:spcBef>
                <a:spcPct val="0"/>
              </a:spcBef>
              <a:buFontTx/>
              <a:buNone/>
            </a:pPr>
            <a:r>
              <a:rPr lang="ru-RU" altLang="ru-RU"/>
              <a:t>уровня TRL-9) для готовности к внедрению решения </a:t>
            </a:r>
          </a:p>
          <a:p>
            <a:pPr eaLnBrk="1" hangingPunct="1">
              <a:lnSpc>
                <a:spcPct val="100000"/>
              </a:lnSpc>
              <a:spcBef>
                <a:spcPct val="0"/>
              </a:spcBef>
              <a:buFontTx/>
              <a:buNone/>
            </a:pPr>
            <a:endParaRPr lang="ru-RU" altLang="ru-RU"/>
          </a:p>
          <a:p>
            <a:pPr eaLnBrk="1" hangingPunct="1">
              <a:lnSpc>
                <a:spcPct val="100000"/>
              </a:lnSpc>
              <a:spcBef>
                <a:spcPct val="0"/>
              </a:spcBef>
              <a:buFontTx/>
              <a:buNone/>
            </a:pPr>
            <a:r>
              <a:rPr lang="ru-RU" altLang="ru-RU"/>
              <a:t>Завершение НИОКР по созданию промышленного образца </a:t>
            </a:r>
          </a:p>
          <a:p>
            <a:pPr eaLnBrk="1" hangingPunct="1">
              <a:lnSpc>
                <a:spcPct val="100000"/>
              </a:lnSpc>
              <a:spcBef>
                <a:spcPct val="0"/>
              </a:spcBef>
              <a:buFontTx/>
              <a:buNone/>
            </a:pPr>
            <a:r>
              <a:rPr lang="ru-RU" altLang="ru-RU"/>
              <a:t>Завершения клинических испытаний </a:t>
            </a:r>
          </a:p>
          <a:p>
            <a:pPr eaLnBrk="1" hangingPunct="1">
              <a:lnSpc>
                <a:spcPct val="100000"/>
              </a:lnSpc>
              <a:spcBef>
                <a:spcPct val="0"/>
              </a:spcBef>
              <a:buFontTx/>
              <a:buNone/>
            </a:pPr>
            <a:r>
              <a:rPr lang="ru-RU" altLang="ru-RU"/>
              <a:t>Получение Регистрационного Удостоверения на медицинское изделие</a:t>
            </a:r>
          </a:p>
          <a:p>
            <a:pPr eaLnBrk="1" hangingPunct="1">
              <a:lnSpc>
                <a:spcPct val="100000"/>
              </a:lnSpc>
              <a:spcBef>
                <a:spcPct val="0"/>
              </a:spcBef>
              <a:buFontTx/>
              <a:buNone/>
            </a:pPr>
            <a:r>
              <a:rPr lang="ru-RU" altLang="ru-RU"/>
              <a:t>Подбор технологического партнёра для организации производства</a:t>
            </a:r>
          </a:p>
        </p:txBody>
      </p:sp>
      <p:pic>
        <p:nvPicPr>
          <p:cNvPr id="22536"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6363" y="271463"/>
            <a:ext cx="2960687"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766763" y="629720"/>
            <a:ext cx="7551737" cy="369887"/>
          </a:xfrm>
        </p:spPr>
        <p:txBody>
          <a:bodyPr rtlCol="0">
            <a:normAutofit fontScale="90000"/>
          </a:bodyPr>
          <a:lstStyle/>
          <a:p>
            <a:pPr eaLnBrk="1" fontAlgn="auto" hangingPunct="1">
              <a:spcAft>
                <a:spcPts val="0"/>
              </a:spcAft>
              <a:defRPr/>
            </a:pPr>
            <a:r>
              <a:rPr lang="ru-RU" dirty="0" smtClean="0">
                <a:latin typeface="Montserrat" pitchFamily="2" charset="0"/>
              </a:rPr>
              <a:t>Контакты</a:t>
            </a:r>
            <a:endParaRPr lang="ru-RU" dirty="0">
              <a:latin typeface="Montserrat" pitchFamily="2" charset="0"/>
            </a:endParaRPr>
          </a:p>
        </p:txBody>
      </p:sp>
      <p:sp>
        <p:nvSpPr>
          <p:cNvPr id="10" name="TextBox 9">
            <a:extLst>
              <a:ext uri="{FF2B5EF4-FFF2-40B4-BE49-F238E27FC236}"/>
            </a:extLst>
          </p:cNvPr>
          <p:cNvSpPr txBox="1"/>
          <p:nvPr/>
        </p:nvSpPr>
        <p:spPr>
          <a:xfrm>
            <a:off x="727246" y="1122896"/>
            <a:ext cx="4607470" cy="1261884"/>
          </a:xfrm>
          <a:prstGeom prst="rect">
            <a:avLst/>
          </a:prstGeom>
          <a:noFill/>
        </p:spPr>
        <p:txBody>
          <a:bodyPr wrap="square">
            <a:spAutoFit/>
          </a:bodyPr>
          <a:lstStyle/>
          <a:p>
            <a:pPr eaLnBrk="1" fontAlgn="auto" hangingPunct="1">
              <a:spcBef>
                <a:spcPts val="0"/>
              </a:spcBef>
              <a:spcAft>
                <a:spcPts val="0"/>
              </a:spcAft>
              <a:defRPr/>
            </a:pPr>
            <a:r>
              <a:rPr lang="ru-RU" sz="2400" dirty="0">
                <a:latin typeface="+mn-lt"/>
              </a:rPr>
              <a:t>Директор ООО МИП «ТРЕНАЖЁР»</a:t>
            </a:r>
          </a:p>
          <a:p>
            <a:pPr eaLnBrk="1" fontAlgn="auto" hangingPunct="1">
              <a:spcBef>
                <a:spcPts val="0"/>
              </a:spcBef>
              <a:spcAft>
                <a:spcPts val="0"/>
              </a:spcAft>
              <a:defRPr/>
            </a:pPr>
            <a:r>
              <a:rPr lang="ru-RU" sz="2800" dirty="0">
                <a:latin typeface="+mn-lt"/>
              </a:rPr>
              <a:t>Маракулин Павел Борисович</a:t>
            </a:r>
          </a:p>
          <a:p>
            <a:pPr eaLnBrk="1" fontAlgn="auto" hangingPunct="1">
              <a:spcBef>
                <a:spcPts val="0"/>
              </a:spcBef>
              <a:spcAft>
                <a:spcPts val="0"/>
              </a:spcAft>
              <a:defRPr/>
            </a:pPr>
            <a:r>
              <a:rPr lang="en-US" sz="2400" dirty="0">
                <a:solidFill>
                  <a:schemeClr val="tx1">
                    <a:lumMod val="50000"/>
                    <a:lumOff val="50000"/>
                  </a:schemeClr>
                </a:solidFill>
                <a:latin typeface="+mn-lt"/>
                <a:hlinkClick r:id="rId3"/>
              </a:rPr>
              <a:t>https://</a:t>
            </a:r>
            <a:r>
              <a:rPr lang="en-US" sz="2400" dirty="0" smtClean="0">
                <a:solidFill>
                  <a:schemeClr val="tx1">
                    <a:lumMod val="50000"/>
                    <a:lumOff val="50000"/>
                  </a:schemeClr>
                </a:solidFill>
                <a:latin typeface="+mn-lt"/>
                <a:hlinkClick r:id="rId3"/>
              </a:rPr>
              <a:t>leader-id.ru/users/1070916</a:t>
            </a:r>
            <a:endParaRPr lang="en-US" sz="2400" dirty="0">
              <a:solidFill>
                <a:schemeClr val="tx1">
                  <a:lumMod val="50000"/>
                  <a:lumOff val="50000"/>
                </a:schemeClr>
              </a:solidFill>
              <a:latin typeface="+mn-lt"/>
            </a:endParaRPr>
          </a:p>
        </p:txBody>
      </p:sp>
      <p:sp>
        <p:nvSpPr>
          <p:cNvPr id="24580" name="TextBox 10"/>
          <p:cNvSpPr txBox="1">
            <a:spLocks noChangeArrowheads="1"/>
          </p:cNvSpPr>
          <p:nvPr/>
        </p:nvSpPr>
        <p:spPr bwMode="auto">
          <a:xfrm>
            <a:off x="1654175" y="3976687"/>
            <a:ext cx="2817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400" b="1" dirty="0">
                <a:latin typeface="Arial" panose="020B0604020202020204" pitchFamily="34" charset="0"/>
                <a:cs typeface="Arial" panose="020B0604020202020204" pitchFamily="34" charset="0"/>
              </a:rPr>
              <a:t>+7 924-136-1676</a:t>
            </a:r>
          </a:p>
          <a:p>
            <a:pPr eaLnBrk="1" hangingPunct="1">
              <a:lnSpc>
                <a:spcPct val="100000"/>
              </a:lnSpc>
              <a:spcBef>
                <a:spcPct val="0"/>
              </a:spcBef>
              <a:buFontTx/>
              <a:buNone/>
            </a:pPr>
            <a:endParaRPr lang="ru-RU" altLang="ru-RU" sz="2400" b="1"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ru-RU" sz="2400" b="1" dirty="0" smtClean="0">
                <a:latin typeface="Arial" panose="020B0604020202020204" pitchFamily="34" charset="0"/>
                <a:cs typeface="Arial" panose="020B0604020202020204" pitchFamily="34" charset="0"/>
              </a:rPr>
              <a:t>dvfk@inbox.ru</a:t>
            </a:r>
            <a:endParaRPr lang="ru-RU" altLang="ru-RU" sz="2400" b="1" dirty="0">
              <a:latin typeface="Arial" panose="020B0604020202020204" pitchFamily="34" charset="0"/>
              <a:cs typeface="Arial" panose="020B0604020202020204" pitchFamily="34" charset="0"/>
            </a:endParaRPr>
          </a:p>
        </p:txBody>
      </p:sp>
      <p:pic>
        <p:nvPicPr>
          <p:cNvPr id="13" name="Рисунок 12" descr="Телефонная трубка контур">
            <a:extLst>
              <a:ext uri="{FF2B5EF4-FFF2-40B4-BE49-F238E27FC236}"/>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extLst>
          </a:blip>
          <a:stretch>
            <a:fillRect/>
          </a:stretch>
        </p:blipFill>
        <p:spPr>
          <a:xfrm>
            <a:off x="766763" y="3826423"/>
            <a:ext cx="698338" cy="698338"/>
          </a:xfrm>
          <a:prstGeom prst="rect">
            <a:avLst/>
          </a:prstGeom>
        </p:spPr>
      </p:pic>
      <p:pic>
        <p:nvPicPr>
          <p:cNvPr id="15" name="Рисунок 14" descr="Электронная почта контур">
            <a:extLst>
              <a:ext uri="{FF2B5EF4-FFF2-40B4-BE49-F238E27FC236}"/>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extLst>
          </a:blip>
          <a:stretch>
            <a:fillRect/>
          </a:stretch>
        </p:blipFill>
        <p:spPr>
          <a:xfrm>
            <a:off x="766763" y="4524761"/>
            <a:ext cx="806116" cy="806116"/>
          </a:xfrm>
          <a:prstGeom prst="rect">
            <a:avLst/>
          </a:prstGeom>
        </p:spPr>
      </p:pic>
      <p:sp>
        <p:nvSpPr>
          <p:cNvPr id="24583" name="Прямоугольник 2"/>
          <p:cNvSpPr>
            <a:spLocks noChangeArrowheads="1"/>
          </p:cNvSpPr>
          <p:nvPr/>
        </p:nvSpPr>
        <p:spPr bwMode="auto">
          <a:xfrm>
            <a:off x="4368470" y="3930891"/>
            <a:ext cx="34150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2400" dirty="0">
                <a:latin typeface="Arial" panose="020B0604020202020204" pitchFamily="34" charset="0"/>
                <a:cs typeface="Arial" panose="020B0604020202020204" pitchFamily="34" charset="0"/>
                <a:hlinkClick r:id="rId6"/>
              </a:rPr>
              <a:t>https://vk.link/ltd2024</a:t>
            </a:r>
            <a:endParaRPr lang="ru-RU" altLang="ru-RU" sz="24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ru-RU" altLang="ru-RU" sz="24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ru-RU" sz="2400" dirty="0">
                <a:latin typeface="Arial" panose="020B0604020202020204" pitchFamily="34" charset="0"/>
                <a:cs typeface="Arial" panose="020B0604020202020204" pitchFamily="34" charset="0"/>
                <a:hlinkClick r:id="rId7"/>
              </a:rPr>
              <a:t>https://vk.com/ltd2024</a:t>
            </a:r>
            <a:endParaRPr lang="ru-RU" altLang="ru-RU" sz="2400" dirty="0">
              <a:latin typeface="Arial" panose="020B0604020202020204" pitchFamily="34" charset="0"/>
              <a:cs typeface="Arial" panose="020B0604020202020204" pitchFamily="34" charset="0"/>
            </a:endParaRPr>
          </a:p>
        </p:txBody>
      </p:sp>
      <p:pic>
        <p:nvPicPr>
          <p:cNvPr id="24585" name="Рисунок 5"/>
          <p:cNvPicPr>
            <a:picLocks noChangeAspect="1"/>
          </p:cNvPicPr>
          <p:nvPr/>
        </p:nvPicPr>
        <p:blipFill>
          <a:blip r:embed="rId8">
            <a:extLst>
              <a:ext uri="{28A0092B-C50C-407E-A947-70E740481C1C}">
                <a14:useLocalDpi xmlns:a14="http://schemas.microsoft.com/office/drawing/2010/main" val="0"/>
              </a:ext>
            </a:extLst>
          </a:blip>
          <a:srcRect l="10339" t="6956" r="8566" b="21109"/>
          <a:stretch>
            <a:fillRect/>
          </a:stretch>
        </p:blipFill>
        <p:spPr bwMode="auto">
          <a:xfrm>
            <a:off x="8361170" y="623888"/>
            <a:ext cx="323215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Box 3"/>
          <p:cNvSpPr txBox="1">
            <a:spLocks noChangeArrowheads="1"/>
          </p:cNvSpPr>
          <p:nvPr/>
        </p:nvSpPr>
        <p:spPr bwMode="auto">
          <a:xfrm>
            <a:off x="1795463" y="26654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24587" name="TextBox 6"/>
          <p:cNvSpPr txBox="1">
            <a:spLocks noChangeArrowheads="1"/>
          </p:cNvSpPr>
          <p:nvPr/>
        </p:nvSpPr>
        <p:spPr bwMode="auto">
          <a:xfrm>
            <a:off x="766763" y="2355850"/>
            <a:ext cx="74197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400" dirty="0"/>
              <a:t>Общество с ограниченной ответственностью</a:t>
            </a:r>
          </a:p>
          <a:p>
            <a:pPr eaLnBrk="1" hangingPunct="1">
              <a:lnSpc>
                <a:spcPct val="100000"/>
              </a:lnSpc>
              <a:spcBef>
                <a:spcPct val="0"/>
              </a:spcBef>
              <a:buFontTx/>
              <a:buNone/>
            </a:pPr>
            <a:r>
              <a:rPr lang="ru-RU" altLang="ru-RU" sz="2400" dirty="0"/>
              <a:t>«Малое инновационное предприятие «ТРЕНАЖЁР»</a:t>
            </a:r>
          </a:p>
          <a:p>
            <a:pPr eaLnBrk="1" hangingPunct="1">
              <a:lnSpc>
                <a:spcPct val="100000"/>
              </a:lnSpc>
              <a:spcBef>
                <a:spcPct val="0"/>
              </a:spcBef>
              <a:buFontTx/>
              <a:buNone/>
            </a:pPr>
            <a:r>
              <a:rPr lang="ru-RU" altLang="ru-RU" sz="2400" u="sng" dirty="0"/>
              <a:t>ОГРН 1132543008883 от 26.04.2013 </a:t>
            </a:r>
            <a:r>
              <a:rPr lang="ru-RU" altLang="ru-RU" sz="2400" u="sng" dirty="0" smtClean="0"/>
              <a:t>г. ИНН </a:t>
            </a:r>
            <a:r>
              <a:rPr lang="ru-RU" altLang="ru-RU" sz="2400" u="sng" dirty="0"/>
              <a:t>2543026333  </a:t>
            </a:r>
          </a:p>
        </p:txBody>
      </p:sp>
      <p:sp>
        <p:nvSpPr>
          <p:cNvPr id="24588" name="Прямоугольник 7"/>
          <p:cNvSpPr>
            <a:spLocks noChangeArrowheads="1"/>
          </p:cNvSpPr>
          <p:nvPr/>
        </p:nvSpPr>
        <p:spPr bwMode="auto">
          <a:xfrm>
            <a:off x="727246" y="3449179"/>
            <a:ext cx="82183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690911, г. Владивосток, ул. Адмирала Горшкова, </a:t>
            </a:r>
            <a:r>
              <a:rPr lang="ru-RU" altLang="ru-RU" sz="2000" dirty="0" smtClean="0">
                <a:latin typeface="Arial" panose="020B0604020202020204" pitchFamily="34" charset="0"/>
                <a:cs typeface="Arial" panose="020B0604020202020204" pitchFamily="34" charset="0"/>
              </a:rPr>
              <a:t>д.67</a:t>
            </a:r>
            <a:r>
              <a:rPr lang="ru-RU" altLang="ru-RU" sz="2000" dirty="0">
                <a:latin typeface="Arial" panose="020B0604020202020204" pitchFamily="34" charset="0"/>
                <a:cs typeface="Arial" panose="020B0604020202020204" pitchFamily="34" charset="0"/>
              </a:rPr>
              <a:t>, </a:t>
            </a:r>
            <a:r>
              <a:rPr lang="ru-RU" altLang="ru-RU" sz="2000" dirty="0" smtClean="0">
                <a:latin typeface="Arial" panose="020B0604020202020204" pitchFamily="34" charset="0"/>
                <a:cs typeface="Arial" panose="020B0604020202020204" pitchFamily="34" charset="0"/>
              </a:rPr>
              <a:t>пом.1, ком.2</a:t>
            </a:r>
            <a:endParaRPr lang="ru-RU" altLang="ru-RU" sz="2000" dirty="0">
              <a:latin typeface="Arial" panose="020B0604020202020204" pitchFamily="34" charset="0"/>
              <a:cs typeface="Arial" panose="020B0604020202020204" pitchFamily="34" charset="0"/>
            </a:endParaRPr>
          </a:p>
        </p:txBody>
      </p:sp>
      <p:sp>
        <p:nvSpPr>
          <p:cNvPr id="17" name="Прямоугольник 16"/>
          <p:cNvSpPr/>
          <p:nvPr/>
        </p:nvSpPr>
        <p:spPr>
          <a:xfrm>
            <a:off x="3635375" y="6248400"/>
            <a:ext cx="4164013" cy="369888"/>
          </a:xfrm>
          <a:prstGeom prst="rect">
            <a:avLst/>
          </a:prstGeom>
        </p:spPr>
        <p:txBody>
          <a:bodyPr>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sp>
        <p:nvSpPr>
          <p:cNvPr id="24590" name="Прямоугольник 8"/>
          <p:cNvSpPr>
            <a:spLocks noChangeArrowheads="1"/>
          </p:cNvSpPr>
          <p:nvPr/>
        </p:nvSpPr>
        <p:spPr bwMode="auto">
          <a:xfrm>
            <a:off x="727246" y="5354128"/>
            <a:ext cx="84642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400" dirty="0">
                <a:latin typeface="Arial" panose="020B0604020202020204" pitchFamily="34" charset="0"/>
                <a:cs typeface="Arial" panose="020B0604020202020204" pitchFamily="34" charset="0"/>
              </a:rPr>
              <a:t>Навигатор социальных </a:t>
            </a:r>
            <a:r>
              <a:rPr lang="ru-RU" altLang="ru-RU" sz="2400" dirty="0" smtClean="0">
                <a:latin typeface="Arial" panose="020B0604020202020204" pitchFamily="34" charset="0"/>
                <a:cs typeface="Arial" panose="020B0604020202020204" pitchFamily="34" charset="0"/>
              </a:rPr>
              <a:t>предприятий Приморского края</a:t>
            </a:r>
            <a:endParaRPr lang="ru-RU" altLang="ru-RU" sz="2400" dirty="0">
              <a:latin typeface="Arial" panose="020B0604020202020204" pitchFamily="34" charset="0"/>
              <a:cs typeface="Arial" panose="020B0604020202020204" pitchFamily="34" charset="0"/>
              <a:hlinkClick r:id="rId9"/>
            </a:endParaRPr>
          </a:p>
          <a:p>
            <a:pPr eaLnBrk="1" hangingPunct="1">
              <a:lnSpc>
                <a:spcPct val="100000"/>
              </a:lnSpc>
              <a:spcBef>
                <a:spcPct val="0"/>
              </a:spcBef>
              <a:buFontTx/>
              <a:buNone/>
            </a:pPr>
            <a:r>
              <a:rPr lang="en-US" altLang="ru-RU" sz="2400" dirty="0">
                <a:latin typeface="Arial" panose="020B0604020202020204" pitchFamily="34" charset="0"/>
                <a:cs typeface="Arial" panose="020B0604020202020204" pitchFamily="34" charset="0"/>
                <a:hlinkClick r:id="rId9"/>
              </a:rPr>
              <a:t>https://</a:t>
            </a:r>
            <a:r>
              <a:rPr lang="ru-RU" altLang="ru-RU" sz="2400" dirty="0">
                <a:latin typeface="Arial" panose="020B0604020202020204" pitchFamily="34" charset="0"/>
                <a:cs typeface="Arial" panose="020B0604020202020204" pitchFamily="34" charset="0"/>
                <a:hlinkClick r:id="rId9"/>
              </a:rPr>
              <a:t>мойбизнес25.рф/</a:t>
            </a:r>
            <a:r>
              <a:rPr lang="en-US" altLang="ru-RU" sz="2400" dirty="0" err="1">
                <a:latin typeface="Arial" panose="020B0604020202020204" pitchFamily="34" charset="0"/>
                <a:cs typeface="Arial" panose="020B0604020202020204" pitchFamily="34" charset="0"/>
                <a:hlinkClick r:id="rId9"/>
              </a:rPr>
              <a:t>reestr_ciss</a:t>
            </a:r>
            <a:r>
              <a:rPr lang="en-US" altLang="ru-RU" sz="2400" dirty="0">
                <a:latin typeface="Arial" panose="020B0604020202020204" pitchFamily="34" charset="0"/>
                <a:cs typeface="Arial" panose="020B0604020202020204" pitchFamily="34" charset="0"/>
                <a:hlinkClick r:id="rId9"/>
              </a:rPr>
              <a:t>/</a:t>
            </a:r>
            <a:r>
              <a:rPr lang="en-US" altLang="ru-RU" sz="2400" dirty="0" err="1">
                <a:latin typeface="Arial" panose="020B0604020202020204" pitchFamily="34" charset="0"/>
                <a:cs typeface="Arial" panose="020B0604020202020204" pitchFamily="34" charset="0"/>
                <a:hlinkClick r:id="rId9"/>
              </a:rPr>
              <a:t>detail.php?ID</a:t>
            </a:r>
            <a:r>
              <a:rPr lang="en-US" altLang="ru-RU" sz="2400" dirty="0">
                <a:latin typeface="Arial" panose="020B0604020202020204" pitchFamily="34" charset="0"/>
                <a:cs typeface="Arial" panose="020B0604020202020204" pitchFamily="34" charset="0"/>
                <a:hlinkClick r:id="rId9"/>
              </a:rPr>
              <a:t>=23288</a:t>
            </a:r>
            <a:endParaRPr lang="ru-RU" altLang="ru-RU" sz="2400" dirty="0">
              <a:latin typeface="Arial" panose="020B0604020202020204" pitchFamily="34" charset="0"/>
              <a:cs typeface="Arial" panose="020B0604020202020204" pitchFamily="34" charset="0"/>
            </a:endParaRPr>
          </a:p>
        </p:txBody>
      </p:sp>
      <p:pic>
        <p:nvPicPr>
          <p:cNvPr id="24591" name="Рисунок 11">
            <a:hlinkClick r:id="rId10"/>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09418" y="1020138"/>
            <a:ext cx="2432050" cy="1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12"/>
          <a:stretch>
            <a:fillRect/>
          </a:stretch>
        </p:blipFill>
        <p:spPr>
          <a:xfrm>
            <a:off x="3349829" y="121971"/>
            <a:ext cx="4968671" cy="87180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728663" y="404813"/>
            <a:ext cx="699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b="1">
                <a:latin typeface="Arial" panose="020B0604020202020204" pitchFamily="34" charset="0"/>
                <a:cs typeface="Arial" panose="020B0604020202020204" pitchFamily="34" charset="0"/>
              </a:rPr>
              <a:t>Краткая информация о проекте «РобоТренер»</a:t>
            </a:r>
            <a:endParaRPr lang="ru-RU" altLang="ru-RU" sz="2000"/>
          </a:p>
        </p:txBody>
      </p:sp>
      <p:sp>
        <p:nvSpPr>
          <p:cNvPr id="9219" name="Прямоугольник 1"/>
          <p:cNvSpPr>
            <a:spLocks noChangeArrowheads="1"/>
          </p:cNvSpPr>
          <p:nvPr/>
        </p:nvSpPr>
        <p:spPr bwMode="auto">
          <a:xfrm>
            <a:off x="765175" y="1057275"/>
            <a:ext cx="83772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solidFill>
                  <a:srgbClr val="000000"/>
                </a:solidFill>
                <a:latin typeface="Arial" panose="020B0604020202020204" pitchFamily="34" charset="0"/>
                <a:ea typeface="Calibri" panose="020F0502020204030204" pitchFamily="34" charset="0"/>
                <a:cs typeface="Arial" panose="020B0604020202020204" pitchFamily="34" charset="0"/>
              </a:rPr>
              <a:t>РобоТренер: м</a:t>
            </a:r>
            <a:r>
              <a:rPr lang="ru-RU" altLang="ru-RU" sz="2000">
                <a:latin typeface="Arial" panose="020B0604020202020204" pitchFamily="34" charset="0"/>
                <a:ea typeface="Calibri" panose="020F0502020204030204" pitchFamily="34" charset="0"/>
                <a:cs typeface="Arial" panose="020B0604020202020204" pitchFamily="34" charset="0"/>
              </a:rPr>
              <a:t>едицинский адаптивный роботизированный тренажёр для реабилитации и восстановления функций суставов после ранения, контузии или инсульта,  посредством механотерапии. </a:t>
            </a:r>
          </a:p>
          <a:p>
            <a:pPr eaLnBrk="1" hangingPunct="1">
              <a:lnSpc>
                <a:spcPct val="100000"/>
              </a:lnSpc>
              <a:spcBef>
                <a:spcPct val="0"/>
              </a:spcBef>
              <a:buFontTx/>
              <a:buNone/>
            </a:pPr>
            <a:r>
              <a:rPr lang="ru-RU" altLang="ru-RU" sz="2000">
                <a:latin typeface="Arial" panose="020B0604020202020204" pitchFamily="34" charset="0"/>
                <a:ea typeface="Calibri" panose="020F0502020204030204" pitchFamily="34" charset="0"/>
                <a:cs typeface="Arial" panose="020B0604020202020204" pitchFamily="34" charset="0"/>
              </a:rPr>
              <a:t>РобоТренер – это терапевтический робот под управлением программно-аппаратного комплекса «Робо-Тренер: виртуальный двойник пациента».  </a:t>
            </a:r>
          </a:p>
        </p:txBody>
      </p:sp>
      <p:sp>
        <p:nvSpPr>
          <p:cNvPr id="3" name="Прямоугольник 2"/>
          <p:cNvSpPr/>
          <p:nvPr/>
        </p:nvSpPr>
        <p:spPr>
          <a:xfrm>
            <a:off x="728663" y="4657725"/>
            <a:ext cx="10948987" cy="1630363"/>
          </a:xfrm>
          <a:prstGeom prst="rect">
            <a:avLst/>
          </a:prstGeom>
        </p:spPr>
        <p:txBody>
          <a:bodyPr>
            <a:spAutoFit/>
          </a:bodyPr>
          <a:lstStyle/>
          <a:p>
            <a:pPr marL="342900" indent="-342900" eaLnBrk="1" fontAlgn="auto" hangingPunct="1">
              <a:spcBef>
                <a:spcPts val="0"/>
              </a:spcBef>
              <a:spcAft>
                <a:spcPts val="0"/>
              </a:spcAft>
              <a:buFont typeface="Arial" panose="020B0604020202020204" pitchFamily="34" charset="0"/>
              <a:buChar char="•"/>
              <a:defRPr/>
            </a:pPr>
            <a:r>
              <a:rPr lang="ru-RU" sz="2000" kern="0" dirty="0">
                <a:solidFill>
                  <a:sysClr val="windowText" lastClr="000000"/>
                </a:solidFill>
                <a:latin typeface="Arial" panose="020B0604020202020204" pitchFamily="34" charset="0"/>
                <a:cs typeface="Arial" panose="020B0604020202020204" pitchFamily="34" charset="0"/>
              </a:rPr>
              <a:t>Изготовлен прототип (</a:t>
            </a:r>
            <a:r>
              <a:rPr lang="en-US" sz="2000" kern="0" dirty="0">
                <a:solidFill>
                  <a:sysClr val="windowText" lastClr="000000"/>
                </a:solidFill>
                <a:latin typeface="Arial" panose="020B0604020202020204" pitchFamily="34" charset="0"/>
                <a:cs typeface="Arial" panose="020B0604020202020204" pitchFamily="34" charset="0"/>
              </a:rPr>
              <a:t>MVP) </a:t>
            </a:r>
            <a:r>
              <a:rPr lang="ru-RU" sz="2000" kern="0" dirty="0">
                <a:solidFill>
                  <a:sysClr val="windowText" lastClr="000000"/>
                </a:solidFill>
                <a:latin typeface="Arial" panose="020B0604020202020204" pitchFamily="34" charset="0"/>
                <a:cs typeface="Arial" panose="020B0604020202020204" pitchFamily="34" charset="0"/>
              </a:rPr>
              <a:t>медицинского адаптивного роботизированного тренажёра</a:t>
            </a:r>
          </a:p>
          <a:p>
            <a:pPr marL="342900" indent="-342900" eaLnBrk="1" fontAlgn="auto" hangingPunct="1">
              <a:spcBef>
                <a:spcPts val="0"/>
              </a:spcBef>
              <a:spcAft>
                <a:spcPts val="0"/>
              </a:spcAft>
              <a:buFont typeface="Arial" panose="020B0604020202020204" pitchFamily="34" charset="0"/>
              <a:buChar char="•"/>
              <a:defRPr/>
            </a:pPr>
            <a:r>
              <a:rPr lang="ru-RU" sz="2000" kern="0" dirty="0">
                <a:solidFill>
                  <a:sysClr val="windowText" lastClr="000000"/>
                </a:solidFill>
                <a:latin typeface="Arial" panose="020B0604020202020204" pitchFamily="34" charset="0"/>
                <a:cs typeface="Arial" panose="020B0604020202020204" pitchFamily="34" charset="0"/>
              </a:rPr>
              <a:t>Подана заявка Патент на полезную модель приоритет от 19.10.2023 г. № 2023126777 </a:t>
            </a:r>
            <a:endParaRPr lang="ru-RU" sz="2000" dirty="0">
              <a:latin typeface="+mn-lt"/>
            </a:endParaRPr>
          </a:p>
          <a:p>
            <a:pPr marL="342900" indent="-342900" eaLnBrk="1" fontAlgn="auto" hangingPunct="1">
              <a:spcBef>
                <a:spcPts val="0"/>
              </a:spcBef>
              <a:spcAft>
                <a:spcPts val="0"/>
              </a:spcAft>
              <a:buFont typeface="Arial" panose="020B0604020202020204" pitchFamily="34" charset="0"/>
              <a:buChar char="•"/>
              <a:defRPr/>
            </a:pPr>
            <a:r>
              <a:rPr lang="ru-RU" sz="2000" kern="0" dirty="0">
                <a:solidFill>
                  <a:sysClr val="windowText" lastClr="000000"/>
                </a:solidFill>
                <a:latin typeface="Arial" panose="020B0604020202020204" pitchFamily="34" charset="0"/>
                <a:cs typeface="Arial" panose="020B0604020202020204" pitchFamily="34" charset="0"/>
              </a:rPr>
              <a:t>Оформляется Заявка на регистрацию программы для ЭВМ</a:t>
            </a:r>
          </a:p>
          <a:p>
            <a:pPr marL="342900" indent="-342900" eaLnBrk="1" fontAlgn="auto" hangingPunct="1">
              <a:spcBef>
                <a:spcPts val="0"/>
              </a:spcBef>
              <a:spcAft>
                <a:spcPts val="0"/>
              </a:spcAft>
              <a:buFont typeface="Arial" panose="020B0604020202020204" pitchFamily="34" charset="0"/>
              <a:buChar char="•"/>
              <a:defRPr/>
            </a:pPr>
            <a:r>
              <a:rPr lang="ru-RU" sz="2000" kern="0" dirty="0">
                <a:solidFill>
                  <a:sysClr val="windowText" lastClr="000000"/>
                </a:solidFill>
                <a:latin typeface="Arial" panose="020B0604020202020204" pitchFamily="34" charset="0"/>
                <a:cs typeface="Arial" panose="020B0604020202020204" pitchFamily="34" charset="0"/>
              </a:rPr>
              <a:t>Разработано техническое решения на медицинское изделие </a:t>
            </a:r>
          </a:p>
          <a:p>
            <a:pPr marL="342900" indent="-342900" eaLnBrk="1" fontAlgn="auto" hangingPunct="1">
              <a:spcBef>
                <a:spcPts val="0"/>
              </a:spcBef>
              <a:spcAft>
                <a:spcPts val="0"/>
              </a:spcAft>
              <a:buFont typeface="Arial" panose="020B0604020202020204" pitchFamily="34" charset="0"/>
              <a:buChar char="•"/>
              <a:defRPr/>
            </a:pPr>
            <a:r>
              <a:rPr lang="ru-RU" sz="2000" kern="0" dirty="0">
                <a:solidFill>
                  <a:sysClr val="windowText" lastClr="000000"/>
                </a:solidFill>
                <a:latin typeface="Arial" panose="020B0604020202020204" pitchFamily="34" charset="0"/>
                <a:cs typeface="Arial" panose="020B0604020202020204" pitchFamily="34" charset="0"/>
              </a:rPr>
              <a:t>Получено заключение токсикологической экспертизы на медицинское изделие</a:t>
            </a:r>
          </a:p>
        </p:txBody>
      </p:sp>
      <p:sp>
        <p:nvSpPr>
          <p:cNvPr id="7" name="Прямоугольник 6"/>
          <p:cNvSpPr/>
          <p:nvPr/>
        </p:nvSpPr>
        <p:spPr>
          <a:xfrm>
            <a:off x="4387850" y="6315075"/>
            <a:ext cx="4164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pic>
        <p:nvPicPr>
          <p:cNvPr id="9222"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1488" y="2878138"/>
            <a:ext cx="3057525" cy="1450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3" name="TextBox 10"/>
          <p:cNvSpPr txBox="1">
            <a:spLocks noChangeArrowheads="1"/>
          </p:cNvSpPr>
          <p:nvPr/>
        </p:nvSpPr>
        <p:spPr bwMode="auto">
          <a:xfrm>
            <a:off x="728663" y="3249613"/>
            <a:ext cx="3659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Текущий уровень готовности </a:t>
            </a:r>
          </a:p>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проекта </a:t>
            </a:r>
            <a:r>
              <a:rPr lang="en-US" altLang="ru-RU" sz="2000">
                <a:latin typeface="Arial" panose="020B0604020202020204" pitchFamily="34" charset="0"/>
                <a:cs typeface="Arial" panose="020B0604020202020204" pitchFamily="34" charset="0"/>
              </a:rPr>
              <a:t>TRL</a:t>
            </a:r>
            <a:r>
              <a:rPr lang="ru-RU" altLang="ru-RU" sz="2000">
                <a:latin typeface="Arial" panose="020B0604020202020204" pitchFamily="34" charset="0"/>
                <a:cs typeface="Arial" panose="020B0604020202020204" pitchFamily="34" charset="0"/>
              </a:rPr>
              <a:t> </a:t>
            </a:r>
            <a:r>
              <a:rPr lang="en-US" altLang="ru-RU" sz="2000">
                <a:latin typeface="Arial" panose="020B0604020202020204" pitchFamily="34" charset="0"/>
                <a:cs typeface="Arial" panose="020B0604020202020204" pitchFamily="34" charset="0"/>
              </a:rPr>
              <a:t>-</a:t>
            </a:r>
            <a:r>
              <a:rPr lang="ru-RU" altLang="ru-RU" sz="2000">
                <a:latin typeface="Arial" panose="020B0604020202020204" pitchFamily="34" charset="0"/>
                <a:cs typeface="Arial" panose="020B0604020202020204" pitchFamily="34" charset="0"/>
              </a:rPr>
              <a:t> </a:t>
            </a:r>
            <a:r>
              <a:rPr lang="en-US" altLang="ru-RU" sz="2000">
                <a:latin typeface="Arial" panose="020B0604020202020204" pitchFamily="34" charset="0"/>
                <a:cs typeface="Arial" panose="020B0604020202020204" pitchFamily="34" charset="0"/>
              </a:rPr>
              <a:t>6</a:t>
            </a:r>
            <a:endParaRPr lang="ru-RU" altLang="ru-RU" sz="2000">
              <a:latin typeface="Arial" panose="020B0604020202020204" pitchFamily="34" charset="0"/>
              <a:cs typeface="Arial" panose="020B0604020202020204" pitchFamily="34" charset="0"/>
            </a:endParaRPr>
          </a:p>
        </p:txBody>
      </p:sp>
      <p:sp>
        <p:nvSpPr>
          <p:cNvPr id="9224" name="TextBox 8"/>
          <p:cNvSpPr txBox="1">
            <a:spLocks noChangeArrowheads="1"/>
          </p:cNvSpPr>
          <p:nvPr/>
        </p:nvSpPr>
        <p:spPr bwMode="auto">
          <a:xfrm>
            <a:off x="728663" y="4305300"/>
            <a:ext cx="3430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b="1">
                <a:latin typeface="Arial" panose="020B0604020202020204" pitchFamily="34" charset="0"/>
                <a:cs typeface="Arial" panose="020B0604020202020204" pitchFamily="34" charset="0"/>
              </a:rPr>
              <a:t>Ключевые достижения</a:t>
            </a:r>
          </a:p>
        </p:txBody>
      </p:sp>
      <p:pic>
        <p:nvPicPr>
          <p:cNvPr id="9225" name="Рисунок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2413" y="1057275"/>
            <a:ext cx="2295525" cy="360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6" name="Рисунок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1250" y="2819400"/>
            <a:ext cx="146367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3"/>
          <p:cNvSpPr>
            <a:spLocks noGrp="1"/>
          </p:cNvSpPr>
          <p:nvPr>
            <p:ph type="title" idx="4294967295"/>
          </p:nvPr>
        </p:nvSpPr>
        <p:spPr>
          <a:xfrm>
            <a:off x="803275" y="212725"/>
            <a:ext cx="6705600" cy="539750"/>
          </a:xfrm>
        </p:spPr>
        <p:txBody>
          <a:bodyPr/>
          <a:lstStyle/>
          <a:p>
            <a:pPr eaLnBrk="1" hangingPunct="1"/>
            <a:r>
              <a:rPr lang="ru-RU" altLang="ru-RU" sz="2000" b="1" smtClean="0">
                <a:latin typeface="Arial" panose="020B0604020202020204" pitchFamily="34" charset="0"/>
                <a:cs typeface="Arial" panose="020B0604020202020204" pitchFamily="34" charset="0"/>
              </a:rPr>
              <a:t>Проблематика</a:t>
            </a:r>
          </a:p>
        </p:txBody>
      </p:sp>
      <p:sp>
        <p:nvSpPr>
          <p:cNvPr id="10243" name="Прямоугольник 2"/>
          <p:cNvSpPr>
            <a:spLocks noChangeArrowheads="1"/>
          </p:cNvSpPr>
          <p:nvPr/>
        </p:nvSpPr>
        <p:spPr bwMode="auto">
          <a:xfrm>
            <a:off x="803275" y="592138"/>
            <a:ext cx="109172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По данным </a:t>
            </a:r>
            <a:r>
              <a:rPr lang="ru-RU" altLang="ru-RU" sz="2000" dirty="0" smtClean="0">
                <a:latin typeface="Arial" panose="020B0604020202020204" pitchFamily="34" charset="0"/>
                <a:cs typeface="Arial" panose="020B0604020202020204" pitchFamily="34" charset="0"/>
                <a:hlinkClick r:id="rId2"/>
              </a:rPr>
              <a:t>официальной </a:t>
            </a:r>
            <a:r>
              <a:rPr lang="ru-RU" altLang="ru-RU" sz="2000" dirty="0">
                <a:latin typeface="Arial" panose="020B0604020202020204" pitchFamily="34" charset="0"/>
                <a:cs typeface="Arial" panose="020B0604020202020204" pitchFamily="34" charset="0"/>
                <a:hlinkClick r:id="rId2"/>
              </a:rPr>
              <a:t>статистики Министерства здравоохранения РФ за 2022 г. </a:t>
            </a:r>
            <a:r>
              <a:rPr lang="ru-RU" altLang="ru-RU" sz="2000" dirty="0">
                <a:latin typeface="Arial" panose="020B0604020202020204" pitchFamily="34" charset="0"/>
                <a:cs typeface="Arial" panose="020B0604020202020204" pitchFamily="34" charset="0"/>
              </a:rPr>
              <a:t>в стране ежегодно происходит более </a:t>
            </a:r>
            <a:r>
              <a:rPr lang="ru-RU" altLang="ru-RU" sz="2000" b="1" dirty="0">
                <a:latin typeface="Arial" panose="020B0604020202020204" pitchFamily="34" charset="0"/>
                <a:cs typeface="Arial" panose="020B0604020202020204" pitchFamily="34" charset="0"/>
              </a:rPr>
              <a:t>400 тысяч </a:t>
            </a:r>
            <a:r>
              <a:rPr lang="ru-RU" altLang="ru-RU" sz="2000" dirty="0">
                <a:latin typeface="Arial" panose="020B0604020202020204" pitchFamily="34" charset="0"/>
                <a:cs typeface="Arial" panose="020B0604020202020204" pitchFamily="34" charset="0"/>
              </a:rPr>
              <a:t>случаев инсульта, причем лишь 8–10% из них оказываются относительно легкими и заканчиваются восстановлением нарушенных функций в первые три недели заболевания. </a:t>
            </a:r>
          </a:p>
          <a:p>
            <a:pPr algn="just"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Ежегодно на базе реабилитационных центров ОМС проходят санаторно-курортное лечение около </a:t>
            </a:r>
            <a:r>
              <a:rPr lang="ru-RU" altLang="ru-RU" sz="2000" b="1" dirty="0">
                <a:latin typeface="Arial" panose="020B0604020202020204" pitchFamily="34" charset="0"/>
                <a:cs typeface="Arial" panose="020B0604020202020204" pitchFamily="34" charset="0"/>
              </a:rPr>
              <a:t>60 тысяч </a:t>
            </a:r>
            <a:r>
              <a:rPr lang="ru-RU" altLang="ru-RU" sz="2000" dirty="0">
                <a:latin typeface="Arial" panose="020B0604020202020204" pitchFamily="34" charset="0"/>
                <a:cs typeface="Arial" panose="020B0604020202020204" pitchFamily="34" charset="0"/>
              </a:rPr>
              <a:t>работников, получивших травмы на производстве. </a:t>
            </a:r>
          </a:p>
          <a:p>
            <a:pPr algn="just"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В совокупности это более </a:t>
            </a:r>
            <a:r>
              <a:rPr lang="ru-RU" altLang="ru-RU" sz="2000" b="1" dirty="0">
                <a:latin typeface="Arial" panose="020B0604020202020204" pitchFamily="34" charset="0"/>
                <a:cs typeface="Arial" panose="020B0604020202020204" pitchFamily="34" charset="0"/>
              </a:rPr>
              <a:t>460 тысяч человек</a:t>
            </a:r>
            <a:r>
              <a:rPr lang="ru-RU" altLang="ru-RU" sz="2000" dirty="0">
                <a:latin typeface="Arial" panose="020B0604020202020204" pitchFamily="34" charset="0"/>
                <a:cs typeface="Arial" panose="020B0604020202020204" pitchFamily="34" charset="0"/>
              </a:rPr>
              <a:t>, ежегодно нуждающихся в реабилитации посредством механотерапии </a:t>
            </a:r>
            <a:r>
              <a:rPr lang="ru-RU" altLang="ru-RU" sz="2000" dirty="0">
                <a:latin typeface="Arial" panose="020B0604020202020204" pitchFamily="34" charset="0"/>
                <a:cs typeface="Arial" panose="020B0604020202020204" pitchFamily="34" charset="0"/>
                <a:hlinkClick r:id="rId3"/>
              </a:rPr>
              <a:t>https://habr.com/ru/company/leader-id/blog/663854/</a:t>
            </a:r>
            <a:endParaRPr lang="ru-RU" altLang="ru-RU" sz="2000" dirty="0">
              <a:latin typeface="Arial" panose="020B0604020202020204" pitchFamily="34" charset="0"/>
              <a:cs typeface="Arial" panose="020B0604020202020204" pitchFamily="34" charset="0"/>
            </a:endParaRPr>
          </a:p>
        </p:txBody>
      </p:sp>
      <p:sp>
        <p:nvSpPr>
          <p:cNvPr id="7" name="Прямоугольник 6"/>
          <p:cNvSpPr/>
          <p:nvPr/>
        </p:nvSpPr>
        <p:spPr>
          <a:xfrm>
            <a:off x="4387850" y="6315075"/>
            <a:ext cx="4164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sp>
        <p:nvSpPr>
          <p:cNvPr id="10245" name="Прямоугольник 7"/>
          <p:cNvSpPr>
            <a:spLocks noChangeArrowheads="1"/>
          </p:cNvSpPr>
          <p:nvPr/>
        </p:nvSpPr>
        <p:spPr bwMode="auto">
          <a:xfrm>
            <a:off x="823912" y="3171825"/>
            <a:ext cx="8497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dirty="0" smtClean="0">
                <a:latin typeface="Arial" panose="020B0604020202020204" pitchFamily="34" charset="0"/>
                <a:cs typeface="Arial" panose="020B0604020202020204" pitchFamily="34" charset="0"/>
              </a:rPr>
              <a:t>Проведение СВО повлекло увеличение </a:t>
            </a:r>
            <a:r>
              <a:rPr lang="ru-RU" altLang="ru-RU" sz="2000" dirty="0">
                <a:latin typeface="Arial" panose="020B0604020202020204" pitchFamily="34" charset="0"/>
                <a:cs typeface="Arial" panose="020B0604020202020204" pitchFamily="34" charset="0"/>
              </a:rPr>
              <a:t>числа пациентов, </a:t>
            </a:r>
            <a:r>
              <a:rPr lang="ru-RU" altLang="ru-RU" sz="2000" dirty="0" smtClean="0">
                <a:latin typeface="Arial" panose="020B0604020202020204" pitchFamily="34" charset="0"/>
                <a:cs typeface="Arial" panose="020B0604020202020204" pitchFamily="34" charset="0"/>
              </a:rPr>
              <a:t>нуждающихся </a:t>
            </a:r>
            <a:r>
              <a:rPr lang="ru-RU" altLang="ru-RU" sz="2000" dirty="0">
                <a:latin typeface="Arial" panose="020B0604020202020204" pitchFamily="34" charset="0"/>
                <a:cs typeface="Arial" panose="020B0604020202020204" pitchFamily="34" charset="0"/>
              </a:rPr>
              <a:t>в медицинской реабилитации после ранений, контузий</a:t>
            </a:r>
          </a:p>
        </p:txBody>
      </p:sp>
      <p:sp>
        <p:nvSpPr>
          <p:cNvPr id="10246" name="TextBox 4"/>
          <p:cNvSpPr txBox="1">
            <a:spLocks noChangeArrowheads="1"/>
          </p:cNvSpPr>
          <p:nvPr/>
        </p:nvSpPr>
        <p:spPr bwMode="auto">
          <a:xfrm>
            <a:off x="825500" y="3910013"/>
            <a:ext cx="82264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По данным научного издания </a:t>
            </a:r>
            <a:r>
              <a:rPr lang="ru-RU" altLang="ru-RU" sz="2000" dirty="0">
                <a:latin typeface="Arial" panose="020B0604020202020204" pitchFamily="34" charset="0"/>
                <a:cs typeface="Arial" panose="020B0604020202020204" pitchFamily="34" charset="0"/>
                <a:hlinkClick r:id="rId4"/>
              </a:rPr>
              <a:t>«Комплексная реабилитация  участников специальной военной операции на Украине» </a:t>
            </a:r>
            <a:r>
              <a:rPr lang="ru-RU" altLang="ru-RU" sz="2000" dirty="0">
                <a:latin typeface="Arial" panose="020B0604020202020204" pitchFamily="34" charset="0"/>
                <a:cs typeface="Arial" panose="020B0604020202020204" pitchFamily="34" charset="0"/>
              </a:rPr>
              <a:t> </a:t>
            </a:r>
          </a:p>
          <a:p>
            <a:pPr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(Москва ГБУ «НИИОЗММ ДЗМ» 2023 )</a:t>
            </a:r>
          </a:p>
          <a:p>
            <a:pPr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В декабре 2022 года Минздрав принял новые правила проведения медицинской реабилитации. Новые правила помогут ведомству: «</a:t>
            </a:r>
            <a:r>
              <a:rPr lang="ru-RU" altLang="ru-RU" sz="2000" i="1" dirty="0">
                <a:latin typeface="Arial" panose="020B0604020202020204" pitchFamily="34" charset="0"/>
                <a:cs typeface="Arial" panose="020B0604020202020204" pitchFamily="34" charset="0"/>
              </a:rPr>
              <a:t>в двое увеличить объем реабилитационных услуг в системе ОМС, </a:t>
            </a:r>
            <a:r>
              <a:rPr lang="ru-RU" altLang="ru-RU" sz="2000" b="1" i="1" dirty="0">
                <a:latin typeface="Arial" panose="020B0604020202020204" pitchFamily="34" charset="0"/>
                <a:cs typeface="Arial" panose="020B0604020202020204" pitchFamily="34" charset="0"/>
              </a:rPr>
              <a:t>до 1 млн пациентов в 2023 году</a:t>
            </a:r>
            <a:r>
              <a:rPr lang="ru-RU" altLang="ru-RU" sz="2000" i="1" dirty="0">
                <a:latin typeface="Arial" panose="020B0604020202020204" pitchFamily="34" charset="0"/>
                <a:cs typeface="Arial" panose="020B0604020202020204" pitchFamily="34" charset="0"/>
              </a:rPr>
              <a:t>»</a:t>
            </a:r>
          </a:p>
        </p:txBody>
      </p:sp>
      <p:pic>
        <p:nvPicPr>
          <p:cNvPr id="1024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83713" y="3146425"/>
            <a:ext cx="2274887" cy="3330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a:extLst>
              <a:ext uri="{FF2B5EF4-FFF2-40B4-BE49-F238E27FC236}"/>
            </a:extLst>
          </p:cNvPr>
          <p:cNvSpPr>
            <a:spLocks noGrp="1"/>
          </p:cNvSpPr>
          <p:nvPr>
            <p:ph type="title" idx="4294967295"/>
          </p:nvPr>
        </p:nvSpPr>
        <p:spPr>
          <a:xfrm>
            <a:off x="557213" y="471488"/>
            <a:ext cx="7759700" cy="493712"/>
          </a:xfrm>
        </p:spPr>
        <p:txBody>
          <a:bodyPr rtlCol="0">
            <a:normAutofit/>
          </a:bodyPr>
          <a:lstStyle/>
          <a:p>
            <a:pPr eaLnBrk="1" fontAlgn="auto" hangingPunct="1">
              <a:spcAft>
                <a:spcPts val="0"/>
              </a:spcAft>
              <a:defRPr/>
            </a:pP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Предлагаемое решение/Технология</a:t>
            </a:r>
          </a:p>
        </p:txBody>
      </p:sp>
      <p:sp>
        <p:nvSpPr>
          <p:cNvPr id="11267" name="Прямоугольник 2"/>
          <p:cNvSpPr>
            <a:spLocks noChangeArrowheads="1"/>
          </p:cNvSpPr>
          <p:nvPr/>
        </p:nvSpPr>
        <p:spPr bwMode="auto">
          <a:xfrm>
            <a:off x="557213" y="876300"/>
            <a:ext cx="104933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«РобоТренер» является терапевтическим роботом, который позволяет пациентам выполнять упражнения посредством механотерапии. Процедура реабилитации заключается в стимулировании механизмов нейропластичности мозга, активируемых при воображении движений посредством объединения технологий механотерапии и программно-аппаратного комплекса «Робо-Тренер: виртуальный двойник пациента». ИИ генерирует прогноз и рекомендации врачу для оптимизации тренировок пациента.</a:t>
            </a:r>
            <a:endParaRPr lang="ru-RU" altLang="ru-RU" sz="2000"/>
          </a:p>
          <a:p>
            <a:pPr eaLnBrk="1" hangingPunct="1">
              <a:lnSpc>
                <a:spcPct val="100000"/>
              </a:lnSpc>
              <a:spcBef>
                <a:spcPct val="0"/>
              </a:spcBef>
              <a:buFontTx/>
              <a:buNone/>
            </a:pPr>
            <a:endParaRPr lang="ru-RU" altLang="ru-RU" sz="2000">
              <a:latin typeface="Arial" panose="020B0604020202020204" pitchFamily="34" charset="0"/>
              <a:cs typeface="Arial" panose="020B0604020202020204" pitchFamily="34" charset="0"/>
            </a:endParaRPr>
          </a:p>
        </p:txBody>
      </p:sp>
      <p:sp>
        <p:nvSpPr>
          <p:cNvPr id="6" name="Прямоугольник 5"/>
          <p:cNvSpPr/>
          <p:nvPr/>
        </p:nvSpPr>
        <p:spPr>
          <a:xfrm>
            <a:off x="4597400" y="6315075"/>
            <a:ext cx="4291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pic>
        <p:nvPicPr>
          <p:cNvPr id="11269"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3035300"/>
            <a:ext cx="4151312" cy="280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0" name="Прямоугольник 3"/>
          <p:cNvSpPr>
            <a:spLocks noChangeArrowheads="1"/>
          </p:cNvSpPr>
          <p:nvPr/>
        </p:nvSpPr>
        <p:spPr bwMode="auto">
          <a:xfrm>
            <a:off x="4708525" y="3035300"/>
            <a:ext cx="59404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latin typeface="Arial" panose="020B0604020202020204" pitchFamily="34" charset="0"/>
                <a:ea typeface="Calibri" panose="020F0502020204030204" pitchFamily="34" charset="0"/>
                <a:cs typeface="Arial" panose="020B0604020202020204" pitchFamily="34" charset="0"/>
              </a:rPr>
              <a:t>На одном тренажере возможна работа мануальных терапевтов с </a:t>
            </a:r>
            <a:r>
              <a:rPr lang="ru-RU" altLang="ru-RU" sz="2000" b="1" i="1">
                <a:latin typeface="Arial" panose="020B0604020202020204" pitchFamily="34" charset="0"/>
                <a:ea typeface="Calibri" panose="020F0502020204030204" pitchFamily="34" charset="0"/>
                <a:cs typeface="Arial" panose="020B0604020202020204" pitchFamily="34" charset="0"/>
              </a:rPr>
              <a:t>разными  авторскими методами  лечения.</a:t>
            </a:r>
            <a:r>
              <a:rPr lang="ru-RU" altLang="ru-RU" sz="2000">
                <a:latin typeface="Arial" panose="020B0604020202020204" pitchFamily="34" charset="0"/>
                <a:ea typeface="Calibri" panose="020F0502020204030204" pitchFamily="34" charset="0"/>
                <a:cs typeface="Arial" panose="020B0604020202020204" pitchFamily="34" charset="0"/>
              </a:rPr>
              <a:t> </a:t>
            </a:r>
          </a:p>
          <a:p>
            <a:pPr eaLnBrk="1" hangingPunct="1">
              <a:lnSpc>
                <a:spcPct val="100000"/>
              </a:lnSpc>
              <a:spcBef>
                <a:spcPct val="0"/>
              </a:spcBef>
              <a:buFontTx/>
              <a:buNone/>
            </a:pPr>
            <a:r>
              <a:rPr lang="ru-RU" altLang="ru-RU" sz="2000">
                <a:latin typeface="Arial" panose="020B0604020202020204" pitchFamily="34" charset="0"/>
                <a:ea typeface="Calibri" panose="020F0502020204030204" pitchFamily="34" charset="0"/>
                <a:cs typeface="Arial" panose="020B0604020202020204" pitchFamily="34" charset="0"/>
              </a:rPr>
              <a:t>Таким образом, в тренажере будет формироваться лечебная база данных упражнений из разных авторских методик (</a:t>
            </a:r>
            <a:r>
              <a:rPr lang="ru-RU" altLang="ru-RU" sz="2000" b="1" i="1">
                <a:latin typeface="Arial" panose="020B0604020202020204" pitchFamily="34" charset="0"/>
                <a:ea typeface="Calibri" panose="020F0502020204030204" pitchFamily="34" charset="0"/>
                <a:cs typeface="Arial" panose="020B0604020202020204" pitchFamily="34" charset="0"/>
              </a:rPr>
              <a:t>медицинская компьютерная база данных программа для ЭВМ</a:t>
            </a:r>
            <a:r>
              <a:rPr lang="ru-RU" altLang="ru-RU" sz="2000">
                <a:latin typeface="Arial" panose="020B0604020202020204" pitchFamily="34" charset="0"/>
                <a:ea typeface="Calibri" panose="020F0502020204030204" pitchFamily="34" charset="0"/>
                <a:cs typeface="Arial" panose="020B0604020202020204" pitchFamily="34" charset="0"/>
              </a:rPr>
              <a:t>). </a:t>
            </a:r>
          </a:p>
        </p:txBody>
      </p:sp>
      <p:pic>
        <p:nvPicPr>
          <p:cNvPr id="11271"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2138" y="3035300"/>
            <a:ext cx="14652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a:extLst>
              <a:ext uri="{FF2B5EF4-FFF2-40B4-BE49-F238E27FC236}"/>
            </a:extLst>
          </p:cNvPr>
          <p:cNvSpPr>
            <a:spLocks noGrp="1"/>
          </p:cNvSpPr>
          <p:nvPr>
            <p:ph type="title" idx="4294967295"/>
          </p:nvPr>
        </p:nvSpPr>
        <p:spPr>
          <a:xfrm>
            <a:off x="508000" y="331788"/>
            <a:ext cx="7761288" cy="493712"/>
          </a:xfrm>
        </p:spPr>
        <p:txBody>
          <a:bodyPr rtlCol="0">
            <a:normAutofit/>
          </a:bodyPr>
          <a:lstStyle/>
          <a:p>
            <a:pPr eaLnBrk="1" fontAlgn="auto" hangingPunct="1">
              <a:spcAft>
                <a:spcPts val="0"/>
              </a:spcAft>
              <a:defRPr/>
            </a:pP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Предлагаемое решение/Технология</a:t>
            </a:r>
          </a:p>
        </p:txBody>
      </p:sp>
      <p:sp>
        <p:nvSpPr>
          <p:cNvPr id="12291" name="Прямоугольник 2"/>
          <p:cNvSpPr>
            <a:spLocks noChangeArrowheads="1"/>
          </p:cNvSpPr>
          <p:nvPr/>
        </p:nvSpPr>
        <p:spPr bwMode="auto">
          <a:xfrm>
            <a:off x="457200" y="681038"/>
            <a:ext cx="114188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Механотерапия опирается на свойство нейропластичности мозга, в частности на способность восстанавливать разрушенные нейронные связи. «РобоТренер» поддерживая определённым образом пассивно-активные повторяющиеся движения поражённых рук или ног, стимулирует восстановление их иннервации, то есть опосредованно создаёт работающие неврологические пути для самостоятельного осуществления мышечной деятельности пациентов.  </a:t>
            </a:r>
          </a:p>
        </p:txBody>
      </p:sp>
      <p:sp>
        <p:nvSpPr>
          <p:cNvPr id="4" name="Прямоугольник 3"/>
          <p:cNvSpPr/>
          <p:nvPr/>
        </p:nvSpPr>
        <p:spPr>
          <a:xfrm>
            <a:off x="4387850" y="6315075"/>
            <a:ext cx="4164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sp>
        <p:nvSpPr>
          <p:cNvPr id="12293" name="Прямоугольник 1"/>
          <p:cNvSpPr>
            <a:spLocks noChangeArrowheads="1"/>
          </p:cNvSpPr>
          <p:nvPr/>
        </p:nvSpPr>
        <p:spPr bwMode="auto">
          <a:xfrm>
            <a:off x="457200" y="3621088"/>
            <a:ext cx="1141888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just" eaLnBrk="1" hangingPunct="1">
              <a:lnSpc>
                <a:spcPct val="100000"/>
              </a:lnSpc>
              <a:spcBef>
                <a:spcPct val="0"/>
              </a:spcBef>
              <a:buSzPct val="150000"/>
              <a:buFontTx/>
              <a:buNone/>
            </a:pPr>
            <a:r>
              <a:rPr lang="ru-RU" altLang="ru-RU" sz="2000">
                <a:solidFill>
                  <a:srgbClr val="000000"/>
                </a:solidFill>
                <a:latin typeface="Arial" panose="020B0604020202020204" pitchFamily="34" charset="0"/>
                <a:cs typeface="Arial" panose="020B0604020202020204" pitchFamily="34" charset="0"/>
              </a:rPr>
              <a:t>«РобоТренер» относится к терапевтическим роботам и позволяет пациентам осуществлять движение в суставе без участия мышечного сокращения (пассивная разработка суставов). </a:t>
            </a:r>
          </a:p>
          <a:p>
            <a:pPr marL="0" lvl="1" algn="just" eaLnBrk="1" hangingPunct="1">
              <a:lnSpc>
                <a:spcPct val="100000"/>
              </a:lnSpc>
              <a:spcBef>
                <a:spcPct val="0"/>
              </a:spcBef>
              <a:buSzPct val="150000"/>
              <a:buFontTx/>
              <a:buNone/>
            </a:pPr>
            <a:r>
              <a:rPr lang="ru-RU" altLang="ru-RU" sz="2000">
                <a:solidFill>
                  <a:srgbClr val="000000"/>
                </a:solidFill>
                <a:latin typeface="Arial" panose="020B0604020202020204" pitchFamily="34" charset="0"/>
                <a:cs typeface="Arial" panose="020B0604020202020204" pitchFamily="34" charset="0"/>
              </a:rPr>
              <a:t>Система управления тренажера не что иное, как система числового программного управления (система ЧПУ), программируемая методом обучения (так в, основном, программируются манипуляционные (коллаборативные) роботы). Особенностью является контроль усилий, что тоже иногда встречается в коллаборативных роботах, и в станках с ЧПУ.</a:t>
            </a:r>
          </a:p>
          <a:p>
            <a:pPr marL="0" lvl="1" algn="just" eaLnBrk="1" hangingPunct="1">
              <a:lnSpc>
                <a:spcPct val="100000"/>
              </a:lnSpc>
              <a:spcBef>
                <a:spcPct val="0"/>
              </a:spcBef>
              <a:buSzPct val="150000"/>
              <a:buFontTx/>
              <a:buNone/>
            </a:pPr>
            <a:r>
              <a:rPr lang="ru-RU" altLang="ru-RU" sz="2000">
                <a:solidFill>
                  <a:srgbClr val="000000"/>
                </a:solidFill>
                <a:latin typeface="Arial" panose="020B0604020202020204" pitchFamily="34" charset="0"/>
                <a:cs typeface="Arial" panose="020B0604020202020204" pitchFamily="34" charset="0"/>
              </a:rPr>
              <a:t>     Программы, специально подготовленные врачом, позволят эффективно реализовывать процесс лечения и тренировки человека, использующего роботизированный тренажер.</a:t>
            </a:r>
          </a:p>
        </p:txBody>
      </p:sp>
      <p:sp>
        <p:nvSpPr>
          <p:cNvPr id="12294" name="Прямоугольник 4"/>
          <p:cNvSpPr>
            <a:spLocks noChangeArrowheads="1"/>
          </p:cNvSpPr>
          <p:nvPr/>
        </p:nvSpPr>
        <p:spPr bwMode="auto">
          <a:xfrm>
            <a:off x="457200" y="2311400"/>
            <a:ext cx="11393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Применять «РобоТренер» предполагается в нескольких смежных областях медицины:</a:t>
            </a:r>
          </a:p>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	Лечение посттравматических состояний суставов и связок</a:t>
            </a:r>
          </a:p>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	Тренинг мышечно-связочного аппарата лиц с обычной нагрузкой</a:t>
            </a:r>
          </a:p>
          <a:p>
            <a:pPr eaLnBrk="1" hangingPunct="1">
              <a:lnSpc>
                <a:spcPct val="100000"/>
              </a:lnSpc>
              <a:spcBef>
                <a:spcPct val="0"/>
              </a:spcBef>
              <a:buFontTx/>
              <a:buNone/>
            </a:pPr>
            <a:r>
              <a:rPr lang="ru-RU" altLang="ru-RU" sz="2000">
                <a:latin typeface="Arial" panose="020B0604020202020204" pitchFamily="34" charset="0"/>
                <a:cs typeface="Arial" panose="020B0604020202020204" pitchFamily="34" charset="0"/>
              </a:rPr>
              <a:t>•	Тренинг и реабилитация мышечно-связочного аппарата лежачих больных</a:t>
            </a:r>
          </a:p>
        </p:txBody>
      </p:sp>
      <p:pic>
        <p:nvPicPr>
          <p:cNvPr id="12295"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5125" y="0"/>
            <a:ext cx="34401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a:extLst>
              <a:ext uri="{FF2B5EF4-FFF2-40B4-BE49-F238E27FC236}"/>
            </a:extLst>
          </p:cNvPr>
          <p:cNvSpPr>
            <a:spLocks noGrp="1"/>
          </p:cNvSpPr>
          <p:nvPr>
            <p:ph type="title" idx="4294967295"/>
          </p:nvPr>
        </p:nvSpPr>
        <p:spPr>
          <a:xfrm>
            <a:off x="333375" y="239713"/>
            <a:ext cx="7761288" cy="493712"/>
          </a:xfrm>
        </p:spPr>
        <p:txBody>
          <a:bodyPr rtlCol="0">
            <a:normAutofit/>
          </a:bodyPr>
          <a:lstStyle/>
          <a:p>
            <a:pPr eaLnBrk="1" fontAlgn="auto" hangingPunct="1">
              <a:spcAft>
                <a:spcPts val="0"/>
              </a:spcAft>
              <a:defRPr/>
            </a:pP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Предлагаемое решение/Технология</a:t>
            </a:r>
          </a:p>
        </p:txBody>
      </p:sp>
      <p:sp>
        <p:nvSpPr>
          <p:cNvPr id="4" name="Прямоугольник 3"/>
          <p:cNvSpPr/>
          <p:nvPr/>
        </p:nvSpPr>
        <p:spPr>
          <a:xfrm>
            <a:off x="4387850" y="6315075"/>
            <a:ext cx="4164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pic>
        <p:nvPicPr>
          <p:cNvPr id="1331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0955" y="733425"/>
            <a:ext cx="40147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extLst>
          </p:cNvPr>
          <p:cNvSpPr txBox="1"/>
          <p:nvPr/>
        </p:nvSpPr>
        <p:spPr>
          <a:xfrm>
            <a:off x="3595323" y="716352"/>
            <a:ext cx="4415632" cy="5078313"/>
          </a:xfrm>
          <a:prstGeom prst="rect">
            <a:avLst/>
          </a:prstGeom>
          <a:noFill/>
        </p:spPr>
        <p:txBody>
          <a:bodyPr wrap="square">
            <a:spAutoFit/>
          </a:bodyPr>
          <a:lstStyle/>
          <a:p>
            <a:pPr eaLnBrk="1" fontAlgn="auto" hangingPunct="1">
              <a:spcBef>
                <a:spcPts val="0"/>
              </a:spcBef>
              <a:spcAft>
                <a:spcPts val="0"/>
              </a:spcAft>
              <a:buClr>
                <a:srgbClr val="FF0000"/>
              </a:buClr>
              <a:buSzPts val="2590"/>
              <a:defRPr/>
            </a:pPr>
            <a:r>
              <a:rPr lang="ru-RU" kern="0" dirty="0" smtClean="0">
                <a:solidFill>
                  <a:srgbClr val="000000"/>
                </a:solidFill>
                <a:latin typeface="Arial"/>
                <a:cs typeface="Arial"/>
                <a:sym typeface="Arial"/>
              </a:rPr>
              <a:t>Медицинское исследование проблемы, в Тихоокеанском Государственном Медицинском Университете </a:t>
            </a:r>
            <a:r>
              <a:rPr lang="en-US" kern="0" dirty="0" smtClean="0">
                <a:solidFill>
                  <a:srgbClr val="000000"/>
                </a:solidFill>
                <a:latin typeface="Arial"/>
                <a:cs typeface="Arial"/>
                <a:sym typeface="Arial"/>
                <a:hlinkClick r:id="rId3"/>
              </a:rPr>
              <a:t>https://tgmu.ru</a:t>
            </a:r>
            <a:r>
              <a:rPr lang="ru-RU" kern="0" dirty="0" smtClean="0">
                <a:solidFill>
                  <a:srgbClr val="000000"/>
                </a:solidFill>
                <a:latin typeface="Arial"/>
                <a:cs typeface="Arial"/>
                <a:sym typeface="Arial"/>
              </a:rPr>
              <a:t>  Опубликована  научная работа: Е.П. Костив, </a:t>
            </a:r>
            <a:r>
              <a:rPr lang="ru-RU" kern="0" dirty="0" err="1" smtClean="0">
                <a:solidFill>
                  <a:srgbClr val="000000"/>
                </a:solidFill>
                <a:latin typeface="Arial"/>
                <a:cs typeface="Arial"/>
                <a:sym typeface="Arial"/>
              </a:rPr>
              <a:t>В.М.Занин</a:t>
            </a:r>
            <a:r>
              <a:rPr lang="ru-RU" kern="0" dirty="0" smtClean="0">
                <a:solidFill>
                  <a:srgbClr val="000000"/>
                </a:solidFill>
                <a:latin typeface="Arial"/>
                <a:cs typeface="Arial"/>
                <a:sym typeface="Arial"/>
              </a:rPr>
              <a:t>, Б.Б. Курышев. «Способ восстановления функций суставов». –М: Тихоокеанский медицинский журнал </a:t>
            </a:r>
            <a:r>
              <a:rPr lang="ru-RU" kern="0" dirty="0" err="1" smtClean="0">
                <a:solidFill>
                  <a:srgbClr val="000000"/>
                </a:solidFill>
                <a:latin typeface="Arial"/>
                <a:cs typeface="Arial"/>
                <a:sym typeface="Arial"/>
              </a:rPr>
              <a:t>issn</a:t>
            </a:r>
            <a:r>
              <a:rPr lang="ru-RU" kern="0" dirty="0" smtClean="0">
                <a:solidFill>
                  <a:srgbClr val="000000"/>
                </a:solidFill>
                <a:latin typeface="Arial"/>
                <a:cs typeface="Arial"/>
                <a:sym typeface="Arial"/>
              </a:rPr>
              <a:t> №1609-1175, № 4, 2009. 85с. </a:t>
            </a:r>
          </a:p>
          <a:p>
            <a:pPr eaLnBrk="1" fontAlgn="auto" hangingPunct="1">
              <a:spcBef>
                <a:spcPts val="0"/>
              </a:spcBef>
              <a:spcAft>
                <a:spcPts val="0"/>
              </a:spcAft>
              <a:buClr>
                <a:srgbClr val="FF0000"/>
              </a:buClr>
              <a:buSzPts val="2590"/>
              <a:defRPr/>
            </a:pPr>
            <a:r>
              <a:rPr lang="ru-RU" kern="0" dirty="0" smtClean="0">
                <a:solidFill>
                  <a:srgbClr val="000000"/>
                </a:solidFill>
                <a:latin typeface="Arial"/>
                <a:cs typeface="Arial"/>
                <a:sym typeface="Arial"/>
              </a:rPr>
              <a:t>Разработано «Комплексное техническое задание по изготовлению тренажёра для восстановления функции суставов механотерапией» по </a:t>
            </a:r>
          </a:p>
          <a:p>
            <a:pPr eaLnBrk="1" fontAlgn="auto" hangingPunct="1">
              <a:spcBef>
                <a:spcPts val="0"/>
              </a:spcBef>
              <a:spcAft>
                <a:spcPts val="0"/>
              </a:spcAft>
              <a:buClr>
                <a:srgbClr val="FF0000"/>
              </a:buClr>
              <a:buSzPts val="2590"/>
              <a:defRPr/>
            </a:pPr>
            <a:r>
              <a:rPr lang="ru-RU" kern="0" dirty="0" smtClean="0">
                <a:solidFill>
                  <a:srgbClr val="000000"/>
                </a:solidFill>
                <a:latin typeface="Arial"/>
                <a:cs typeface="Arial"/>
                <a:sym typeface="Arial"/>
              </a:rPr>
              <a:t>Государственному контракту</a:t>
            </a:r>
          </a:p>
          <a:p>
            <a:pPr eaLnBrk="1" fontAlgn="auto" hangingPunct="1">
              <a:spcBef>
                <a:spcPts val="0"/>
              </a:spcBef>
              <a:spcAft>
                <a:spcPts val="0"/>
              </a:spcAft>
              <a:buClr>
                <a:srgbClr val="FF0000"/>
              </a:buClr>
              <a:buSzPts val="2590"/>
              <a:defRPr/>
            </a:pPr>
            <a:r>
              <a:rPr lang="ru-RU" kern="0" dirty="0" smtClean="0">
                <a:solidFill>
                  <a:srgbClr val="000000"/>
                </a:solidFill>
                <a:latin typeface="Arial"/>
                <a:cs typeface="Arial"/>
                <a:sym typeface="Arial"/>
              </a:rPr>
              <a:t>№ 7571р/10428 от 26.02.2010 г. профинансированному «Фондом содействия инновациям» </a:t>
            </a:r>
            <a:r>
              <a:rPr lang="ru-RU" kern="0" dirty="0" smtClean="0">
                <a:solidFill>
                  <a:srgbClr val="000000"/>
                </a:solidFill>
                <a:latin typeface="Arial"/>
                <a:cs typeface="Arial"/>
                <a:sym typeface="Arial"/>
                <a:hlinkClick r:id="rId4"/>
              </a:rPr>
              <a:t>http://www.fasie.ru</a:t>
            </a:r>
            <a:endParaRPr lang="ru-RU" kern="0" dirty="0">
              <a:solidFill>
                <a:srgbClr val="000000"/>
              </a:solidFill>
              <a:latin typeface="Arial"/>
              <a:cs typeface="Arial"/>
              <a:sym typeface="Arial"/>
            </a:endParaRPr>
          </a:p>
        </p:txBody>
      </p:sp>
      <p:grpSp>
        <p:nvGrpSpPr>
          <p:cNvPr id="13318" name="Группа 9"/>
          <p:cNvGrpSpPr>
            <a:grpSpLocks/>
          </p:cNvGrpSpPr>
          <p:nvPr/>
        </p:nvGrpSpPr>
        <p:grpSpPr bwMode="auto">
          <a:xfrm>
            <a:off x="573088" y="979488"/>
            <a:ext cx="3054350" cy="5335587"/>
            <a:chOff x="9546575" y="2970919"/>
            <a:chExt cx="1614043" cy="3506601"/>
          </a:xfrm>
        </p:grpSpPr>
        <p:grpSp>
          <p:nvGrpSpPr>
            <p:cNvPr id="13319" name="Группа 11"/>
            <p:cNvGrpSpPr>
              <a:grpSpLocks/>
            </p:cNvGrpSpPr>
            <p:nvPr/>
          </p:nvGrpSpPr>
          <p:grpSpPr bwMode="auto">
            <a:xfrm>
              <a:off x="9546575" y="2970919"/>
              <a:ext cx="1614043" cy="2568342"/>
              <a:chOff x="9440843" y="3255344"/>
              <a:chExt cx="2066952" cy="3226011"/>
            </a:xfrm>
          </p:grpSpPr>
          <p:pic>
            <p:nvPicPr>
              <p:cNvPr id="13321" name="Рисунок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40843" y="3913013"/>
                <a:ext cx="2066952" cy="256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Рисунок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40843" y="3255344"/>
                <a:ext cx="2066952" cy="6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20" name="Рисунок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07201" y="5639178"/>
              <a:ext cx="1492789" cy="83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a:extLst>
              <a:ext uri="{FF2B5EF4-FFF2-40B4-BE49-F238E27FC236}"/>
            </a:extLst>
          </p:cNvPr>
          <p:cNvSpPr>
            <a:spLocks noGrp="1"/>
          </p:cNvSpPr>
          <p:nvPr>
            <p:ph type="title" idx="4294967295"/>
          </p:nvPr>
        </p:nvSpPr>
        <p:spPr>
          <a:xfrm>
            <a:off x="363538" y="255588"/>
            <a:ext cx="7761287" cy="493712"/>
          </a:xfrm>
        </p:spPr>
        <p:txBody>
          <a:bodyPr rtlCol="0">
            <a:normAutofit/>
          </a:bodyPr>
          <a:lstStyle/>
          <a:p>
            <a:pPr eaLnBrk="1" fontAlgn="auto" hangingPunct="1">
              <a:spcAft>
                <a:spcPts val="0"/>
              </a:spcAft>
              <a:defRPr/>
            </a:pP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Предлагаемое решение/Технология</a:t>
            </a:r>
          </a:p>
        </p:txBody>
      </p:sp>
      <p:sp>
        <p:nvSpPr>
          <p:cNvPr id="4" name="Прямоугольник 3"/>
          <p:cNvSpPr/>
          <p:nvPr/>
        </p:nvSpPr>
        <p:spPr>
          <a:xfrm>
            <a:off x="4387850" y="6315075"/>
            <a:ext cx="4164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rotWithShape="1">
          <a:blip r:embed="rId2">
            <a:lum contrast="4000"/>
          </a:blip>
          <a:srcRect l="5882" r="5188" b="4456"/>
          <a:stretch/>
        </p:blipFill>
        <p:spPr>
          <a:xfrm>
            <a:off x="424440" y="750034"/>
            <a:ext cx="3433159" cy="5221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rotWithShape="1">
          <a:blip r:embed="rId3" cstate="print">
            <a:lum contrast="6000"/>
            <a:extLst>
              <a:ext uri="{28A0092B-C50C-407E-A947-70E740481C1C}">
                <a14:useLocalDpi xmlns:a14="http://schemas.microsoft.com/office/drawing/2010/main" val="0"/>
              </a:ext>
            </a:extLst>
          </a:blip>
          <a:srcRect l="4863" t="-1805" r="4714" b="4912"/>
          <a:stretch/>
        </p:blipFill>
        <p:spPr>
          <a:xfrm>
            <a:off x="8433212" y="683823"/>
            <a:ext cx="3459699" cy="5287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42" name="Прямоугольник 4"/>
          <p:cNvSpPr>
            <a:spLocks noChangeArrowheads="1"/>
          </p:cNvSpPr>
          <p:nvPr/>
        </p:nvSpPr>
        <p:spPr bwMode="auto">
          <a:xfrm>
            <a:off x="3916667" y="683823"/>
            <a:ext cx="450056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Tx/>
              <a:buNone/>
            </a:pPr>
            <a:r>
              <a:rPr lang="ru-RU" altLang="ru-RU" sz="1800" dirty="0">
                <a:solidFill>
                  <a:srgbClr val="000000"/>
                </a:solidFill>
                <a:latin typeface="Arial" panose="020B0604020202020204" pitchFamily="34" charset="0"/>
                <a:cs typeface="Arial" panose="020B0604020202020204" pitchFamily="34" charset="0"/>
                <a:sym typeface="Arial" panose="020B0604020202020204" pitchFamily="34" charset="0"/>
              </a:rPr>
              <a:t>Полученные материалы теоретических и экспериментальных исследований, научно-технический отчёт </a:t>
            </a:r>
          </a:p>
          <a:p>
            <a:pPr eaLnBrk="1" hangingPunct="1">
              <a:lnSpc>
                <a:spcPct val="100000"/>
              </a:lnSpc>
              <a:spcBef>
                <a:spcPct val="0"/>
              </a:spcBef>
              <a:buClr>
                <a:srgbClr val="000000"/>
              </a:buClr>
              <a:buFontTx/>
              <a:buNone/>
            </a:pPr>
            <a:r>
              <a:rPr lang="ru-RU" altLang="ru-RU" sz="1800" dirty="0">
                <a:solidFill>
                  <a:srgbClr val="000000"/>
                </a:solidFill>
                <a:latin typeface="Arial" panose="020B0604020202020204" pitchFamily="34" charset="0"/>
                <a:cs typeface="Arial" panose="020B0604020202020204" pitchFamily="34" charset="0"/>
                <a:sym typeface="Arial" panose="020B0604020202020204" pitchFamily="34" charset="0"/>
              </a:rPr>
              <a:t>№ 02201157323 опубликованы и зарегистрированы в ФГАНУ ЦИТ и С  «Центр информационных технологий и систем органов исполнительной власти имени А.В. Старовойтова» </a:t>
            </a:r>
            <a:r>
              <a:rPr lang="ru-RU" altLang="ru-RU" sz="1800" u="sng" dirty="0">
                <a:solidFill>
                  <a:srgbClr val="000000"/>
                </a:solidFill>
                <a:latin typeface="Arial" panose="020B0604020202020204" pitchFamily="34" charset="0"/>
                <a:cs typeface="Arial" panose="020B0604020202020204" pitchFamily="34" charset="0"/>
                <a:sym typeface="Arial" panose="020B0604020202020204" pitchFamily="34" charset="0"/>
                <a:hlinkClick r:id="rId4"/>
              </a:rPr>
              <a:t>https://</a:t>
            </a:r>
            <a:r>
              <a:rPr lang="ru-RU" altLang="ru-RU" sz="1800" u="sng" dirty="0" smtClean="0">
                <a:solidFill>
                  <a:srgbClr val="000000"/>
                </a:solidFill>
                <a:latin typeface="Arial" panose="020B0604020202020204" pitchFamily="34" charset="0"/>
                <a:cs typeface="Arial" panose="020B0604020202020204" pitchFamily="34" charset="0"/>
                <a:sym typeface="Arial" panose="020B0604020202020204" pitchFamily="34" charset="0"/>
                <a:hlinkClick r:id="rId4"/>
              </a:rPr>
              <a:t>citis.ru</a:t>
            </a:r>
            <a:r>
              <a:rPr lang="ru-RU" altLang="ru-RU" sz="1800" u="sng"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p>
          <a:p>
            <a:pPr eaLnBrk="1" hangingPunct="1">
              <a:lnSpc>
                <a:spcPct val="100000"/>
              </a:lnSpc>
              <a:spcBef>
                <a:spcPct val="0"/>
              </a:spcBef>
              <a:buClr>
                <a:srgbClr val="000000"/>
              </a:buClr>
              <a:buFontTx/>
              <a:buNone/>
            </a:pPr>
            <a:r>
              <a:rPr lang="ru-RU" altLang="ru-RU" sz="1800" dirty="0" smtClean="0">
                <a:solidFill>
                  <a:srgbClr val="000000"/>
                </a:solidFill>
                <a:latin typeface="Arial" panose="020B0604020202020204" pitchFamily="34" charset="0"/>
                <a:cs typeface="Arial" panose="020B0604020202020204" pitchFamily="34" charset="0"/>
                <a:sym typeface="Arial" panose="020B0604020202020204" pitchFamily="34" charset="0"/>
              </a:rPr>
              <a:t>Индекс УДК</a:t>
            </a:r>
            <a:r>
              <a:rPr lang="ru-RU" altLang="ru-RU" sz="1800" dirty="0">
                <a:solidFill>
                  <a:srgbClr val="000000"/>
                </a:solidFill>
                <a:latin typeface="Arial" panose="020B0604020202020204" pitchFamily="34" charset="0"/>
                <a:cs typeface="Arial" panose="020B0604020202020204" pitchFamily="34" charset="0"/>
                <a:sym typeface="Arial" panose="020B0604020202020204" pitchFamily="34" charset="0"/>
              </a:rPr>
              <a:t>: 615.478;616-7 </a:t>
            </a:r>
          </a:p>
          <a:p>
            <a:pPr eaLnBrk="1" hangingPunct="1">
              <a:lnSpc>
                <a:spcPct val="100000"/>
              </a:lnSpc>
              <a:spcBef>
                <a:spcPct val="0"/>
              </a:spcBef>
              <a:buClr>
                <a:srgbClr val="000000"/>
              </a:buClr>
              <a:buFontTx/>
              <a:buNone/>
            </a:pPr>
            <a:r>
              <a:rPr lang="ru-RU" altLang="ru-RU" sz="1800" dirty="0">
                <a:solidFill>
                  <a:srgbClr val="000000"/>
                </a:solidFill>
                <a:latin typeface="Arial" panose="020B0604020202020204" pitchFamily="34" charset="0"/>
                <a:cs typeface="Arial" panose="020B0604020202020204" pitchFamily="34" charset="0"/>
                <a:sym typeface="Arial" panose="020B0604020202020204" pitchFamily="34" charset="0"/>
              </a:rPr>
              <a:t>Регистрационный № 01201054109 </a:t>
            </a:r>
          </a:p>
          <a:p>
            <a:pPr eaLnBrk="1" hangingPunct="1">
              <a:lnSpc>
                <a:spcPct val="100000"/>
              </a:lnSpc>
              <a:spcBef>
                <a:spcPct val="0"/>
              </a:spcBef>
              <a:buClr>
                <a:srgbClr val="000000"/>
              </a:buClr>
              <a:buFontTx/>
              <a:buNone/>
            </a:pPr>
            <a:r>
              <a:rPr lang="ru-RU" altLang="ru-RU" sz="1800" dirty="0">
                <a:solidFill>
                  <a:srgbClr val="000000"/>
                </a:solidFill>
                <a:latin typeface="Arial" panose="020B0604020202020204" pitchFamily="34" charset="0"/>
                <a:cs typeface="Arial" panose="020B0604020202020204" pitchFamily="34" charset="0"/>
                <a:sym typeface="Arial" panose="020B0604020202020204" pitchFamily="34" charset="0"/>
              </a:rPr>
              <a:t>Инв. №ГК10 1.2 </a:t>
            </a:r>
          </a:p>
        </p:txBody>
      </p:sp>
      <p:pic>
        <p:nvPicPr>
          <p:cNvPr id="14343" name="Рисунок 5"/>
          <p:cNvPicPr>
            <a:picLocks noChangeAspect="1"/>
          </p:cNvPicPr>
          <p:nvPr/>
        </p:nvPicPr>
        <p:blipFill>
          <a:blip r:embed="rId5">
            <a:extLst>
              <a:ext uri="{28A0092B-C50C-407E-A947-70E740481C1C}">
                <a14:useLocalDpi xmlns:a14="http://schemas.microsoft.com/office/drawing/2010/main" val="0"/>
              </a:ext>
            </a:extLst>
          </a:blip>
          <a:srcRect l="31628" t="70740" r="30225"/>
          <a:stretch>
            <a:fillRect/>
          </a:stretch>
        </p:blipFill>
        <p:spPr bwMode="auto">
          <a:xfrm>
            <a:off x="3962981" y="3823144"/>
            <a:ext cx="2165350" cy="1225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4" name="Рисунок 6"/>
          <p:cNvPicPr>
            <a:picLocks noChangeAspect="1"/>
          </p:cNvPicPr>
          <p:nvPr/>
        </p:nvPicPr>
        <p:blipFill>
          <a:blip r:embed="rId6">
            <a:extLst>
              <a:ext uri="{28A0092B-C50C-407E-A947-70E740481C1C}">
                <a14:useLocalDpi xmlns:a14="http://schemas.microsoft.com/office/drawing/2010/main" val="0"/>
              </a:ext>
            </a:extLst>
          </a:blip>
          <a:srcRect l="3488" b="45972"/>
          <a:stretch>
            <a:fillRect/>
          </a:stretch>
        </p:blipFill>
        <p:spPr bwMode="auto">
          <a:xfrm>
            <a:off x="6242051" y="3533668"/>
            <a:ext cx="2077442" cy="151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5" name="Прямоугольник 7"/>
          <p:cNvSpPr>
            <a:spLocks noChangeArrowheads="1"/>
          </p:cNvSpPr>
          <p:nvPr/>
        </p:nvSpPr>
        <p:spPr bwMode="auto">
          <a:xfrm>
            <a:off x="3857599" y="5048694"/>
            <a:ext cx="4429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Clr>
                <a:srgbClr val="000000"/>
              </a:buClr>
              <a:buFontTx/>
              <a:buNone/>
            </a:pPr>
            <a:r>
              <a:rPr lang="ru-RU" altLang="ru-RU" sz="1800" dirty="0">
                <a:solidFill>
                  <a:srgbClr val="000000"/>
                </a:solidFill>
                <a:latin typeface="Arial" panose="020B0604020202020204" pitchFamily="34" charset="0"/>
                <a:cs typeface="Arial" panose="020B0604020202020204" pitchFamily="34" charset="0"/>
                <a:sym typeface="Arial" panose="020B0604020202020204" pitchFamily="34" charset="0"/>
              </a:rPr>
              <a:t>Защищены патентом на изобретение </a:t>
            </a:r>
          </a:p>
          <a:p>
            <a:pPr algn="ctr" eaLnBrk="1" hangingPunct="1">
              <a:lnSpc>
                <a:spcPct val="100000"/>
              </a:lnSpc>
              <a:spcBef>
                <a:spcPct val="0"/>
              </a:spcBef>
              <a:buClr>
                <a:srgbClr val="000000"/>
              </a:buClr>
              <a:buFontTx/>
              <a:buNone/>
            </a:pPr>
            <a:r>
              <a:rPr lang="ru-RU" altLang="ru-RU" sz="1800" dirty="0">
                <a:solidFill>
                  <a:srgbClr val="000000"/>
                </a:solidFill>
                <a:latin typeface="Arial" panose="020B0604020202020204" pitchFamily="34" charset="0"/>
                <a:cs typeface="Arial" panose="020B0604020202020204" pitchFamily="34" charset="0"/>
                <a:sym typeface="Arial" panose="020B0604020202020204" pitchFamily="34" charset="0"/>
              </a:rPr>
              <a:t>№ 2270651 от </a:t>
            </a:r>
            <a:r>
              <a:rPr lang="ru-RU" altLang="ru-RU" sz="1800" dirty="0" smtClean="0">
                <a:solidFill>
                  <a:srgbClr val="000000"/>
                </a:solidFill>
                <a:latin typeface="Arial" panose="020B0604020202020204" pitchFamily="34" charset="0"/>
                <a:cs typeface="Arial" panose="020B0604020202020204" pitchFamily="34" charset="0"/>
                <a:sym typeface="Arial" panose="020B0604020202020204" pitchFamily="34" charset="0"/>
              </a:rPr>
              <a:t>27.02.2006 г.</a:t>
            </a:r>
          </a:p>
          <a:p>
            <a:pPr algn="ctr" eaLnBrk="1" hangingPunct="1">
              <a:lnSpc>
                <a:spcPct val="100000"/>
              </a:lnSpc>
              <a:spcBef>
                <a:spcPct val="0"/>
              </a:spcBef>
              <a:buClr>
                <a:srgbClr val="000000"/>
              </a:buClr>
              <a:buFontTx/>
              <a:buNone/>
            </a:pPr>
            <a:r>
              <a:rPr lang="ru-RU" altLang="ru-RU" sz="1800" dirty="0" smtClean="0">
                <a:solidFill>
                  <a:srgbClr val="000000"/>
                </a:solidFill>
                <a:latin typeface="Arial" panose="020B0604020202020204" pitchFamily="34" charset="0"/>
                <a:cs typeface="Arial" panose="020B0604020202020204" pitchFamily="34" charset="0"/>
                <a:sym typeface="Arial" panose="020B0604020202020204" pitchFamily="34" charset="0"/>
              </a:rPr>
              <a:t>Лицензионный договор № РД0064298 от 12.05.2010 г.</a:t>
            </a:r>
            <a:endParaRPr lang="ru-RU" altLang="ru-RU" sz="18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a:extLst>
              <a:ext uri="{FF2B5EF4-FFF2-40B4-BE49-F238E27FC236}"/>
            </a:extLst>
          </p:cNvPr>
          <p:cNvSpPr>
            <a:spLocks noGrp="1"/>
          </p:cNvSpPr>
          <p:nvPr>
            <p:ph type="title" idx="4294967295"/>
          </p:nvPr>
        </p:nvSpPr>
        <p:spPr>
          <a:xfrm>
            <a:off x="508000" y="320675"/>
            <a:ext cx="7761288" cy="493713"/>
          </a:xfrm>
        </p:spPr>
        <p:txBody>
          <a:bodyPr rtlCol="0">
            <a:normAutofit/>
          </a:bodyPr>
          <a:lstStyle/>
          <a:p>
            <a:pPr eaLnBrk="1" fontAlgn="auto" hangingPunct="1">
              <a:spcAft>
                <a:spcPts val="0"/>
              </a:spcAft>
              <a:defRPr/>
            </a:pP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Предлагаемое решение/Технология</a:t>
            </a:r>
          </a:p>
        </p:txBody>
      </p:sp>
      <p:sp>
        <p:nvSpPr>
          <p:cNvPr id="4" name="Прямоугольник 3"/>
          <p:cNvSpPr/>
          <p:nvPr/>
        </p:nvSpPr>
        <p:spPr>
          <a:xfrm>
            <a:off x="4387850" y="6315075"/>
            <a:ext cx="4164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2"/>
          <a:stretch>
            <a:fillRect/>
          </a:stretch>
        </p:blipFill>
        <p:spPr>
          <a:xfrm>
            <a:off x="5792274" y="365224"/>
            <a:ext cx="1192464" cy="1322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365" name="TextBox 13"/>
          <p:cNvSpPr txBox="1">
            <a:spLocks noChangeArrowheads="1"/>
          </p:cNvSpPr>
          <p:nvPr/>
        </p:nvSpPr>
        <p:spPr bwMode="auto">
          <a:xfrm>
            <a:off x="68263" y="5342387"/>
            <a:ext cx="5505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Заявка на Патент на полезную модель </a:t>
            </a:r>
          </a:p>
          <a:p>
            <a:pPr algn="ctr"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 2023126777 </a:t>
            </a:r>
            <a:r>
              <a:rPr lang="ru-RU" altLang="ru-RU" sz="2000" dirty="0" smtClean="0">
                <a:latin typeface="Arial" panose="020B0604020202020204" pitchFamily="34" charset="0"/>
                <a:cs typeface="Arial" panose="020B0604020202020204" pitchFamily="34" charset="0"/>
              </a:rPr>
              <a:t>приоритет от </a:t>
            </a:r>
            <a:r>
              <a:rPr lang="ru-RU" altLang="ru-RU" sz="2000" dirty="0">
                <a:latin typeface="Arial" panose="020B0604020202020204" pitchFamily="34" charset="0"/>
                <a:cs typeface="Arial" panose="020B0604020202020204" pitchFamily="34" charset="0"/>
              </a:rPr>
              <a:t>19.10.2023 г. </a:t>
            </a:r>
          </a:p>
          <a:p>
            <a:pPr algn="ctr" eaLnBrk="1" hangingPunct="1">
              <a:lnSpc>
                <a:spcPct val="100000"/>
              </a:lnSpc>
              <a:spcBef>
                <a:spcPct val="0"/>
              </a:spcBef>
              <a:buFontTx/>
              <a:buNone/>
            </a:pPr>
            <a:r>
              <a:rPr lang="ru-RU" altLang="ru-RU" sz="2000" dirty="0">
                <a:latin typeface="Arial" panose="020B0604020202020204" pitchFamily="34" charset="0"/>
                <a:cs typeface="Arial" panose="020B0604020202020204" pitchFamily="34" charset="0"/>
              </a:rPr>
              <a:t>Пройдена стадия формальной экспертизы</a:t>
            </a:r>
          </a:p>
        </p:txBody>
      </p:sp>
      <p:sp>
        <p:nvSpPr>
          <p:cNvPr id="15366" name="Прямоугольник 14"/>
          <p:cNvSpPr>
            <a:spLocks noChangeArrowheads="1"/>
          </p:cNvSpPr>
          <p:nvPr/>
        </p:nvSpPr>
        <p:spPr bwMode="auto">
          <a:xfrm>
            <a:off x="7189788" y="460375"/>
            <a:ext cx="44291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000"/>
              <a:t>Оформляется заявка на регистрацию </a:t>
            </a:r>
          </a:p>
          <a:p>
            <a:pPr algn="ctr" eaLnBrk="1" hangingPunct="1">
              <a:lnSpc>
                <a:spcPct val="100000"/>
              </a:lnSpc>
              <a:spcBef>
                <a:spcPct val="0"/>
              </a:spcBef>
              <a:buFontTx/>
              <a:buNone/>
            </a:pPr>
            <a:r>
              <a:rPr lang="ru-RU" altLang="ru-RU" sz="2000"/>
              <a:t>программы для ЭВМ и базу данных</a:t>
            </a:r>
          </a:p>
          <a:p>
            <a:pPr algn="ctr" eaLnBrk="1" hangingPunct="1">
              <a:lnSpc>
                <a:spcPct val="100000"/>
              </a:lnSpc>
              <a:spcBef>
                <a:spcPct val="0"/>
              </a:spcBef>
              <a:buFontTx/>
              <a:buNone/>
            </a:pPr>
            <a:r>
              <a:rPr lang="ru-RU" altLang="ru-RU" sz="2000"/>
              <a:t>«Робо-Тренер: виртуальный двойник пациента»</a:t>
            </a:r>
          </a:p>
        </p:txBody>
      </p:sp>
      <p:sp>
        <p:nvSpPr>
          <p:cNvPr id="15367" name="Прямоугольник 15"/>
          <p:cNvSpPr>
            <a:spLocks noChangeArrowheads="1"/>
          </p:cNvSpPr>
          <p:nvPr/>
        </p:nvSpPr>
        <p:spPr bwMode="auto">
          <a:xfrm>
            <a:off x="5573713" y="1731963"/>
            <a:ext cx="6426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dirty="0">
                <a:cs typeface="Arial" panose="020B0604020202020204" pitchFamily="34" charset="0"/>
              </a:rPr>
              <a:t>Нейропластичность мозга, способность </a:t>
            </a:r>
            <a:r>
              <a:rPr lang="ru-RU" altLang="ru-RU" sz="2000" dirty="0"/>
              <a:t>нейронов и нейронных сетей изменяться под воздействием нового опыта, в том числе — восстанавливать или формировать новые связи, утраченные в результате повреждения.</a:t>
            </a:r>
          </a:p>
        </p:txBody>
      </p:sp>
      <p:sp>
        <p:nvSpPr>
          <p:cNvPr id="15368" name="Прямоугольник 16"/>
          <p:cNvSpPr>
            <a:spLocks noChangeArrowheads="1"/>
          </p:cNvSpPr>
          <p:nvPr/>
        </p:nvSpPr>
        <p:spPr bwMode="auto">
          <a:xfrm>
            <a:off x="5573713" y="3055938"/>
            <a:ext cx="63023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000" dirty="0">
                <a:solidFill>
                  <a:srgbClr val="22252D"/>
                </a:solidFill>
              </a:rPr>
              <a:t>Пример реабилитации мозга после инсульта или </a:t>
            </a:r>
          </a:p>
          <a:p>
            <a:pPr eaLnBrk="1" hangingPunct="1">
              <a:lnSpc>
                <a:spcPct val="100000"/>
              </a:lnSpc>
              <a:spcBef>
                <a:spcPct val="0"/>
              </a:spcBef>
              <a:buFontTx/>
              <a:buNone/>
            </a:pPr>
            <a:r>
              <a:rPr lang="ru-RU" altLang="ru-RU" sz="2000" dirty="0">
                <a:solidFill>
                  <a:srgbClr val="22252D"/>
                </a:solidFill>
              </a:rPr>
              <a:t>травмы: Например плохо работает левая рука. Пациенту предлагают ограничить движения здоровой руки и попробовать действовать поврежденной. Мозг начинает увеличивать размеры зоны, отвечающей за поврежденную руку, вовлекая в процесс управления рукой здоровую часть двигательного отдела, включая соответствующие зоны в противоположном полушарии. Мозг реорганизует свою деятельность, адаптируется, и рука пациента начинает шевелиться лучше.</a:t>
            </a:r>
            <a:endParaRPr lang="ru-RU" altLang="ru-RU" sz="2000" dirty="0"/>
          </a:p>
        </p:txBody>
      </p:sp>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821" t="-2392" r="2503" b="8617"/>
          <a:stretch/>
        </p:blipFill>
        <p:spPr>
          <a:xfrm>
            <a:off x="315996" y="808218"/>
            <a:ext cx="5155192" cy="44452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87363" y="276225"/>
            <a:ext cx="10515600" cy="461963"/>
          </a:xfrm>
        </p:spPr>
        <p:txBody>
          <a:bodyPr rtlCol="0">
            <a:normAutofit/>
          </a:bodyPr>
          <a:lstStyle/>
          <a:p>
            <a:pPr eaLnBrk="1" fontAlgn="auto" hangingPunct="1">
              <a:spcAft>
                <a:spcPts val="0"/>
              </a:spcAft>
              <a:defRPr/>
            </a:pP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Размер рынка и потенциал</a:t>
            </a:r>
          </a:p>
        </p:txBody>
      </p:sp>
      <p:sp>
        <p:nvSpPr>
          <p:cNvPr id="16387" name="Объект 2"/>
          <p:cNvSpPr txBox="1">
            <a:spLocks/>
          </p:cNvSpPr>
          <p:nvPr/>
        </p:nvSpPr>
        <p:spPr bwMode="auto">
          <a:xfrm>
            <a:off x="487363" y="701675"/>
            <a:ext cx="7888287"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400">
                <a:latin typeface="Arial" panose="020B0604020202020204" pitchFamily="34" charset="0"/>
                <a:cs typeface="Arial" panose="020B0604020202020204" pitchFamily="34" charset="0"/>
              </a:rPr>
              <a:t>По данным </a:t>
            </a:r>
            <a:r>
              <a:rPr lang="ru-RU" altLang="ru-RU" sz="2400">
                <a:latin typeface="Arial" panose="020B0604020202020204" pitchFamily="34" charset="0"/>
                <a:cs typeface="Arial" panose="020B0604020202020204" pitchFamily="34" charset="0"/>
                <a:hlinkClick r:id="rId2"/>
              </a:rPr>
              <a:t>Global Rehabilitation Robots Market </a:t>
            </a:r>
            <a:r>
              <a:rPr lang="ru-RU" altLang="ru-RU" sz="2400">
                <a:latin typeface="Arial" panose="020B0604020202020204" pitchFamily="34" charset="0"/>
                <a:cs typeface="Arial" panose="020B0604020202020204" pitchFamily="34" charset="0"/>
              </a:rPr>
              <a:t>к 2030 г</a:t>
            </a:r>
            <a:r>
              <a:rPr lang="en-US" altLang="ru-RU" sz="2400">
                <a:latin typeface="Arial" panose="020B0604020202020204" pitchFamily="34" charset="0"/>
                <a:cs typeface="Arial" panose="020B0604020202020204" pitchFamily="34" charset="0"/>
              </a:rPr>
              <a:t>. </a:t>
            </a:r>
            <a:r>
              <a:rPr lang="ru-RU" altLang="ru-RU" sz="2400">
                <a:latin typeface="Arial" panose="020B0604020202020204" pitchFamily="34" charset="0"/>
                <a:cs typeface="Arial" panose="020B0604020202020204" pitchFamily="34" charset="0"/>
              </a:rPr>
              <a:t>мировой рынок реабилитационных роботов достигнет   </a:t>
            </a:r>
            <a:r>
              <a:rPr lang="en-US" altLang="ru-RU" sz="2400">
                <a:latin typeface="Arial" panose="020B0604020202020204" pitchFamily="34" charset="0"/>
                <a:cs typeface="Arial" panose="020B0604020202020204" pitchFamily="34" charset="0"/>
              </a:rPr>
              <a:t>$</a:t>
            </a:r>
            <a:r>
              <a:rPr lang="ru-RU" altLang="ru-RU" sz="2400">
                <a:latin typeface="Arial" panose="020B0604020202020204" pitchFamily="34" charset="0"/>
                <a:cs typeface="Arial" panose="020B0604020202020204" pitchFamily="34" charset="0"/>
              </a:rPr>
              <a:t>4,2 млрд. В 2023 г</a:t>
            </a:r>
            <a:r>
              <a:rPr lang="en-US" altLang="ru-RU" sz="2400">
                <a:latin typeface="Arial" panose="020B0604020202020204" pitchFamily="34" charset="0"/>
                <a:cs typeface="Arial" panose="020B0604020202020204" pitchFamily="34" charset="0"/>
              </a:rPr>
              <a:t>. </a:t>
            </a:r>
            <a:r>
              <a:rPr lang="ru-RU" altLang="ru-RU" sz="2400">
                <a:latin typeface="Arial" panose="020B0604020202020204" pitchFamily="34" charset="0"/>
                <a:cs typeface="Arial" panose="020B0604020202020204" pitchFamily="34" charset="0"/>
              </a:rPr>
              <a:t>он оценивается в </a:t>
            </a:r>
            <a:r>
              <a:rPr lang="en-US" altLang="ru-RU" sz="2400">
                <a:latin typeface="Arial" panose="020B0604020202020204" pitchFamily="34" charset="0"/>
                <a:cs typeface="Arial" panose="020B0604020202020204" pitchFamily="34" charset="0"/>
              </a:rPr>
              <a:t>$</a:t>
            </a:r>
            <a:r>
              <a:rPr lang="ru-RU" altLang="ru-RU" sz="2400">
                <a:latin typeface="Arial" panose="020B0604020202020204" pitchFamily="34" charset="0"/>
                <a:cs typeface="Arial" panose="020B0604020202020204" pitchFamily="34" charset="0"/>
              </a:rPr>
              <a:t>934,5 млн, с темпами роста в среднем на 20,5% за</a:t>
            </a:r>
          </a:p>
          <a:p>
            <a:pPr eaLnBrk="1" hangingPunct="1">
              <a:lnSpc>
                <a:spcPct val="100000"/>
              </a:lnSpc>
              <a:spcBef>
                <a:spcPct val="0"/>
              </a:spcBef>
              <a:buFontTx/>
              <a:buNone/>
            </a:pPr>
            <a:r>
              <a:rPr lang="ru-RU" altLang="ru-RU" sz="2400">
                <a:latin typeface="Arial" panose="020B0604020202020204" pitchFamily="34" charset="0"/>
                <a:cs typeface="Arial" panose="020B0604020202020204" pitchFamily="34" charset="0"/>
              </a:rPr>
              <a:t>анализируемый период 2023-2030 г. </a:t>
            </a:r>
          </a:p>
        </p:txBody>
      </p:sp>
      <p:sp>
        <p:nvSpPr>
          <p:cNvPr id="16388" name="Прямоугольник 5"/>
          <p:cNvSpPr>
            <a:spLocks noChangeArrowheads="1"/>
          </p:cNvSpPr>
          <p:nvPr/>
        </p:nvSpPr>
        <p:spPr bwMode="auto">
          <a:xfrm>
            <a:off x="311150" y="2674938"/>
            <a:ext cx="82407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400" b="1">
                <a:latin typeface="Arial" panose="020B0604020202020204" pitchFamily="34" charset="0"/>
                <a:cs typeface="Arial" panose="020B0604020202020204" pitchFamily="34" charset="0"/>
              </a:rPr>
              <a:t>Потенциал рынка (ТАМ)</a:t>
            </a:r>
            <a:r>
              <a:rPr lang="ru-RU" altLang="ru-RU" sz="2400">
                <a:latin typeface="Arial" panose="020B0604020202020204" pitchFamily="34" charset="0"/>
                <a:cs typeface="Arial" panose="020B0604020202020204" pitchFamily="34" charset="0"/>
              </a:rPr>
              <a:t> 77,240 млрд руб.</a:t>
            </a:r>
          </a:p>
          <a:p>
            <a:pPr eaLnBrk="1" hangingPunct="1">
              <a:lnSpc>
                <a:spcPct val="100000"/>
              </a:lnSpc>
              <a:spcBef>
                <a:spcPct val="0"/>
              </a:spcBef>
              <a:buFontTx/>
              <a:buNone/>
            </a:pPr>
            <a:r>
              <a:rPr lang="ru-RU" altLang="ru-RU" sz="2400" b="1">
                <a:latin typeface="Arial" panose="020B0604020202020204" pitchFamily="34" charset="0"/>
                <a:cs typeface="Arial" panose="020B0604020202020204" pitchFamily="34" charset="0"/>
              </a:rPr>
              <a:t>Потенциал продаж (</a:t>
            </a:r>
            <a:r>
              <a:rPr lang="en-US" altLang="ru-RU" sz="2400" b="1">
                <a:latin typeface="Arial" panose="020B0604020202020204" pitchFamily="34" charset="0"/>
                <a:cs typeface="Arial" panose="020B0604020202020204" pitchFamily="34" charset="0"/>
              </a:rPr>
              <a:t>SAM</a:t>
            </a:r>
            <a:r>
              <a:rPr lang="ru-RU" altLang="ru-RU" sz="2400" b="1">
                <a:latin typeface="Arial" panose="020B0604020202020204" pitchFamily="34" charset="0"/>
                <a:cs typeface="Arial" panose="020B0604020202020204" pitchFamily="34" charset="0"/>
              </a:rPr>
              <a:t>) </a:t>
            </a:r>
            <a:r>
              <a:rPr lang="ru-RU" altLang="ru-RU" sz="2400">
                <a:latin typeface="Arial" panose="020B0604020202020204" pitchFamily="34" charset="0"/>
                <a:cs typeface="Arial" panose="020B0604020202020204" pitchFamily="34" charset="0"/>
              </a:rPr>
              <a:t>в России 1,225 млрд руб. </a:t>
            </a:r>
            <a:endParaRPr lang="ru-RU" altLang="ru-RU" sz="2400">
              <a:solidFill>
                <a:srgbClr val="111111"/>
              </a:solidFill>
            </a:endParaRPr>
          </a:p>
          <a:p>
            <a:pPr eaLnBrk="1" hangingPunct="1">
              <a:lnSpc>
                <a:spcPct val="100000"/>
              </a:lnSpc>
              <a:spcBef>
                <a:spcPct val="0"/>
              </a:spcBef>
              <a:buFontTx/>
              <a:buNone/>
            </a:pPr>
            <a:r>
              <a:rPr lang="ru-RU" altLang="ru-RU" sz="2400" b="1">
                <a:solidFill>
                  <a:srgbClr val="111111"/>
                </a:solidFill>
                <a:latin typeface="Arial" panose="020B0604020202020204" pitchFamily="34" charset="0"/>
                <a:cs typeface="Arial" panose="020B0604020202020204" pitchFamily="34" charset="0"/>
              </a:rPr>
              <a:t>Цель продаж (</a:t>
            </a:r>
            <a:r>
              <a:rPr lang="en-US" altLang="ru-RU" sz="2400" b="1">
                <a:solidFill>
                  <a:srgbClr val="111111"/>
                </a:solidFill>
                <a:latin typeface="Arial" panose="020B0604020202020204" pitchFamily="34" charset="0"/>
                <a:cs typeface="Arial" panose="020B0604020202020204" pitchFamily="34" charset="0"/>
              </a:rPr>
              <a:t>SOM) </a:t>
            </a:r>
            <a:r>
              <a:rPr lang="ru-RU" altLang="ru-RU" sz="2400">
                <a:solidFill>
                  <a:srgbClr val="111111"/>
                </a:solidFill>
                <a:latin typeface="Arial" panose="020B0604020202020204" pitchFamily="34" charset="0"/>
                <a:cs typeface="Arial" panose="020B0604020202020204" pitchFamily="34" charset="0"/>
              </a:rPr>
              <a:t>в России 623,7 млн руб.</a:t>
            </a:r>
          </a:p>
          <a:p>
            <a:pPr eaLnBrk="1" hangingPunct="1">
              <a:lnSpc>
                <a:spcPct val="100000"/>
              </a:lnSpc>
              <a:spcBef>
                <a:spcPct val="0"/>
              </a:spcBef>
              <a:buFontTx/>
              <a:buNone/>
            </a:pPr>
            <a:r>
              <a:rPr lang="ru-RU" altLang="ru-RU" sz="2400">
                <a:latin typeface="Arial" panose="020B0604020202020204" pitchFamily="34" charset="0"/>
                <a:cs typeface="Arial" panose="020B0604020202020204" pitchFamily="34" charset="0"/>
              </a:rPr>
              <a:t>Импортные товары занимают почти три четверти доступного рынка. Очевиден значительный потенциал для импортозамещения и развития отечественных </a:t>
            </a:r>
          </a:p>
          <a:p>
            <a:pPr eaLnBrk="1" hangingPunct="1">
              <a:lnSpc>
                <a:spcPct val="100000"/>
              </a:lnSpc>
              <a:spcBef>
                <a:spcPct val="0"/>
              </a:spcBef>
              <a:buFontTx/>
              <a:buNone/>
            </a:pPr>
            <a:r>
              <a:rPr lang="ru-RU" altLang="ru-RU" sz="2400">
                <a:latin typeface="Arial" panose="020B0604020202020204" pitchFamily="34" charset="0"/>
                <a:cs typeface="Arial" panose="020B0604020202020204" pitchFamily="34" charset="0"/>
              </a:rPr>
              <a:t>медицинских роботов.</a:t>
            </a:r>
          </a:p>
        </p:txBody>
      </p:sp>
      <p:sp>
        <p:nvSpPr>
          <p:cNvPr id="16389" name="Прямоугольник 7"/>
          <p:cNvSpPr>
            <a:spLocks noChangeArrowheads="1"/>
          </p:cNvSpPr>
          <p:nvPr/>
        </p:nvSpPr>
        <p:spPr bwMode="auto">
          <a:xfrm>
            <a:off x="377825" y="5486400"/>
            <a:ext cx="1132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2400">
                <a:latin typeface="Arial" panose="020B0604020202020204" pitchFamily="34" charset="0"/>
                <a:cs typeface="Arial" panose="020B0604020202020204" pitchFamily="34" charset="0"/>
              </a:rPr>
              <a:t>Цель нашей команды: занять долю рынка в России (</a:t>
            </a:r>
            <a:r>
              <a:rPr lang="ru-RU" altLang="ru-RU" sz="2400" b="1">
                <a:latin typeface="Arial" panose="020B0604020202020204" pitchFamily="34" charset="0"/>
                <a:cs typeface="Arial" panose="020B0604020202020204" pitchFamily="34" charset="0"/>
              </a:rPr>
              <a:t>SAM/SOM</a:t>
            </a:r>
            <a:r>
              <a:rPr lang="ru-RU" altLang="ru-RU" sz="2400">
                <a:latin typeface="Arial" panose="020B0604020202020204" pitchFamily="34" charset="0"/>
                <a:cs typeface="Arial" panose="020B0604020202020204" pitchFamily="34" charset="0"/>
              </a:rPr>
              <a:t>) = </a:t>
            </a:r>
            <a:r>
              <a:rPr lang="ru-RU" altLang="ru-RU" sz="2400" b="1">
                <a:latin typeface="Arial" panose="020B0604020202020204" pitchFamily="34" charset="0"/>
                <a:cs typeface="Arial" panose="020B0604020202020204" pitchFamily="34" charset="0"/>
              </a:rPr>
              <a:t>1,964%</a:t>
            </a:r>
          </a:p>
        </p:txBody>
      </p:sp>
      <p:sp>
        <p:nvSpPr>
          <p:cNvPr id="11" name="Прямоугольник 10"/>
          <p:cNvSpPr/>
          <p:nvPr/>
        </p:nvSpPr>
        <p:spPr>
          <a:xfrm>
            <a:off x="4387850" y="6315075"/>
            <a:ext cx="4164013" cy="369888"/>
          </a:xfrm>
          <a:prstGeom prst="rect">
            <a:avLst/>
          </a:prstGeom>
        </p:spPr>
        <p:txBody>
          <a:bodyPr wrap="none">
            <a:spAutoFit/>
          </a:bodyPr>
          <a:lstStyle/>
          <a:p>
            <a:pPr eaLnBrk="1" fontAlgn="auto" hangingPunct="1">
              <a:spcBef>
                <a:spcPts val="0"/>
              </a:spcBef>
              <a:spcAft>
                <a:spcPts val="0"/>
              </a:spcAft>
              <a:defRPr/>
            </a:pPr>
            <a:r>
              <a:rPr lang="ru-RU" kern="0" dirty="0">
                <a:solidFill>
                  <a:prstClr val="black"/>
                </a:solidFill>
                <a:latin typeface="Arial" panose="020B0604020202020204" pitchFamily="34" charset="0"/>
                <a:cs typeface="Arial" panose="020B0604020202020204" pitchFamily="34" charset="0"/>
              </a:rPr>
              <a:t>© ООО МИП «Тренажёр», </a:t>
            </a:r>
            <a:r>
              <a:rPr lang="ru-RU" kern="0" dirty="0" smtClean="0">
                <a:solidFill>
                  <a:prstClr val="black"/>
                </a:solidFill>
                <a:latin typeface="Arial" panose="020B0604020202020204" pitchFamily="34" charset="0"/>
                <a:cs typeface="Arial" panose="020B0604020202020204" pitchFamily="34" charset="0"/>
              </a:rPr>
              <a:t>2013-2026</a:t>
            </a:r>
            <a:endParaRPr lang="ru-RU" kern="0" dirty="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extLst>
          </p:cNvPr>
          <p:cNvSpPr txBox="1"/>
          <p:nvPr/>
        </p:nvSpPr>
        <p:spPr>
          <a:xfrm>
            <a:off x="8091488" y="4891088"/>
            <a:ext cx="3590925" cy="4619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ru-RU" sz="2400" dirty="0">
                <a:latin typeface="Arial" panose="020B0604020202020204" pitchFamily="34" charset="0"/>
                <a:cs typeface="Arial" panose="020B0604020202020204" pitchFamily="34" charset="0"/>
              </a:rPr>
              <a:t>по курсу в ценах 2024 г.</a:t>
            </a:r>
          </a:p>
        </p:txBody>
      </p:sp>
      <p:pic>
        <p:nvPicPr>
          <p:cNvPr id="16392" name="Рисунок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3850" y="733425"/>
            <a:ext cx="42497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86825" y="2452688"/>
            <a:ext cx="23622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Рисунок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13875" y="3544888"/>
            <a:ext cx="13065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Box 14"/>
          <p:cNvSpPr txBox="1">
            <a:spLocks noChangeArrowheads="1"/>
          </p:cNvSpPr>
          <p:nvPr/>
        </p:nvSpPr>
        <p:spPr bwMode="auto">
          <a:xfrm>
            <a:off x="8869363" y="969963"/>
            <a:ext cx="23796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chemeClr val="bg1"/>
                </a:solidFill>
              </a:rPr>
              <a:t>ТАМ </a:t>
            </a:r>
          </a:p>
          <a:p>
            <a:pPr algn="ctr" eaLnBrk="1" hangingPunct="1">
              <a:lnSpc>
                <a:spcPct val="100000"/>
              </a:lnSpc>
              <a:spcBef>
                <a:spcPct val="0"/>
              </a:spcBef>
              <a:buFontTx/>
              <a:buNone/>
            </a:pPr>
            <a:r>
              <a:rPr lang="ru-RU" altLang="ru-RU" sz="2400">
                <a:solidFill>
                  <a:schemeClr val="bg1"/>
                </a:solidFill>
              </a:rPr>
              <a:t>77,24 млрд </a:t>
            </a:r>
            <a:r>
              <a:rPr lang="ru-RU" altLang="ru-RU" sz="2400">
                <a:solidFill>
                  <a:schemeClr val="bg1"/>
                </a:solidFill>
                <a:latin typeface="Arial" panose="020B0604020202020204" pitchFamily="34" charset="0"/>
              </a:rPr>
              <a:t>₽</a:t>
            </a:r>
            <a:r>
              <a:rPr lang="ru-RU" altLang="ru-RU" sz="2400">
                <a:solidFill>
                  <a:schemeClr val="bg1"/>
                </a:solidFill>
              </a:rPr>
              <a:t> </a:t>
            </a:r>
          </a:p>
        </p:txBody>
      </p:sp>
      <p:sp>
        <p:nvSpPr>
          <p:cNvPr id="16396" name="TextBox 15"/>
          <p:cNvSpPr txBox="1">
            <a:spLocks noChangeArrowheads="1"/>
          </p:cNvSpPr>
          <p:nvPr/>
        </p:nvSpPr>
        <p:spPr bwMode="auto">
          <a:xfrm>
            <a:off x="9120188" y="2482850"/>
            <a:ext cx="1993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2000">
                <a:solidFill>
                  <a:schemeClr val="bg1"/>
                </a:solidFill>
                <a:latin typeface="Arial" panose="020B0604020202020204" pitchFamily="34" charset="0"/>
                <a:cs typeface="Arial" panose="020B0604020202020204" pitchFamily="34" charset="0"/>
              </a:rPr>
              <a:t>SAM</a:t>
            </a:r>
          </a:p>
          <a:p>
            <a:pPr algn="ctr" eaLnBrk="1" hangingPunct="1">
              <a:lnSpc>
                <a:spcPct val="100000"/>
              </a:lnSpc>
              <a:spcBef>
                <a:spcPct val="0"/>
              </a:spcBef>
              <a:buFontTx/>
              <a:buNone/>
            </a:pPr>
            <a:r>
              <a:rPr lang="ru-RU" altLang="ru-RU" sz="2000">
                <a:solidFill>
                  <a:schemeClr val="bg1"/>
                </a:solidFill>
                <a:latin typeface="Arial" panose="020B0604020202020204" pitchFamily="34" charset="0"/>
                <a:cs typeface="Arial" panose="020B0604020202020204" pitchFamily="34" charset="0"/>
              </a:rPr>
              <a:t>1,225 млрд ₽</a:t>
            </a:r>
          </a:p>
        </p:txBody>
      </p:sp>
      <p:sp>
        <p:nvSpPr>
          <p:cNvPr id="16397" name="Прямоугольник 4"/>
          <p:cNvSpPr>
            <a:spLocks noChangeArrowheads="1"/>
          </p:cNvSpPr>
          <p:nvPr/>
        </p:nvSpPr>
        <p:spPr bwMode="auto">
          <a:xfrm>
            <a:off x="9339263" y="3776663"/>
            <a:ext cx="1436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800">
                <a:solidFill>
                  <a:schemeClr val="bg1"/>
                </a:solidFill>
              </a:rPr>
              <a:t>SOM</a:t>
            </a:r>
          </a:p>
          <a:p>
            <a:pPr algn="ctr" eaLnBrk="1" hangingPunct="1">
              <a:lnSpc>
                <a:spcPct val="100000"/>
              </a:lnSpc>
              <a:spcBef>
                <a:spcPct val="0"/>
              </a:spcBef>
              <a:buFontTx/>
              <a:buNone/>
            </a:pPr>
            <a:r>
              <a:rPr lang="ru-RU" altLang="ru-RU" sz="1800">
                <a:solidFill>
                  <a:schemeClr val="bg1"/>
                </a:solidFill>
              </a:rPr>
              <a:t>623,7</a:t>
            </a:r>
            <a:r>
              <a:rPr lang="en-US" altLang="ru-RU" sz="1800">
                <a:solidFill>
                  <a:schemeClr val="bg1"/>
                </a:solidFill>
              </a:rPr>
              <a:t> </a:t>
            </a:r>
            <a:r>
              <a:rPr lang="ru-RU" altLang="ru-RU" sz="1800">
                <a:solidFill>
                  <a:schemeClr val="bg1"/>
                </a:solidFill>
              </a:rPr>
              <a:t>млн </a:t>
            </a:r>
            <a:r>
              <a:rPr lang="ru-RU" altLang="ru-RU" sz="1800">
                <a:solidFill>
                  <a:schemeClr val="bg1"/>
                </a:solidFill>
                <a:latin typeface="Arial" panose="020B0604020202020204" pitchFamily="34" charset="0"/>
                <a:cs typeface="Arial" panose="020B0604020202020204" pitchFamily="34" charset="0"/>
              </a:rPr>
              <a:t>₽</a:t>
            </a:r>
            <a:endParaRPr lang="ru-RU" altLang="ru-RU" sz="180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3598</TotalTime>
  <Words>1528</Words>
  <Application>Microsoft Office PowerPoint</Application>
  <PresentationFormat>Широкоэкранный</PresentationFormat>
  <Paragraphs>173</Paragraphs>
  <Slides>16</Slides>
  <Notes>3</Notes>
  <HiddenSlides>0</HiddenSlides>
  <MMClips>1</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16</vt:i4>
      </vt:variant>
    </vt:vector>
  </HeadingPairs>
  <TitlesOfParts>
    <vt:vector size="23" baseType="lpstr">
      <vt:lpstr>Calibri</vt:lpstr>
      <vt:lpstr>Calibri Light</vt:lpstr>
      <vt:lpstr>Arial</vt:lpstr>
      <vt:lpstr>Corbel</vt:lpstr>
      <vt:lpstr>Montserrat</vt:lpstr>
      <vt:lpstr>Тема Office</vt:lpstr>
      <vt:lpstr>Документ</vt:lpstr>
      <vt:lpstr>Презентация PowerPoint</vt:lpstr>
      <vt:lpstr>Презентация PowerPoint</vt:lpstr>
      <vt:lpstr>Проблематика</vt:lpstr>
      <vt:lpstr>Предлагаемое решение/Технология</vt:lpstr>
      <vt:lpstr>Предлагаемое решение/Технология</vt:lpstr>
      <vt:lpstr>Предлагаемое решение/Технология</vt:lpstr>
      <vt:lpstr>Предлагаемое решение/Технология</vt:lpstr>
      <vt:lpstr>Предлагаемое решение/Технология</vt:lpstr>
      <vt:lpstr>Размер рынка и потенциал</vt:lpstr>
      <vt:lpstr>Целевая аудитория. План коммерциализации</vt:lpstr>
      <vt:lpstr>Презентация PowerPoint</vt:lpstr>
      <vt:lpstr>Презентация PowerPoint</vt:lpstr>
      <vt:lpstr>Презентация PowerPoint</vt:lpstr>
      <vt:lpstr>Презентация PowerPoint</vt:lpstr>
      <vt:lpstr>Потребности</vt:lpstr>
      <vt:lpstr>Контакты</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Iakimenko Nikita</dc:creator>
  <cp:lastModifiedBy>Маракулин</cp:lastModifiedBy>
  <cp:revision>511</cp:revision>
  <cp:lastPrinted>2025-03-04T07:03:01Z</cp:lastPrinted>
  <dcterms:created xsi:type="dcterms:W3CDTF">2022-06-27T09:30:29Z</dcterms:created>
  <dcterms:modified xsi:type="dcterms:W3CDTF">2026-02-08T14:35:33Z</dcterms:modified>
</cp:coreProperties>
</file>