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Arial Black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Ok4MDJ41Vx99j7YfEeHUE8ZQr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0391EC-BD06-4EC3-AF94-14E752113F0E}">
  <a:tblStyle styleId="{0C0391EC-BD06-4EC3-AF94-14E752113F0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ArialBlack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1f3b63cb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41f3b63c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Blumberg, Mark S et al. “A valuable and promising method for recording brain activity in behaving newborn rodents.” </a:t>
            </a:r>
            <a:r>
              <a:rPr i="1" lang="ru-RU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Developmental psychobiology</a:t>
            </a:r>
            <a:r>
              <a:rPr lang="ru-RU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vol. 57,4 (2015): 506-17. doi:10.1002/dev.21305</a:t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1f3b63cba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41f3b63cb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Хельсинки   </a:t>
            </a: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Suchkov, Dmitrii et al. “Simple and Efficient 3D-Printed Superfusion Chamber for Electrophysiological and Neuroimaging Recordings In Vivo.” eNeuro vol. 9,5 ENEURO.0305-22.2022. 5 Oct. 2022, doi:10.1523/ENEURO.0305-22.2022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41f3b63cba_0_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241f3b63cba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 данный момент в состав нашей команды входят 2 проектировщика, владеющие навыками работы с передовыми программами 3Д моделирования (blender, КОМПАС 3Д), 2 инженера, имеющие широкий опыт проектирования и создания оборудования для проведения экспериментов на животных,  и 2 исследователя-тестировщика, обладающие широким опытом проведения биологических экспериментов и тестирования оборудования для их проведения.</a:t>
            </a:r>
            <a:endParaRPr/>
          </a:p>
        </p:txBody>
      </p:sp>
      <p:sp>
        <p:nvSpPr>
          <p:cNvPr id="230" name="Google Shape;23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41f3b63cba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241f3b63cb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7.jpg"/><Relationship Id="rId7" Type="http://schemas.openxmlformats.org/officeDocument/2006/relationships/image" Target="../media/image15.jpg"/><Relationship Id="rId8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1" Type="http://schemas.openxmlformats.org/officeDocument/2006/relationships/image" Target="../media/image16.png"/><Relationship Id="rId10" Type="http://schemas.openxmlformats.org/officeDocument/2006/relationships/image" Target="../media/image12.png"/><Relationship Id="rId9" Type="http://schemas.openxmlformats.org/officeDocument/2006/relationships/image" Target="../media/image15.jpg"/><Relationship Id="rId5" Type="http://schemas.openxmlformats.org/officeDocument/2006/relationships/image" Target="../media/image7.jpg"/><Relationship Id="rId6" Type="http://schemas.openxmlformats.org/officeDocument/2006/relationships/image" Target="../media/image17.png"/><Relationship Id="rId7" Type="http://schemas.openxmlformats.org/officeDocument/2006/relationships/image" Target="../media/image14.png"/><Relationship Id="rId8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0.png"/><Relationship Id="rId6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41f3b63cba_0_0"/>
          <p:cNvSpPr/>
          <p:nvPr/>
        </p:nvSpPr>
        <p:spPr>
          <a:xfrm>
            <a:off x="0" y="3906152"/>
            <a:ext cx="3020700" cy="29517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241f3b63cba_0_0"/>
          <p:cNvSpPr/>
          <p:nvPr/>
        </p:nvSpPr>
        <p:spPr>
          <a:xfrm>
            <a:off x="3020629" y="5927334"/>
            <a:ext cx="6123300" cy="930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241f3b63cba_0_0"/>
          <p:cNvSpPr/>
          <p:nvPr/>
        </p:nvSpPr>
        <p:spPr>
          <a:xfrm>
            <a:off x="3020549" y="3910825"/>
            <a:ext cx="4075800" cy="2016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Ситдикова Виолетта Рафаэльевна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241f3b63cba_0_0"/>
          <p:cNvSpPr/>
          <p:nvPr/>
        </p:nvSpPr>
        <p:spPr>
          <a:xfrm>
            <a:off x="7096402" y="3906150"/>
            <a:ext cx="2047500" cy="2021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241f3b63cba_0_0"/>
          <p:cNvSpPr/>
          <p:nvPr/>
        </p:nvSpPr>
        <p:spPr>
          <a:xfrm>
            <a:off x="7096452" y="0"/>
            <a:ext cx="2047500" cy="39063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g241f3b63cb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10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241f3b63cb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368" y="5635131"/>
            <a:ext cx="20017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241f3b63cba_0_0"/>
          <p:cNvSpPr txBox="1"/>
          <p:nvPr>
            <p:ph idx="4294967295" type="ctrTitle"/>
          </p:nvPr>
        </p:nvSpPr>
        <p:spPr>
          <a:xfrm>
            <a:off x="340175" y="1984388"/>
            <a:ext cx="6964800" cy="17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Перфузионная камера</a:t>
            </a:r>
            <a:endParaRPr b="1" i="0" sz="4400" u="none" cap="none" strike="noStrike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2" name="Google Shape;92;g241f3b63cba_0_0"/>
          <p:cNvSpPr/>
          <p:nvPr/>
        </p:nvSpPr>
        <p:spPr>
          <a:xfrm>
            <a:off x="3182150" y="3233075"/>
            <a:ext cx="3776100" cy="525900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№СтС-308563</a:t>
            </a:r>
            <a:endParaRPr b="0" i="0" sz="3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241f3b63cba_0_0"/>
          <p:cNvSpPr/>
          <p:nvPr/>
        </p:nvSpPr>
        <p:spPr>
          <a:xfrm>
            <a:off x="111575" y="283350"/>
            <a:ext cx="6964800" cy="1548600"/>
          </a:xfrm>
          <a:prstGeom prst="bracketPair">
            <a:avLst/>
          </a:prstGeom>
          <a:noFill/>
          <a:ln cap="rnd" cmpd="sng" w="1016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41f3b63cba_0_0"/>
          <p:cNvSpPr txBox="1"/>
          <p:nvPr>
            <p:ph idx="4294967295" type="ctrTitle"/>
          </p:nvPr>
        </p:nvSpPr>
        <p:spPr>
          <a:xfrm>
            <a:off x="-2536550" y="379350"/>
            <a:ext cx="122514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i="0" lang="ru-RU" sz="45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b="1" i="0" lang="ru-RU" sz="4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4500" u="none" cap="none" strike="noStrike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 i="0" sz="4500" u="none" cap="none" strike="noStrike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" name="Google Shape;95;g241f3b63cba_0_0"/>
          <p:cNvSpPr/>
          <p:nvPr/>
        </p:nvSpPr>
        <p:spPr>
          <a:xfrm>
            <a:off x="5231625" y="1326200"/>
            <a:ext cx="1701300" cy="349800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 очередь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2" name="Google Shape;102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1" y="5961965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2712" y="56018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20056" y="128893"/>
            <a:ext cx="377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Решаемая проблема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427650" y="984700"/>
            <a:ext cx="82887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ru-RU" sz="19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Унификация экспериментальных условий для снижения разброса экспериментальных результатов</a:t>
            </a:r>
            <a:endParaRPr b="0" i="0" sz="19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9021912" y="55375"/>
            <a:ext cx="5035262" cy="337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876499" y="4267000"/>
            <a:ext cx="1500449" cy="200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7">
            <a:alphaModFix/>
          </a:blip>
          <a:srcRect b="28285" l="0" r="0" t="18355"/>
          <a:stretch/>
        </p:blipFill>
        <p:spPr>
          <a:xfrm>
            <a:off x="1003150" y="4420609"/>
            <a:ext cx="1687415" cy="123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918275" y="1895775"/>
            <a:ext cx="2878199" cy="38375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3"/>
          <p:cNvGrpSpPr/>
          <p:nvPr/>
        </p:nvGrpSpPr>
        <p:grpSpPr>
          <a:xfrm>
            <a:off x="5526974" y="4256013"/>
            <a:ext cx="2613875" cy="1459524"/>
            <a:chOff x="285138" y="4195125"/>
            <a:chExt cx="3241413" cy="2351038"/>
          </a:xfrm>
        </p:grpSpPr>
        <p:grpSp>
          <p:nvGrpSpPr>
            <p:cNvPr id="116" name="Google Shape;116;p3"/>
            <p:cNvGrpSpPr/>
            <p:nvPr/>
          </p:nvGrpSpPr>
          <p:grpSpPr>
            <a:xfrm>
              <a:off x="285138" y="4195125"/>
              <a:ext cx="3241413" cy="2351038"/>
              <a:chOff x="408750" y="4155675"/>
              <a:chExt cx="3241413" cy="2351038"/>
            </a:xfrm>
          </p:grpSpPr>
          <p:pic>
            <p:nvPicPr>
              <p:cNvPr id="117" name="Google Shape;117;p3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545013" y="4268338"/>
                <a:ext cx="3105150" cy="22383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8" name="Google Shape;118;p3"/>
              <p:cNvSpPr/>
              <p:nvPr/>
            </p:nvSpPr>
            <p:spPr>
              <a:xfrm>
                <a:off x="408750" y="4155675"/>
                <a:ext cx="2668200" cy="4314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408750" y="4556350"/>
                <a:ext cx="1344600" cy="6348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606575" y="4848913"/>
                <a:ext cx="1344600" cy="6348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408750" y="5119025"/>
                <a:ext cx="1344600" cy="6348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1662575" y="5250519"/>
                <a:ext cx="288600" cy="198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1510175" y="5479125"/>
                <a:ext cx="288600" cy="198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1662575" y="5402925"/>
                <a:ext cx="288600" cy="198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586375" y="5479125"/>
                <a:ext cx="288600" cy="198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6" name="Google Shape;126;p3"/>
            <p:cNvSpPr/>
            <p:nvPr/>
          </p:nvSpPr>
          <p:spPr>
            <a:xfrm>
              <a:off x="661650" y="5783925"/>
              <a:ext cx="655500" cy="4617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11850" y="6146138"/>
              <a:ext cx="288600" cy="1989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104750" y="6046725"/>
              <a:ext cx="288600" cy="1989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" name="Google Shape;129;p3"/>
          <p:cNvSpPr/>
          <p:nvPr/>
        </p:nvSpPr>
        <p:spPr>
          <a:xfrm>
            <a:off x="279800" y="1754125"/>
            <a:ext cx="2664600" cy="912600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Разные лаборатории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3239700" y="1754125"/>
            <a:ext cx="2664600" cy="912600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Разные экспериментальные условия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3"/>
          <p:cNvGrpSpPr/>
          <p:nvPr/>
        </p:nvGrpSpPr>
        <p:grpSpPr>
          <a:xfrm>
            <a:off x="2690666" y="4308333"/>
            <a:ext cx="1817697" cy="1370649"/>
            <a:chOff x="2168850" y="3060588"/>
            <a:chExt cx="2254088" cy="2207875"/>
          </a:xfrm>
        </p:grpSpPr>
        <p:pic>
          <p:nvPicPr>
            <p:cNvPr id="132" name="Google Shape;132;p3"/>
            <p:cNvPicPr preferRelativeResize="0"/>
            <p:nvPr/>
          </p:nvPicPr>
          <p:blipFill rotWithShape="1">
            <a:blip r:embed="rId5">
              <a:alphaModFix/>
            </a:blip>
            <a:srcRect b="69572" l="76984" r="2201" t="0"/>
            <a:stretch/>
          </p:blipFill>
          <p:spPr>
            <a:xfrm>
              <a:off x="2168862" y="3060588"/>
              <a:ext cx="2254076" cy="2207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3"/>
            <p:cNvSpPr/>
            <p:nvPr/>
          </p:nvSpPr>
          <p:spPr>
            <a:xfrm>
              <a:off x="2168850" y="3429000"/>
              <a:ext cx="715200" cy="3405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134;p3"/>
          <p:cNvGrpSpPr/>
          <p:nvPr/>
        </p:nvGrpSpPr>
        <p:grpSpPr>
          <a:xfrm>
            <a:off x="4462959" y="4153435"/>
            <a:ext cx="1730213" cy="1732336"/>
            <a:chOff x="4519025" y="2811075"/>
            <a:chExt cx="2145601" cy="2790489"/>
          </a:xfrm>
        </p:grpSpPr>
        <p:pic>
          <p:nvPicPr>
            <p:cNvPr id="135" name="Google Shape;135;p3"/>
            <p:cNvPicPr preferRelativeResize="0"/>
            <p:nvPr/>
          </p:nvPicPr>
          <p:blipFill rotWithShape="1">
            <a:blip r:embed="rId5">
              <a:alphaModFix/>
            </a:blip>
            <a:srcRect b="40756" l="75139" r="0" t="33619"/>
            <a:stretch/>
          </p:blipFill>
          <p:spPr>
            <a:xfrm>
              <a:off x="4572000" y="4156477"/>
              <a:ext cx="2092626" cy="1445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3"/>
            <p:cNvPicPr preferRelativeResize="0"/>
            <p:nvPr/>
          </p:nvPicPr>
          <p:blipFill rotWithShape="1">
            <a:blip r:embed="rId5">
              <a:alphaModFix/>
            </a:blip>
            <a:srcRect b="2742" l="77334" r="0" t="63091"/>
            <a:stretch/>
          </p:blipFill>
          <p:spPr>
            <a:xfrm>
              <a:off x="4652275" y="2811075"/>
              <a:ext cx="1633976" cy="16502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/>
            <p:cNvSpPr/>
            <p:nvPr/>
          </p:nvSpPr>
          <p:spPr>
            <a:xfrm>
              <a:off x="4519025" y="4132975"/>
              <a:ext cx="181800" cy="328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3"/>
          <p:cNvSpPr/>
          <p:nvPr/>
        </p:nvSpPr>
        <p:spPr>
          <a:xfrm flipH="1" rot="10800000">
            <a:off x="2486025" y="2720378"/>
            <a:ext cx="1532700" cy="337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75000" name="adj5"/>
            </a:avLst>
          </a:prstGeom>
          <a:solidFill>
            <a:srgbClr val="ADDAE3"/>
          </a:solidFill>
          <a:ln cap="flat" cmpd="sng" w="9525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6199600" y="1754125"/>
            <a:ext cx="2664600" cy="912600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Разные экспериментальные результаты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2674650" y="3218500"/>
            <a:ext cx="379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rgbClr val="ED3833"/>
                </a:solidFill>
                <a:latin typeface="Georgia"/>
                <a:ea typeface="Georgia"/>
                <a:cs typeface="Georgia"/>
                <a:sym typeface="Georgia"/>
              </a:rPr>
              <a:t>Где истина?</a:t>
            </a:r>
            <a:endParaRPr b="0" i="0" sz="4000" u="none" cap="none" strike="noStrike">
              <a:solidFill>
                <a:srgbClr val="ED383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1" name="Google Shape;141;p3"/>
          <p:cNvSpPr/>
          <p:nvPr/>
        </p:nvSpPr>
        <p:spPr>
          <a:xfrm flipH="1" rot="10800000">
            <a:off x="5454300" y="2720378"/>
            <a:ext cx="1532700" cy="337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75000" name="adj5"/>
            </a:avLst>
          </a:prstGeom>
          <a:solidFill>
            <a:srgbClr val="ADDAE3"/>
          </a:solidFill>
          <a:ln cap="flat" cmpd="sng" w="9525">
            <a:solidFill>
              <a:srgbClr val="ADDA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"/>
          <p:cNvGrpSpPr/>
          <p:nvPr/>
        </p:nvGrpSpPr>
        <p:grpSpPr>
          <a:xfrm>
            <a:off x="-2918" y="540405"/>
            <a:ext cx="3794613" cy="144196"/>
            <a:chOff x="0" y="692501"/>
            <a:chExt cx="2624940" cy="97200"/>
          </a:xfrm>
        </p:grpSpPr>
        <p:sp>
          <p:nvSpPr>
            <p:cNvPr id="147" name="Google Shape;147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2" name="Google Shape;15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"/>
          <p:cNvSpPr/>
          <p:nvPr/>
        </p:nvSpPr>
        <p:spPr>
          <a:xfrm>
            <a:off x="172451" y="143725"/>
            <a:ext cx="754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Наше решение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5" name="Google Shape;15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1754" y="1918848"/>
            <a:ext cx="3320324" cy="285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1890" y="1285404"/>
            <a:ext cx="4989124" cy="397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1f3b63cba_0_25"/>
          <p:cNvSpPr txBox="1"/>
          <p:nvPr>
            <p:ph type="title"/>
          </p:nvPr>
        </p:nvSpPr>
        <p:spPr>
          <a:xfrm>
            <a:off x="1" y="116632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g241f3b63cba_0_25"/>
          <p:cNvGrpSpPr/>
          <p:nvPr/>
        </p:nvGrpSpPr>
        <p:grpSpPr>
          <a:xfrm>
            <a:off x="-2918" y="540405"/>
            <a:ext cx="3794613" cy="144196"/>
            <a:chOff x="0" y="692501"/>
            <a:chExt cx="2624940" cy="97200"/>
          </a:xfrm>
        </p:grpSpPr>
        <p:sp>
          <p:nvSpPr>
            <p:cNvPr id="163" name="Google Shape;163;g241f3b63cba_0_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g241f3b63cba_0_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g241f3b63cba_0_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241f3b63cba_0_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241f3b63cba_0_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8" name="Google Shape;168;g241f3b63cba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41f3b63cba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41f3b63cba_0_25"/>
          <p:cNvSpPr/>
          <p:nvPr/>
        </p:nvSpPr>
        <p:spPr>
          <a:xfrm>
            <a:off x="172451" y="143725"/>
            <a:ext cx="754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Потребители продукта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1" name="Google Shape;171;g241f3b63cba_0_25"/>
          <p:cNvSpPr txBox="1"/>
          <p:nvPr/>
        </p:nvSpPr>
        <p:spPr>
          <a:xfrm>
            <a:off x="464171" y="1062511"/>
            <a:ext cx="8219400" cy="4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Образовательные организации (медицинские и ветеринарные ВУЗы), а также фармакологические компании и лаборатории, в которых проводятся исследования и используются живые объекты в обучении.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 сегодняшний день в России есть: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❏"/>
            </a:pPr>
            <a:r>
              <a:rPr b="0" i="0" lang="ru-RU" sz="1800" u="none" cap="none" strike="noStrik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70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медицинских университетов,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❏"/>
            </a:pPr>
            <a:r>
              <a:rPr b="0" i="0" lang="ru-RU" sz="1800" u="none" cap="none" strike="noStrik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74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вуза и </a:t>
            </a:r>
            <a:r>
              <a:rPr b="0" i="0" lang="ru-RU" sz="1800" u="none" cap="none" strike="noStrik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5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филиалов готовят ветеринарных специалистов ,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❏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около </a:t>
            </a:r>
            <a:r>
              <a:rPr b="0" i="0" lang="ru-RU" sz="1800" u="none" cap="none" strike="noStrik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60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фармацевтических производственных площадок,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❏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более </a:t>
            </a:r>
            <a:r>
              <a:rPr b="0" i="0" lang="ru-RU" sz="1800" u="none" cap="none" strike="noStrike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2100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ветеринарных клиник.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/>
          <p:nvPr>
            <p:ph type="title"/>
          </p:nvPr>
        </p:nvSpPr>
        <p:spPr>
          <a:xfrm>
            <a:off x="0" y="15137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4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78" name="Google Shape;178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451" y="596124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2212" y="5569741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4"/>
          <p:cNvSpPr/>
          <p:nvPr/>
        </p:nvSpPr>
        <p:spPr>
          <a:xfrm>
            <a:off x="172448" y="143725"/>
            <a:ext cx="594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Инновационность проекта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6" name="Google Shape;186;p4"/>
          <p:cNvSpPr txBox="1"/>
          <p:nvPr/>
        </p:nvSpPr>
        <p:spPr>
          <a:xfrm>
            <a:off x="5053450" y="2309125"/>
            <a:ext cx="4081800" cy="27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❖"/>
            </a:pP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Новый дизайн фиксирующего устройства</a:t>
            </a:r>
            <a:endParaRPr b="0" i="1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❖"/>
            </a:pP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Стандартизация экспериментальных условий</a:t>
            </a:r>
            <a:endParaRPr b="0" i="1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❖"/>
            </a:pP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Уменьшение времени </a:t>
            </a: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подготовки</a:t>
            </a: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к эксперименту на 37% </a:t>
            </a:r>
            <a:endParaRPr b="0" i="1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❖"/>
            </a:pPr>
            <a:r>
              <a:rPr b="0" i="1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Расширение возможностей в исследовании живого объекта</a:t>
            </a:r>
            <a:endParaRPr b="0" i="1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7" name="Google Shape;18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00" y="1419550"/>
            <a:ext cx="4989124" cy="397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"/>
          <p:cNvSpPr/>
          <p:nvPr/>
        </p:nvSpPr>
        <p:spPr>
          <a:xfrm>
            <a:off x="1752293" y="5516826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Suchkov et al.,  eNeuro  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5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95" name="Google Shape;195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0" name="Google Shape;2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451" y="592789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71462" y="5545291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5"/>
          <p:cNvSpPr/>
          <p:nvPr/>
        </p:nvSpPr>
        <p:spPr>
          <a:xfrm>
            <a:off x="96256" y="143718"/>
            <a:ext cx="397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475328" y="937519"/>
            <a:ext cx="8219400" cy="4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Коммерческие системы фиксации животного: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RWD Life Science (Китай, 700 000 р.),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Narishige (Япония, 500 000 р. ),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➢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KOPF (США, 400 000 р.)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Самодельные системы фиксации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68550" y="2956251"/>
            <a:ext cx="1633975" cy="217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716825" y="292876"/>
            <a:ext cx="3406800" cy="24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71112" y="3976096"/>
            <a:ext cx="1946757" cy="171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7136" y="3724438"/>
            <a:ext cx="1997240" cy="196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9">
            <a:alphaModFix/>
          </a:blip>
          <a:srcRect b="34175" l="0" r="0" t="0"/>
          <a:stretch/>
        </p:blipFill>
        <p:spPr>
          <a:xfrm>
            <a:off x="6717851" y="3920628"/>
            <a:ext cx="1665050" cy="171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10">
            <a:alphaModFix/>
          </a:blip>
          <a:srcRect b="-3548" l="-1980" r="1979" t="3550"/>
          <a:stretch/>
        </p:blipFill>
        <p:spPr>
          <a:xfrm>
            <a:off x="2942981" y="3534826"/>
            <a:ext cx="1828121" cy="2239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5"/>
          <p:cNvSpPr/>
          <p:nvPr/>
        </p:nvSpPr>
        <p:spPr>
          <a:xfrm>
            <a:off x="5413932" y="1370225"/>
            <a:ext cx="2776200" cy="223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5717982" y="1332054"/>
            <a:ext cx="21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Наше устройство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12" name="Google Shape;212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73510" y="1745302"/>
            <a:ext cx="2457045" cy="1711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41f3b63cba_0_71"/>
          <p:cNvSpPr txBox="1"/>
          <p:nvPr>
            <p:ph type="title"/>
          </p:nvPr>
        </p:nvSpPr>
        <p:spPr>
          <a:xfrm>
            <a:off x="1" y="116632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g241f3b63cba_0_71"/>
          <p:cNvGrpSpPr/>
          <p:nvPr/>
        </p:nvGrpSpPr>
        <p:grpSpPr>
          <a:xfrm>
            <a:off x="-2918" y="540405"/>
            <a:ext cx="3794613" cy="144196"/>
            <a:chOff x="0" y="692501"/>
            <a:chExt cx="2624940" cy="97200"/>
          </a:xfrm>
        </p:grpSpPr>
        <p:sp>
          <p:nvSpPr>
            <p:cNvPr id="219" name="Google Shape;219;g241f3b63cba_0_7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g241f3b63cba_0_7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241f3b63cba_0_7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241f3b63cba_0_7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g241f3b63cba_0_7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4" name="Google Shape;224;g241f3b63cba_0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41f3b63cba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241f3b63cba_0_71"/>
          <p:cNvSpPr/>
          <p:nvPr/>
        </p:nvSpPr>
        <p:spPr>
          <a:xfrm>
            <a:off x="172446" y="143725"/>
            <a:ext cx="638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Конкурентные преимущества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7" name="Google Shape;227;g241f3b63cba_0_71"/>
          <p:cNvSpPr txBox="1"/>
          <p:nvPr/>
        </p:nvSpPr>
        <p:spPr>
          <a:xfrm>
            <a:off x="475328" y="1318519"/>
            <a:ext cx="8219400" cy="4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Отсутствие отечественных аналогов и низкая доступность зарубежных систем фиксации животного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Низкая конечная стоимость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Защищенность авторскими правами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Возможность использования продукта для разных видов исследуемых объектов (крысы, морские свинки, кошки, кролики)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6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234" name="Google Shape;234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9" name="Google Shape;2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6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Рабочий прототип показал свою эффективность при проведении экспериментов и активно используется уже в трех лабораториях (Россия, Франция, Финляндия)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➔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 перспективе улучшение прототипа для расширения потребительского ареала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Уникальный состав коллектива (инженерная и исследовательская группа)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➔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Становится возможным быстрое внесение изменений за счет наличие обратной связи между членами коллектива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 увеличении масштабов производства рассматривается возможность передачи в аутсорсинг.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➔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Освобождение времени и ресурсов для разработки других устройств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152400" y="363350"/>
            <a:ext cx="79707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Техническая оценка возможности реализации проекта</a:t>
            </a:r>
            <a:endParaRPr b="1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41f3b63cba_0_109"/>
          <p:cNvSpPr txBox="1"/>
          <p:nvPr>
            <p:ph type="title"/>
          </p:nvPr>
        </p:nvSpPr>
        <p:spPr>
          <a:xfrm>
            <a:off x="1" y="116632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g241f3b63cba_0_109"/>
          <p:cNvGrpSpPr/>
          <p:nvPr/>
        </p:nvGrpSpPr>
        <p:grpSpPr>
          <a:xfrm>
            <a:off x="10027" y="750698"/>
            <a:ext cx="3794613" cy="144196"/>
            <a:chOff x="0" y="692501"/>
            <a:chExt cx="2624940" cy="97200"/>
          </a:xfrm>
        </p:grpSpPr>
        <p:sp>
          <p:nvSpPr>
            <p:cNvPr id="249" name="Google Shape;249;g241f3b63cba_0_10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g241f3b63cba_0_10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g241f3b63cba_0_10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241f3b63cba_0_10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g241f3b63cba_0_10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4" name="Google Shape;254;g241f3b63cba_0_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41f3b63cba_0_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41f3b63cba_0_109"/>
          <p:cNvSpPr/>
          <p:nvPr/>
        </p:nvSpPr>
        <p:spPr>
          <a:xfrm>
            <a:off x="152400" y="326025"/>
            <a:ext cx="831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Экономическая оценка возможности реализации проекта</a:t>
            </a:r>
            <a:endParaRPr b="1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257" name="Google Shape;257;g241f3b63cba_0_109"/>
          <p:cNvGraphicFramePr/>
          <p:nvPr/>
        </p:nvGraphicFramePr>
        <p:xfrm>
          <a:off x="952500" y="1091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{0C0391EC-BD06-4EC3-AF94-14E752113F0E}</a:tableStyleId>
              </a:tblPr>
              <a:tblGrid>
                <a:gridCol w="4414300"/>
                <a:gridCol w="28247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Закупка расходных материалов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90 000 р.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Покупка 3Д-принтера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Оплата денежного вознаграждения коллективу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340 000 р.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Содержание животных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380 000 р.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Тестирование образцов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Поездки на научные выставки и конференции в целях продвижения продукта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190 000 р.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Создание сайта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Создание юридического лица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8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 txBox="1"/>
          <p:nvPr/>
        </p:nvSpPr>
        <p:spPr>
          <a:xfrm>
            <a:off x="5384725" y="1988850"/>
            <a:ext cx="37956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Контакты для сотрудничества: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sitdikovavita@gmail.com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+79228281244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7"/>
          <p:cNvPicPr preferRelativeResize="0"/>
          <p:nvPr/>
        </p:nvPicPr>
        <p:blipFill rotWithShape="1">
          <a:blip r:embed="rId3">
            <a:alphaModFix/>
          </a:blip>
          <a:srcRect b="32552" l="17747" r="19767" t="34896"/>
          <a:stretch/>
        </p:blipFill>
        <p:spPr>
          <a:xfrm>
            <a:off x="10479530" y="1419772"/>
            <a:ext cx="1965707" cy="2310256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269" name="Google Shape;269;p7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272" name="Google Shape;272;p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>
            <a:off x="586375" y="2065050"/>
            <a:ext cx="42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Ситдикова Виолетта Рафаэльевна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7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7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 проекта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1150" y="2761250"/>
            <a:ext cx="2885175" cy="285625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7"/>
          <p:cNvSpPr/>
          <p:nvPr/>
        </p:nvSpPr>
        <p:spPr>
          <a:xfrm>
            <a:off x="586375" y="6010350"/>
            <a:ext cx="42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Патентная заявка №2759892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2023-02-08T09:03:57Z</dcterms:created>
  <dc:creator>Позднякова Елена Николаевна</dc:creator>
</cp:coreProperties>
</file>