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Raleway Medium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RalewayMedium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Medium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alewayMedium-boldItalic.fntdata"/><Relationship Id="rId30" Type="http://schemas.openxmlformats.org/officeDocument/2006/relationships/font" Target="fonts/RalewayMedium-italic.fntdata"/><Relationship Id="rId11" Type="http://schemas.openxmlformats.org/officeDocument/2006/relationships/slide" Target="slides/slide5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4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7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6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9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8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1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10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9f032b217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9f032b217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8.png"/><Relationship Id="rId5" Type="http://schemas.openxmlformats.org/officeDocument/2006/relationships/image" Target="../media/image9.jpg"/><Relationship Id="rId6" Type="http://schemas.openxmlformats.org/officeDocument/2006/relationships/image" Target="../media/image7.png"/><Relationship Id="rId7" Type="http://schemas.openxmlformats.org/officeDocument/2006/relationships/image" Target="../media/image5.png"/><Relationship Id="rId8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3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SORTIFY</a:t>
            </a:r>
            <a:endParaRPr b="1" sz="31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25" y="2190900"/>
            <a:ext cx="4363800" cy="14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029"/>
              <a:buFont typeface="Arial"/>
              <a:buNone/>
            </a:pPr>
            <a:r>
              <a:rPr lang="ru" sz="1820">
                <a:solidFill>
                  <a:srgbClr val="9F00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Платформа </a:t>
            </a:r>
            <a:br>
              <a:rPr lang="ru" sz="1820">
                <a:solidFill>
                  <a:srgbClr val="9F00FF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lang="ru" sz="1820">
                <a:solidFill>
                  <a:srgbClr val="9F00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для создания персонализированных нейронных сетей </a:t>
            </a:r>
            <a:br>
              <a:rPr lang="ru" sz="1820">
                <a:solidFill>
                  <a:srgbClr val="9F00FF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lang="ru" sz="1820">
                <a:solidFill>
                  <a:srgbClr val="9F00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для анализа маркетинговых данных</a:t>
            </a:r>
            <a:endParaRPr>
              <a:solidFill>
                <a:srgbClr val="9F00FF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05500" y="295942"/>
            <a:ext cx="1486635" cy="5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10654" r="56081" t="0"/>
          <a:stretch/>
        </p:blipFill>
        <p:spPr>
          <a:xfrm>
            <a:off x="7069480" y="157070"/>
            <a:ext cx="606550" cy="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1434275"/>
            <a:ext cx="7229100" cy="3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Нейронные сети активно внедряются в различные сферы жизни человека, включая рекламу и маркетинг.  Для предприятий, маркетинговых агентств и индивидуальных предпринимателей анализ больших данных занимает около </a:t>
            </a:r>
            <a:r>
              <a:rPr b="1" lang="ru" sz="17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10</a:t>
            </a: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часов в неделю.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 данным на 2022-2023 всего в рейтинге рекламных агентств России РРАР присутствуют </a:t>
            </a:r>
            <a:r>
              <a:rPr b="1" lang="ru" sz="1700">
                <a:solidFill>
                  <a:srgbClr val="9F00FF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2041</a:t>
            </a: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компаний.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 проект позволяет ускорить этот процесс с помощью нейросетей, позволяя клиентам быстро анализировать клиентские данные и корректировать рекламные </a:t>
            </a: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кампании</a:t>
            </a: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0" sz="16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252400" y="79725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" sz="30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АКТУАЛЬНОСТЬ ПРОЕКТА</a:t>
            </a:r>
            <a:endParaRPr b="1" i="0" sz="3000" u="none" cap="none" strike="noStrik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01725" y="3037628"/>
            <a:ext cx="79932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 Medium"/>
              <a:buChar char="●"/>
            </a:pPr>
            <a:r>
              <a:rPr lang="ru" sz="1800">
                <a:latin typeface="Raleway Medium"/>
                <a:ea typeface="Raleway Medium"/>
                <a:cs typeface="Raleway Medium"/>
                <a:sym typeface="Raleway Medium"/>
              </a:rPr>
              <a:t>индивидуальные предприниматели ( 4 095 826 ИП на 2023 год)</a:t>
            </a:r>
            <a:endParaRPr sz="18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 Medium"/>
              <a:buChar char="●"/>
            </a:pPr>
            <a:r>
              <a:rPr lang="ru" sz="1800">
                <a:latin typeface="Raleway Medium"/>
                <a:ea typeface="Raleway Medium"/>
                <a:cs typeface="Raleway Medium"/>
                <a:sym typeface="Raleway Medium"/>
              </a:rPr>
              <a:t>юридические лица (3 232 886 юр. лиц на 2023 год)</a:t>
            </a:r>
            <a:endParaRPr sz="18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 Medium"/>
              <a:buChar char="●"/>
            </a:pPr>
            <a:r>
              <a:rPr lang="ru" sz="1800">
                <a:latin typeface="Raleway Medium"/>
                <a:ea typeface="Raleway Medium"/>
                <a:cs typeface="Raleway Medium"/>
                <a:sym typeface="Raleway Medium"/>
              </a:rPr>
              <a:t>маркетинговые агентства (свыше 15000 агентств в России)</a:t>
            </a:r>
            <a:endParaRPr sz="18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7"/>
          <p:cNvSpPr txBox="1"/>
          <p:nvPr/>
        </p:nvSpPr>
        <p:spPr>
          <a:xfrm>
            <a:off x="530725" y="2301750"/>
            <a:ext cx="12195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9F00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B2B</a:t>
            </a:r>
            <a:endParaRPr sz="3000">
              <a:solidFill>
                <a:srgbClr val="9F00FF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270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1"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01725" y="1897625"/>
            <a:ext cx="7810800" cy="29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Наше решение на основе нейронных сетей решает проблему тщательного </a:t>
            </a:r>
            <a:r>
              <a:rPr b="1" lang="ru" sz="1600">
                <a:solidFill>
                  <a:srgbClr val="132C40"/>
                </a:solidFill>
              </a:rPr>
              <a:t>анализа больших данных</a:t>
            </a:r>
            <a:r>
              <a:rPr lang="ru" sz="1600">
                <a:solidFill>
                  <a:srgbClr val="132C40"/>
                </a:solidFill>
              </a:rPr>
              <a:t> в сфере рекламы и маркетинга. 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Традиционные методы анализа и управления рекламными кампаниями требуют много времени и усилий, часто не обеспечивая оптимальные результаты. 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Наше решение позволит клиентам проводить более </a:t>
            </a:r>
            <a:r>
              <a:rPr b="1" lang="ru" sz="1600">
                <a:solidFill>
                  <a:srgbClr val="132C40"/>
                </a:solidFill>
              </a:rPr>
              <a:t>быстрый и эффективный анализ данных</a:t>
            </a:r>
            <a:r>
              <a:rPr lang="ru" sz="1600">
                <a:solidFill>
                  <a:srgbClr val="132C40"/>
                </a:solidFill>
              </a:rPr>
              <a:t>, оптимизировать рекламные кампании и достигать качественных результатов.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2700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РЕШЕНИЕ</a:t>
            </a:r>
            <a:endParaRPr b="1"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246525" y="1770300"/>
            <a:ext cx="8386500" cy="37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92100" lvl="0" marL="406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Наш проект использует передовые методы машинного обучения и нейронные сети для глубокого анализа маркетинговых данных. 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Мы разрабатываем уникальные модели нейронных сетей, которые обрабатывают большие объемы данных с высокой точностью и скоростью.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Наша платформа позволяет создавать персонализированные нейронные сети. </a:t>
            </a:r>
            <a:br>
              <a:rPr lang="ru" sz="1600">
                <a:solidFill>
                  <a:srgbClr val="132C40"/>
                </a:solidFill>
              </a:rPr>
            </a:br>
            <a:r>
              <a:rPr lang="ru" sz="1600">
                <a:solidFill>
                  <a:srgbClr val="132C40"/>
                </a:solidFill>
              </a:rPr>
              <a:t>Благодаря Sortify клиенты получают быстрый и точный анализ данных, оптимизируют свои рекламные кампании в соответствии с уникальными потребностями, что позволяет повысить эффективность рекламных кампаний, сократить затраты и увеличить результативность маркетинговых усилий.</a:t>
            </a:r>
            <a:endParaRPr sz="16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432325" y="1250850"/>
            <a:ext cx="7780200" cy="3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8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Sortify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8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8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маркетологам, рекламным агентствам и бизнесам, испытывающим потребность в качественной аналитике</a:t>
            </a:r>
            <a:endParaRPr b="0" i="0" sz="18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8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необходимости упорядочивания клиентских данных и построении стратегии на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их основе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8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качественного ведения рекламных кампаний</a:t>
            </a:r>
            <a:endParaRPr b="0" i="0" sz="18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8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нейросетей</a:t>
            </a:r>
            <a:endParaRPr b="0" i="0" sz="18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8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больший чек, большую LTV клиента и низкий churn rate</a:t>
            </a:r>
            <a:endParaRPr b="0" i="0" sz="18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8788225" y="0"/>
            <a:ext cx="354900" cy="5143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1" name="Google Shape;201;p31"/>
          <p:cNvSpPr txBox="1"/>
          <p:nvPr>
            <p:ph idx="1" type="body"/>
          </p:nvPr>
        </p:nvSpPr>
        <p:spPr>
          <a:xfrm>
            <a:off x="401727" y="2088581"/>
            <a:ext cx="79932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/>
              <a:t>Мы работаем на рынке B2B</a:t>
            </a:r>
            <a:endParaRPr sz="1700"/>
          </a:p>
          <a:p>
            <a:pPr indent="-2857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/>
              <a:t>Наша ЦА - около 2000 компаний </a:t>
            </a:r>
            <a:endParaRPr sz="1700"/>
          </a:p>
          <a:p>
            <a:pPr indent="-2857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/>
              <a:t>Наше решение будет стоить 5 млн.рублей</a:t>
            </a:r>
            <a:endParaRPr sz="1700"/>
          </a:p>
          <a:p>
            <a:pPr indent="-2857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/>
              <a:t>Сегменты А и B - 7 млн.рублей</a:t>
            </a:r>
            <a:endParaRPr sz="1700"/>
          </a:p>
          <a:p>
            <a:pPr indent="-2857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/>
              <a:t>Сможем заработать в первый год - 10 млн.рублей</a:t>
            </a:r>
            <a:endParaRPr sz="1700"/>
          </a:p>
        </p:txBody>
      </p:sp>
      <p:sp>
        <p:nvSpPr>
          <p:cNvPr id="202" name="Google Shape;202;p31"/>
          <p:cNvSpPr/>
          <p:nvPr/>
        </p:nvSpPr>
        <p:spPr>
          <a:xfrm>
            <a:off x="8788225" y="0"/>
            <a:ext cx="354900" cy="5143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2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 txBox="1"/>
          <p:nvPr>
            <p:ph idx="1" type="body"/>
          </p:nvPr>
        </p:nvSpPr>
        <p:spPr>
          <a:xfrm>
            <a:off x="457193" y="2234856"/>
            <a:ext cx="79932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/>
              <a:t>Мы будем делать платформу</a:t>
            </a:r>
            <a:endParaRPr sz="1800"/>
          </a:p>
          <a:p>
            <a:pPr indent="-2921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/>
              <a:t>Это будет стоить 4499 рублей в мес</a:t>
            </a:r>
            <a:endParaRPr sz="1800"/>
          </a:p>
          <a:p>
            <a:pPr indent="-2921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/>
              <a:t>У нас будут покупать подписку за пользование приложением</a:t>
            </a:r>
            <a:endParaRPr sz="1800"/>
          </a:p>
          <a:p>
            <a:pPr indent="-2921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/>
              <a:t>Дополнительно мы можем зарабатывать на комиссионных от продажи моделей нейросетей, партнерстве с другими компаниями, рекламе</a:t>
            </a:r>
            <a:endParaRPr sz="1800"/>
          </a:p>
        </p:txBody>
      </p:sp>
      <p:sp>
        <p:nvSpPr>
          <p:cNvPr id="215" name="Google Shape;21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>
            <p:ph type="title"/>
          </p:nvPr>
        </p:nvSpPr>
        <p:spPr>
          <a:xfrm>
            <a:off x="457192" y="9698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3"/>
          <p:cNvSpPr txBox="1"/>
          <p:nvPr>
            <p:ph idx="1" type="body"/>
          </p:nvPr>
        </p:nvSpPr>
        <p:spPr>
          <a:xfrm>
            <a:off x="457193" y="1570156"/>
            <a:ext cx="7993200" cy="3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800"/>
              <a:t>Определение цели проекта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800"/>
              <a:t>Анализ требований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800"/>
              <a:t>Создание концепции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800"/>
              <a:t>Прототипирование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800"/>
              <a:t>Планирование и оценка рисков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800"/>
              <a:t>Составление примерного бюджета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800"/>
              <a:t>Формирование команды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 b="0" l="0" r="13978" t="18314"/>
          <a:stretch/>
        </p:blipFill>
        <p:spPr>
          <a:xfrm>
            <a:off x="5254300" y="1089725"/>
            <a:ext cx="2359601" cy="29640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7" name="Google Shape;237;p34"/>
          <p:cNvPicPr preferRelativeResize="0"/>
          <p:nvPr/>
        </p:nvPicPr>
        <p:blipFill rotWithShape="1">
          <a:blip r:embed="rId4">
            <a:alphaModFix/>
          </a:blip>
          <a:srcRect b="12077" l="12298" r="18953" t="7244"/>
          <a:stretch/>
        </p:blipFill>
        <p:spPr>
          <a:xfrm>
            <a:off x="891725" y="1089729"/>
            <a:ext cx="2359600" cy="29640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8" name="Google Shape;238;p34"/>
          <p:cNvSpPr txBox="1"/>
          <p:nvPr/>
        </p:nvSpPr>
        <p:spPr>
          <a:xfrm>
            <a:off x="891725" y="4053775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ЛИДЕР (CEO)</a:t>
            </a: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Беляев Александр</a:t>
            </a: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39" name="Google Shape;239;p34"/>
          <p:cNvSpPr txBox="1"/>
          <p:nvPr/>
        </p:nvSpPr>
        <p:spPr>
          <a:xfrm>
            <a:off x="5254300" y="4053775"/>
            <a:ext cx="3556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ТЕХНОЛОГ, РАЗРАБОТЧИК (CTO)</a:t>
            </a: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Мария Закора</a:t>
            </a: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9538" y="1089725"/>
            <a:ext cx="2083051" cy="29640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5" name="Google Shape;24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250" y="1089725"/>
            <a:ext cx="1976033" cy="296404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6" name="Google Shape;246;p35"/>
          <p:cNvPicPr preferRelativeResize="0"/>
          <p:nvPr/>
        </p:nvPicPr>
        <p:blipFill rotWithShape="1">
          <a:blip r:embed="rId5">
            <a:alphaModFix/>
          </a:blip>
          <a:srcRect b="0" l="0" r="7252" t="0"/>
          <a:stretch/>
        </p:blipFill>
        <p:spPr>
          <a:xfrm>
            <a:off x="6306850" y="1074491"/>
            <a:ext cx="2083051" cy="299451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7" name="Google Shape;247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 txBox="1"/>
          <p:nvPr/>
        </p:nvSpPr>
        <p:spPr>
          <a:xfrm>
            <a:off x="628400" y="4053775"/>
            <a:ext cx="2462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АНАЛИТИК ДАННЫХ</a:t>
            </a: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Алена Бушмина</a:t>
            </a: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3497025" y="4053775"/>
            <a:ext cx="2403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МАРКЕТОЛОГ (СMO)</a:t>
            </a: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Голова Валерия</a:t>
            </a: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6306850" y="4053775"/>
            <a:ext cx="2462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ДИЗАЙНЕР</a:t>
            </a: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Алексеева Валерия</a:t>
            </a: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51" name="Google Shape;251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 txBox="1"/>
          <p:nvPr/>
        </p:nvSpPr>
        <p:spPr>
          <a:xfrm>
            <a:off x="563550" y="1270225"/>
            <a:ext cx="8016900" cy="37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700"/>
              <a:buFont typeface="Raleway"/>
              <a:buChar char="●"/>
            </a:pP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Исследовать рынок компаний, предлагающих услуги разработки и machine learning в инхаус-формате, выбрать отвечающую нашим запросам</a:t>
            </a:r>
            <a:endParaRPr sz="1700"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700"/>
              <a:buFont typeface="Raleway"/>
              <a:buChar char="●"/>
            </a:pP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Исследовать рынок студий дизайна, оказывающих услуги UX-UI дизайна "под ключ", выполнить аналогичные шаги</a:t>
            </a:r>
            <a:endParaRPr sz="1700"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700"/>
              <a:buFont typeface="Raleway"/>
              <a:buChar char="●"/>
            </a:pP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Разработать контент-план публикаций о нашем сервисе в профильных интернет-источниках (vc, cossa, хабр и т.д.), выбрать каналы продвижений в рамках запуска таргетированной рекламы и показа контекстной, подготовить медиаплан (креативы, утп, ретаргетинг и т.д.) с учетом целевой аудитории, её портрета, полученных  в результате CustDev.</a:t>
            </a:r>
            <a:endParaRPr sz="1700"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700"/>
              <a:buFont typeface="Raleway"/>
              <a:buChar char="●"/>
            </a:pPr>
            <a:r>
              <a:rPr lang="ru" sz="1700">
                <a:latin typeface="Raleway"/>
                <a:ea typeface="Raleway"/>
                <a:cs typeface="Raleway"/>
                <a:sym typeface="Raleway"/>
              </a:rPr>
              <a:t>Согласовать бюджет, юнит-экономику.</a:t>
            </a:r>
            <a:endParaRPr sz="17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1" name="Google Shape;271;p37"/>
          <p:cNvSpPr txBox="1"/>
          <p:nvPr>
            <p:ph idx="1" type="body"/>
          </p:nvPr>
        </p:nvSpPr>
        <p:spPr>
          <a:xfrm>
            <a:off x="401718" y="23854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>
                <a:solidFill>
                  <a:srgbClr val="132C40"/>
                </a:solidFill>
              </a:rPr>
              <a:t>Беляев Александр Максимович</a:t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272" name="Google Shape;272;p37"/>
          <p:cNvSpPr txBox="1"/>
          <p:nvPr>
            <p:ph idx="1" type="body"/>
          </p:nvPr>
        </p:nvSpPr>
        <p:spPr>
          <a:xfrm>
            <a:off x="4178701" y="2385425"/>
            <a:ext cx="44361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>
                <a:solidFill>
                  <a:srgbClr val="132C40"/>
                </a:solidFill>
              </a:rPr>
              <a:t>Тел: +7 923 494 0513</a:t>
            </a:r>
            <a:endParaRPr sz="17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>
                <a:solidFill>
                  <a:srgbClr val="132C40"/>
                </a:solidFill>
              </a:rPr>
              <a:t>E-mail: alexbelyaev26@yandex.ru</a:t>
            </a:r>
            <a:endParaRPr sz="17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>
                <a:solidFill>
                  <a:srgbClr val="132C40"/>
                </a:solidFill>
              </a:rPr>
              <a:t>Telegram: @alxblv26</a:t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