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8288000" cy="10287000"/>
  <p:notesSz cx="6858000" cy="9144000"/>
  <p:embeddedFontLst>
    <p:embeddedFont>
      <p:font typeface="ABeeZee" panose="020B0604020202020204" charset="0"/>
      <p:regular r:id="rId8"/>
    </p:embeddedFont>
    <p:embeddedFont>
      <p:font typeface="ABeeZee Bold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K Grotesk" panose="020B0604020202020204" charset="-52"/>
      <p:regular r:id="rId14"/>
    </p:embeddedFont>
    <p:embeddedFont>
      <p:font typeface="HK Grotesk Bold" panose="020B0604020202020204" charset="-52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6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1243337">
                <a:moveTo>
                  <a:pt x="0" y="0"/>
                </a:moveTo>
                <a:lnTo>
                  <a:pt x="18288000" y="0"/>
                </a:lnTo>
                <a:lnTo>
                  <a:pt x="18288000" y="11243337"/>
                </a:lnTo>
                <a:lnTo>
                  <a:pt x="0" y="112433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023" b="-486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027695" y="2857500"/>
            <a:ext cx="11405621" cy="7260794"/>
            <a:chOff x="0" y="-782504"/>
            <a:chExt cx="15207496" cy="9681058"/>
          </a:xfrm>
        </p:grpSpPr>
        <p:sp>
          <p:nvSpPr>
            <p:cNvPr id="4" name="TextBox 4"/>
            <p:cNvSpPr txBox="1"/>
            <p:nvPr/>
          </p:nvSpPr>
          <p:spPr>
            <a:xfrm>
              <a:off x="497473" y="-782504"/>
              <a:ext cx="14710023" cy="7309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955"/>
                </a:lnSpc>
              </a:pPr>
              <a:r>
                <a:rPr lang="en-US" sz="12199" b="1" dirty="0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Into </a:t>
              </a:r>
            </a:p>
            <a:p>
              <a:pPr algn="ctr">
                <a:lnSpc>
                  <a:spcPts val="8722"/>
                </a:lnSpc>
              </a:pPr>
              <a:r>
                <a:rPr lang="en-US" sz="8900" b="1" dirty="0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The </a:t>
              </a:r>
            </a:p>
            <a:p>
              <a:pPr algn="ctr">
                <a:lnSpc>
                  <a:spcPts val="10780"/>
                </a:lnSpc>
              </a:pPr>
              <a:r>
                <a:rPr lang="en-US" sz="11000" b="1" dirty="0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DARKNESS</a:t>
              </a:r>
            </a:p>
            <a:p>
              <a:pPr algn="l">
                <a:lnSpc>
                  <a:spcPts val="10780"/>
                </a:lnSpc>
              </a:pPr>
              <a:endParaRPr lang="en-US" sz="11000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8282850"/>
              <a:ext cx="8652495" cy="6157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948472" y="6725877"/>
            <a:ext cx="5937171" cy="3405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1"/>
              </a:lnSpc>
            </a:pPr>
            <a:r>
              <a:rPr lang="en-US" sz="3900" dirty="0" err="1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Кооперативная</a:t>
            </a:r>
            <a:r>
              <a:rPr lang="en-US" sz="39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RPG </a:t>
            </a:r>
            <a:r>
              <a:rPr lang="en-US" sz="3900" dirty="0" err="1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игра</a:t>
            </a:r>
            <a:r>
              <a:rPr lang="en-US" sz="39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</a:p>
          <a:p>
            <a:pPr algn="ctr">
              <a:lnSpc>
                <a:spcPts val="5461"/>
              </a:lnSpc>
            </a:pPr>
            <a:r>
              <a:rPr lang="en-US" sz="39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в </a:t>
            </a:r>
            <a:r>
              <a:rPr lang="en-US" sz="3900" dirty="0" err="1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жанре</a:t>
            </a:r>
            <a:r>
              <a:rPr lang="en-US" sz="39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Выживания</a:t>
            </a:r>
            <a:endParaRPr lang="en-US" sz="3900" dirty="0">
              <a:solidFill>
                <a:srgbClr val="FFFFFF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17079"/>
              </a:lnSpc>
              <a:spcBef>
                <a:spcPct val="0"/>
              </a:spcBef>
            </a:pPr>
            <a:endParaRPr lang="en-US" sz="3900" dirty="0">
              <a:solidFill>
                <a:srgbClr val="FFFFFF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10373" y="1623877"/>
            <a:ext cx="15267253" cy="7039246"/>
          </a:xfrm>
          <a:prstGeom prst="rect">
            <a:avLst/>
          </a:prstGeom>
          <a:solidFill>
            <a:srgbClr val="FFFFFF">
              <a:alpha val="4706"/>
            </a:srgbClr>
          </a:solidFill>
        </p:spPr>
      </p:sp>
      <p:sp>
        <p:nvSpPr>
          <p:cNvPr id="3" name="TextBox 3"/>
          <p:cNvSpPr txBox="1"/>
          <p:nvPr/>
        </p:nvSpPr>
        <p:spPr>
          <a:xfrm>
            <a:off x="3679019" y="1758738"/>
            <a:ext cx="10342854" cy="336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0"/>
              </a:lnSpc>
            </a:pPr>
            <a:endParaRPr/>
          </a:p>
          <a:p>
            <a:pPr algn="ctr">
              <a:lnSpc>
                <a:spcPts val="6640"/>
              </a:lnSpc>
            </a:pPr>
            <a:r>
              <a:rPr lang="en-US" sz="6776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Пользователь и проблема</a:t>
            </a:r>
          </a:p>
          <a:p>
            <a:pPr algn="ctr">
              <a:lnSpc>
                <a:spcPts val="6640"/>
              </a:lnSpc>
            </a:pPr>
            <a:endParaRPr lang="en-US" sz="6776" b="1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825258" y="5037169"/>
            <a:ext cx="4969785" cy="144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24"/>
              </a:lnSpc>
              <a:spcBef>
                <a:spcPct val="0"/>
              </a:spcBef>
            </a:pPr>
            <a:r>
              <a:rPr lang="en-US" sz="2088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В результате после нескольких часов игры участники осознают, что их взаимодействие остаётся поверхностным.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92957" y="5037169"/>
            <a:ext cx="4969785" cy="216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24"/>
              </a:lnSpc>
              <a:spcBef>
                <a:spcPct val="0"/>
              </a:spcBef>
            </a:pPr>
            <a:r>
              <a:rPr lang="en-US" sz="2088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Группы друзей, корпоративные команды и стримеры часто разочаровываются, обнаруживая, что совместный игровой процесс не укрепляет связи, а лишь создаёт иллюзию командной работы. </a:t>
            </a:r>
          </a:p>
        </p:txBody>
      </p:sp>
      <p:sp>
        <p:nvSpPr>
          <p:cNvPr id="6" name="AutoShape 6"/>
          <p:cNvSpPr/>
          <p:nvPr/>
        </p:nvSpPr>
        <p:spPr>
          <a:xfrm rot="-5400000">
            <a:off x="503481" y="4172259"/>
            <a:ext cx="35651" cy="1978134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AutoShape 7"/>
          <p:cNvSpPr/>
          <p:nvPr/>
        </p:nvSpPr>
        <p:spPr>
          <a:xfrm rot="-5400000">
            <a:off x="17748868" y="4136608"/>
            <a:ext cx="35651" cy="1978134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41102" y="0"/>
            <a:ext cx="5346898" cy="10287000"/>
            <a:chOff x="0" y="0"/>
            <a:chExt cx="7129197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5316" r="5316"/>
            <a:stretch>
              <a:fillRect/>
            </a:stretch>
          </p:blipFill>
          <p:spPr>
            <a:xfrm>
              <a:off x="0" y="0"/>
              <a:ext cx="7129197" cy="4487333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5316" r="5316"/>
            <a:stretch>
              <a:fillRect/>
            </a:stretch>
          </p:blipFill>
          <p:spPr>
            <a:xfrm>
              <a:off x="0" y="4614333"/>
              <a:ext cx="7129197" cy="448733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5316" r="5316"/>
            <a:stretch>
              <a:fillRect/>
            </a:stretch>
          </p:blipFill>
          <p:spPr>
            <a:xfrm>
              <a:off x="0" y="9228667"/>
              <a:ext cx="7129197" cy="4487333"/>
            </a:xfrm>
            <a:prstGeom prst="rect">
              <a:avLst/>
            </a:prstGeom>
          </p:spPr>
        </p:pic>
      </p:grpSp>
      <p:sp>
        <p:nvSpPr>
          <p:cNvPr id="6" name="AutoShape 6"/>
          <p:cNvSpPr/>
          <p:nvPr/>
        </p:nvSpPr>
        <p:spPr>
          <a:xfrm>
            <a:off x="0" y="0"/>
            <a:ext cx="7867728" cy="10287000"/>
          </a:xfrm>
          <a:prstGeom prst="rect">
            <a:avLst/>
          </a:prstGeom>
          <a:solidFill>
            <a:srgbClr val="FFFFFF">
              <a:alpha val="4706"/>
            </a:srgbClr>
          </a:solidFill>
        </p:spPr>
      </p:sp>
      <p:sp>
        <p:nvSpPr>
          <p:cNvPr id="7" name="TextBox 7"/>
          <p:cNvSpPr txBox="1"/>
          <p:nvPr/>
        </p:nvSpPr>
        <p:spPr>
          <a:xfrm>
            <a:off x="876300" y="3698240"/>
            <a:ext cx="5962728" cy="3042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8000">
                <a:solidFill>
                  <a:srgbClr val="FFFFFF"/>
                </a:solidFill>
                <a:latin typeface="ABeeZee Bold"/>
                <a:ea typeface="ABeeZee Bold"/>
                <a:cs typeface="ABeeZee Bold"/>
                <a:sym typeface="ABeeZee Bold"/>
              </a:rPr>
              <a:t>Как уже решается проблема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071386" y="219433"/>
            <a:ext cx="4869716" cy="2764433"/>
            <a:chOff x="0" y="0"/>
            <a:chExt cx="6492955" cy="3685911"/>
          </a:xfrm>
        </p:grpSpPr>
        <p:sp>
          <p:nvSpPr>
            <p:cNvPr id="9" name="TextBox 9"/>
            <p:cNvSpPr txBox="1"/>
            <p:nvPr/>
          </p:nvSpPr>
          <p:spPr>
            <a:xfrm>
              <a:off x="0" y="-9525"/>
              <a:ext cx="6492955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BARONY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032620"/>
              <a:ext cx="6492955" cy="2653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79"/>
                </a:lnSpc>
                <a:spcBef>
                  <a:spcPct val="0"/>
                </a:spcBef>
              </a:pPr>
              <a:r>
                <a:rPr lang="en-US" sz="2842">
                  <a:solidFill>
                    <a:srgbClr val="FFFFFF"/>
                  </a:solidFill>
                  <a:latin typeface="ABeeZee"/>
                  <a:ea typeface="ABeeZee"/>
                  <a:cs typeface="ABeeZee"/>
                  <a:sym typeface="ABeeZee"/>
                </a:rPr>
                <a:t>подземельный рогалик с высокой сложностью и сложным управлением, малопонятный новичкам.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71386" y="4020086"/>
            <a:ext cx="4777872" cy="2246827"/>
            <a:chOff x="0" y="0"/>
            <a:chExt cx="6370496" cy="299576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9525"/>
              <a:ext cx="6370496" cy="637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DEEP ROCK GALACTIC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95308"/>
              <a:ext cx="6370496" cy="20004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r>
                <a:rPr lang="en-US" sz="2800">
                  <a:solidFill>
                    <a:srgbClr val="FFFFFF"/>
                  </a:solidFill>
                  <a:latin typeface="ABeeZee"/>
                  <a:ea typeface="ABeeZee"/>
                  <a:cs typeface="ABeeZee"/>
                  <a:sym typeface="ABeeZee"/>
                </a:rPr>
                <a:t>динамичный шутер про космических шахтёров</a:t>
              </a:r>
            </a:p>
            <a:p>
              <a:pPr algn="l">
                <a:lnSpc>
                  <a:spcPts val="4200"/>
                </a:lnSpc>
                <a:spcBef>
                  <a:spcPct val="0"/>
                </a:spcBef>
              </a:pPr>
              <a:endParaRPr lang="en-US" sz="280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071386" y="6943477"/>
            <a:ext cx="4270448" cy="3054076"/>
            <a:chOff x="0" y="0"/>
            <a:chExt cx="5693931" cy="407210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9525"/>
              <a:ext cx="5693931" cy="606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52"/>
                </a:lnSpc>
              </a:pPr>
              <a:r>
                <a:rPr lang="en-US" sz="296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BAROTRAUMA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927419"/>
              <a:ext cx="5693931" cy="3144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53"/>
                </a:lnSpc>
                <a:spcBef>
                  <a:spcPct val="0"/>
                </a:spcBef>
              </a:pPr>
              <a:r>
                <a:rPr lang="en-US" sz="2681">
                  <a:solidFill>
                    <a:srgbClr val="FFFFFF"/>
                  </a:solidFill>
                  <a:latin typeface="ABeeZee"/>
                  <a:ea typeface="ABeeZee"/>
                  <a:cs typeface="ABeeZee"/>
                  <a:sym typeface="ABeeZee"/>
                </a:rPr>
                <a:t>реалистичный симулятор подводной лодки, где основное время занимает обслуживание систем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171717"/>
          </a:solidFill>
        </p:spPr>
      </p:sp>
      <p:sp>
        <p:nvSpPr>
          <p:cNvPr id="3" name="TextBox 3"/>
          <p:cNvSpPr txBox="1"/>
          <p:nvPr/>
        </p:nvSpPr>
        <p:spPr>
          <a:xfrm>
            <a:off x="1208347" y="4213594"/>
            <a:ext cx="6727305" cy="2021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7999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Решение</a:t>
            </a:r>
          </a:p>
          <a:p>
            <a:pPr algn="ctr">
              <a:lnSpc>
                <a:spcPts val="7840"/>
              </a:lnSpc>
            </a:pPr>
            <a:endParaRPr lang="en-US" sz="7999" b="1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944332" y="885287"/>
            <a:ext cx="7471065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71717"/>
                </a:solidFill>
                <a:latin typeface="ABeeZee"/>
                <a:ea typeface="ABeeZee"/>
                <a:cs typeface="ABeeZee"/>
                <a:sym typeface="ABeeZee"/>
              </a:rPr>
              <a:t>Полная взаимозависимость ролей – каждый класс и профессия обладают уникальными, незаменимыми навыками (воин не заменит мага, алхимик жизненно нужен для зелий).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171717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9520992" y="6826140"/>
            <a:ext cx="903516" cy="1054047"/>
            <a:chOff x="0" y="0"/>
            <a:chExt cx="611165" cy="7129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1165" cy="712989"/>
            </a:xfrm>
            <a:custGeom>
              <a:avLst/>
              <a:gdLst/>
              <a:ahLst/>
              <a:cxnLst/>
              <a:rect l="l" t="t" r="r" b="b"/>
              <a:pathLst>
                <a:path w="611165" h="712989">
                  <a:moveTo>
                    <a:pt x="305583" y="0"/>
                  </a:moveTo>
                  <a:lnTo>
                    <a:pt x="611165" y="203200"/>
                  </a:lnTo>
                  <a:lnTo>
                    <a:pt x="611165" y="509789"/>
                  </a:lnTo>
                  <a:lnTo>
                    <a:pt x="305583" y="712989"/>
                  </a:lnTo>
                  <a:lnTo>
                    <a:pt x="0" y="509789"/>
                  </a:lnTo>
                  <a:lnTo>
                    <a:pt x="0" y="203200"/>
                  </a:lnTo>
                  <a:lnTo>
                    <a:pt x="305583" y="0"/>
                  </a:lnTo>
                  <a:close/>
                </a:path>
              </a:pathLst>
            </a:custGeom>
            <a:solidFill>
              <a:srgbClr val="17171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130175"/>
              <a:ext cx="611165" cy="443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20992" y="4051669"/>
            <a:ext cx="903516" cy="1054047"/>
            <a:chOff x="0" y="0"/>
            <a:chExt cx="611165" cy="7129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1165" cy="712989"/>
            </a:xfrm>
            <a:custGeom>
              <a:avLst/>
              <a:gdLst/>
              <a:ahLst/>
              <a:cxnLst/>
              <a:rect l="l" t="t" r="r" b="b"/>
              <a:pathLst>
                <a:path w="611165" h="712989">
                  <a:moveTo>
                    <a:pt x="305583" y="0"/>
                  </a:moveTo>
                  <a:lnTo>
                    <a:pt x="611165" y="203200"/>
                  </a:lnTo>
                  <a:lnTo>
                    <a:pt x="611165" y="509789"/>
                  </a:lnTo>
                  <a:lnTo>
                    <a:pt x="305583" y="712989"/>
                  </a:lnTo>
                  <a:lnTo>
                    <a:pt x="0" y="509789"/>
                  </a:lnTo>
                  <a:lnTo>
                    <a:pt x="0" y="203200"/>
                  </a:lnTo>
                  <a:lnTo>
                    <a:pt x="305583" y="0"/>
                  </a:lnTo>
                  <a:close/>
                </a:path>
              </a:pathLst>
            </a:custGeom>
            <a:solidFill>
              <a:srgbClr val="17171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130175"/>
              <a:ext cx="611165" cy="443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20992" y="959272"/>
            <a:ext cx="903516" cy="1054047"/>
            <a:chOff x="0" y="0"/>
            <a:chExt cx="611165" cy="7129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11165" cy="712989"/>
            </a:xfrm>
            <a:custGeom>
              <a:avLst/>
              <a:gdLst/>
              <a:ahLst/>
              <a:cxnLst/>
              <a:rect l="l" t="t" r="r" b="b"/>
              <a:pathLst>
                <a:path w="611165" h="712989">
                  <a:moveTo>
                    <a:pt x="305583" y="0"/>
                  </a:moveTo>
                  <a:lnTo>
                    <a:pt x="611165" y="203200"/>
                  </a:lnTo>
                  <a:lnTo>
                    <a:pt x="611165" y="509789"/>
                  </a:lnTo>
                  <a:lnTo>
                    <a:pt x="305583" y="712989"/>
                  </a:lnTo>
                  <a:lnTo>
                    <a:pt x="0" y="509789"/>
                  </a:lnTo>
                  <a:lnTo>
                    <a:pt x="0" y="203200"/>
                  </a:lnTo>
                  <a:lnTo>
                    <a:pt x="305583" y="0"/>
                  </a:lnTo>
                  <a:close/>
                </a:path>
              </a:pathLst>
            </a:custGeom>
            <a:solidFill>
              <a:srgbClr val="171717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130175"/>
              <a:ext cx="611165" cy="443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944332" y="3978622"/>
            <a:ext cx="7471065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71717"/>
                </a:solidFill>
                <a:latin typeface="ABeeZee"/>
                <a:ea typeface="ABeeZee"/>
                <a:cs typeface="ABeeZee"/>
                <a:sym typeface="ABeeZee"/>
              </a:rPr>
              <a:t>Каждый вклад виден и критически важен – от действий самого слабого члена группы зависит жизнь всей команды.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171717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944332" y="6749940"/>
            <a:ext cx="7471065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71717"/>
                </a:solidFill>
                <a:latin typeface="ABeeZee"/>
                <a:ea typeface="ABeeZee"/>
                <a:cs typeface="ABeeZee"/>
                <a:sym typeface="ABeeZee"/>
              </a:rPr>
              <a:t>Решения имеют долгосрочные последствия – распределение ресурсов и выбор маршрута сегодня скажутся на выживании завтра.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171717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10373" y="1623877"/>
            <a:ext cx="15267253" cy="7039246"/>
          </a:xfrm>
          <a:prstGeom prst="rect">
            <a:avLst/>
          </a:prstGeom>
          <a:solidFill>
            <a:srgbClr val="FFFFFF">
              <a:alpha val="4706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3038436" y="1734353"/>
            <a:ext cx="12211128" cy="4105496"/>
            <a:chOff x="0" y="0"/>
            <a:chExt cx="16281504" cy="5473995"/>
          </a:xfrm>
        </p:grpSpPr>
        <p:sp>
          <p:nvSpPr>
            <p:cNvPr id="4" name="TextBox 4"/>
            <p:cNvSpPr txBox="1"/>
            <p:nvPr/>
          </p:nvSpPr>
          <p:spPr>
            <a:xfrm>
              <a:off x="0" y="152400"/>
              <a:ext cx="16281504" cy="4108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40"/>
                </a:lnSpc>
              </a:pPr>
              <a:r>
                <a:rPr lang="en-US" sz="8000">
                  <a:solidFill>
                    <a:srgbClr val="FFFFFF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Актуальность проблемы</a:t>
              </a:r>
            </a:p>
            <a:p>
              <a:pPr algn="ctr">
                <a:lnSpc>
                  <a:spcPts val="7840"/>
                </a:lnSpc>
              </a:pPr>
              <a:endParaRPr lang="en-US" sz="8000">
                <a:solidFill>
                  <a:srgbClr val="FFFFFF"/>
                </a:solidFill>
                <a:latin typeface="ABeeZee Bold"/>
                <a:ea typeface="ABeeZee Bold"/>
                <a:cs typeface="ABeeZee Bold"/>
                <a:sym typeface="ABeeZee Bo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512658" y="4805279"/>
              <a:ext cx="13256188" cy="66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 rot="-5400000">
            <a:off x="503481" y="4172259"/>
            <a:ext cx="35651" cy="1978134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AutoShape 7"/>
          <p:cNvSpPr/>
          <p:nvPr/>
        </p:nvSpPr>
        <p:spPr>
          <a:xfrm rot="-5400000">
            <a:off x="17748868" y="4136608"/>
            <a:ext cx="35651" cy="1978134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TextBox 8"/>
          <p:cNvSpPr txBox="1"/>
          <p:nvPr/>
        </p:nvSpPr>
        <p:spPr>
          <a:xfrm>
            <a:off x="3344695" y="4685939"/>
            <a:ext cx="11598610" cy="3423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3"/>
              </a:lnSpc>
              <a:spcBef>
                <a:spcPct val="0"/>
              </a:spcBef>
            </a:pPr>
            <a:r>
              <a:rPr lang="en-US" sz="3230">
                <a:solidFill>
                  <a:srgbClr val="FFFFFF"/>
                </a:solidFill>
                <a:latin typeface="ABeeZee Bold"/>
                <a:ea typeface="ABeeZee Bold"/>
                <a:cs typeface="ABeeZee Bold"/>
                <a:sym typeface="ABeeZee Bold"/>
              </a:rPr>
              <a:t>Современные кооперативные игры часто разочаровывают игроков, ожидающих глубокого взаимодействия. Несмотря на технические возможности, большинство проектов ограничиваются поверхностной механикой, имитирующей командную работу.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153120"/>
            <a:ext cx="6572328" cy="2021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80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Наша Команда</a:t>
            </a:r>
          </a:p>
        </p:txBody>
      </p:sp>
      <p:sp>
        <p:nvSpPr>
          <p:cNvPr id="3" name="AutoShape 3"/>
          <p:cNvSpPr/>
          <p:nvPr/>
        </p:nvSpPr>
        <p:spPr>
          <a:xfrm>
            <a:off x="9144000" y="-60474"/>
            <a:ext cx="9144000" cy="10347474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4" name="Group 4"/>
          <p:cNvGrpSpPr/>
          <p:nvPr/>
        </p:nvGrpSpPr>
        <p:grpSpPr>
          <a:xfrm>
            <a:off x="10780256" y="2463702"/>
            <a:ext cx="5871488" cy="5359595"/>
            <a:chOff x="0" y="0"/>
            <a:chExt cx="7828651" cy="7146127"/>
          </a:xfrm>
        </p:grpSpPr>
        <p:sp>
          <p:nvSpPr>
            <p:cNvPr id="5" name="TextBox 5"/>
            <p:cNvSpPr txBox="1"/>
            <p:nvPr/>
          </p:nvSpPr>
          <p:spPr>
            <a:xfrm>
              <a:off x="0" y="-9525"/>
              <a:ext cx="7806881" cy="637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171717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МЕНТОР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95308"/>
              <a:ext cx="7806881" cy="707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171717"/>
                  </a:solidFill>
                  <a:latin typeface="ABeeZee"/>
                  <a:ea typeface="ABeeZee"/>
                  <a:cs typeface="ABeeZee"/>
                  <a:sym typeface="ABeeZee"/>
                </a:rPr>
                <a:t>Джапаров Сейран М-И-24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770" y="2703072"/>
              <a:ext cx="7806881" cy="637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3200" b="1">
                  <a:solidFill>
                    <a:srgbClr val="171717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ТИМЛИД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770" y="3707905"/>
              <a:ext cx="7806881" cy="707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171717"/>
                  </a:solidFill>
                  <a:latin typeface="ABeeZee"/>
                  <a:ea typeface="ABeeZee"/>
                  <a:cs typeface="ABeeZee"/>
                  <a:sym typeface="ABeeZee"/>
                </a:rPr>
                <a:t>Рустемов Эдем И-1-23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770" y="5433691"/>
              <a:ext cx="7806881" cy="637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3200" b="1">
                  <a:solidFill>
                    <a:srgbClr val="171717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3D/2D ХУДОЖНИК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770" y="6438524"/>
              <a:ext cx="7806881" cy="707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171717"/>
                  </a:solidFill>
                  <a:latin typeface="ABeeZee"/>
                  <a:ea typeface="ABeeZee"/>
                  <a:cs typeface="ABeeZee"/>
                  <a:sym typeface="ABeeZee"/>
                </a:rPr>
                <a:t>Асанов Алим И-2-23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196</Words>
  <Application>Microsoft Office PowerPoint</Application>
  <PresentationFormat>Произвольный</PresentationFormat>
  <Paragraphs>29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Calibri</vt:lpstr>
      <vt:lpstr>ABeeZee Bold</vt:lpstr>
      <vt:lpstr>ABeeZee</vt:lpstr>
      <vt:lpstr>HK Grotesk Bold</vt:lpstr>
      <vt:lpstr>Arial</vt:lpstr>
      <vt:lpstr>HK Grotesk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 The DARKNESS</dc:title>
  <dc:creator>Алим Асанов</dc:creator>
  <cp:lastModifiedBy>Эдем</cp:lastModifiedBy>
  <cp:revision>7</cp:revision>
  <dcterms:created xsi:type="dcterms:W3CDTF">2006-08-16T00:00:00Z</dcterms:created>
  <dcterms:modified xsi:type="dcterms:W3CDTF">2025-04-18T08:32:39Z</dcterms:modified>
  <dc:identifier>DAGk0vsGxI0</dc:identifier>
</cp:coreProperties>
</file>