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09302BC-639A-4B1B-AB44-AF59DD435735}">
  <a:tblStyle styleId="{509302BC-639A-4B1B-AB44-AF59DD43573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744B69C-16E9-4DEF-A5CB-59614EC06C3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4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3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a66b03fc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2a66b03fc9c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7.jpg"/><Relationship Id="rId6" Type="http://schemas.openxmlformats.org/officeDocument/2006/relationships/image" Target="../media/image8.png"/><Relationship Id="rId7" Type="http://schemas.openxmlformats.org/officeDocument/2006/relationships/image" Target="../media/image1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500" y="4394025"/>
            <a:ext cx="512338" cy="379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373792" y="1270006"/>
            <a:ext cx="465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400">
                <a:solidFill>
                  <a:schemeClr val="dk1"/>
                </a:solidFill>
              </a:rPr>
              <a:t>MyDietWay</a:t>
            </a:r>
            <a:endParaRPr sz="34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526651" y="2367400"/>
            <a:ext cx="4350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>
                <a:latin typeface="Helvetica Neue"/>
                <a:ea typeface="Helvetica Neue"/>
                <a:cs typeface="Helvetica Neue"/>
                <a:sym typeface="Helvetica Neue"/>
              </a:rPr>
              <a:t>Сервис, составляющий рацион питания для людей с пищевыми ограничениями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9175" y="2254525"/>
            <a:ext cx="6448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MyDietWay - сервис, который призван помочь людям с пищевыми ограничениями составить рацион, подходящий под их стиль жизни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Около 20% россиян соблюдают диету по рекомендации врача, при этом у 17% россиян обнаруживается непереносимость лактозы,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6% россиян - сахарный диабет,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у 1% россиян - целиакия (непереносимость глютена)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924192" y="14798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924193" y="2168606"/>
            <a:ext cx="6568200" cy="29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Людям, впервые столкнувшимся с ограничениями в питании (аллергия, непереносимость глютена, диабет и т.д.) сложно адаптироваться, изменить свои пищевые привычки и составить новый рацион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Сложность самостоятельного составления рациона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Дороговизна полезных продуктов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Усложнённость рецептов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Большие затраты времени на готовку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924193" y="5820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100" y="6560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742" y="1208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743" y="1978006"/>
            <a:ext cx="7993200" cy="30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Приложение и сайт, в которых будет :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Анализ пользовательских ограничений при помощи искусственного интеллекта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Работа с несколькими ограничениями в питании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Учёт пользовательских оценок блюд (“лайки” и “дизлайки”)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Составление рациона питания</a:t>
            </a:r>
            <a:endParaRPr sz="14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-279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>
                <a:solidFill>
                  <a:srgbClr val="132C40"/>
                </a:solidFill>
              </a:rPr>
              <a:t>Создание списка рецептов и списка необходимых продуктов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743" y="3815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4555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801407" y="1848625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MyDietWay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преимущественно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от 20 до 35 лет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они впервые столкнулись с пищевыми ограничениями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сложности составления рациона питания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сервиса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основе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искусственного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интеллекта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возможность питаться без переживаний за своё здоровь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е, а также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времени и денег на приготовление еды</a:t>
            </a:r>
            <a:endParaRPr b="0" i="0" sz="1200" u="none" cap="none" strike="noStrike">
              <a:solidFill>
                <a:schemeClr val="dk2"/>
              </a:solidFill>
              <a:highlight>
                <a:schemeClr val="accent2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457193" y="5896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/>
          <p:cNvSpPr txBox="1"/>
          <p:nvPr>
            <p:ph type="title"/>
          </p:nvPr>
        </p:nvSpPr>
        <p:spPr>
          <a:xfrm>
            <a:off x="457192" y="5773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01700" y="1955875"/>
            <a:ext cx="82071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 и B2B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Количество россиян с ограничениями в питании - это 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475 560</a:t>
            </a:r>
            <a:r>
              <a:rPr lang="ru"/>
              <a:t> </a:t>
            </a:r>
            <a:r>
              <a:rPr lang="ru"/>
              <a:t>человек. Подписка на сервис будет стоить 300 рублей- это </a:t>
            </a:r>
            <a:r>
              <a:rPr lang="ru" sz="1300">
                <a:latin typeface="Arial"/>
                <a:ea typeface="Arial"/>
                <a:cs typeface="Arial"/>
                <a:sym typeface="Arial"/>
              </a:rPr>
              <a:t>475 560 * 300 = 142,6 </a:t>
            </a:r>
            <a:r>
              <a:rPr lang="ru" sz="1300"/>
              <a:t>млн. </a:t>
            </a:r>
            <a:r>
              <a:rPr lang="ru"/>
              <a:t>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</a:t>
            </a:r>
            <a:r>
              <a:rPr lang="ru"/>
              <a:t>егмент А -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1%</a:t>
            </a:r>
            <a:r>
              <a:rPr lang="ru"/>
              <a:t> от объёма аудитории (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1 426 680</a:t>
            </a:r>
            <a:r>
              <a:rPr lang="ru"/>
              <a:t> рублей)</a:t>
            </a:r>
            <a:r>
              <a:rPr lang="ru"/>
              <a:t>,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 B -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5%</a:t>
            </a:r>
            <a:r>
              <a:rPr lang="ru"/>
              <a:t> от объёма аудитории (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7 133 400</a:t>
            </a:r>
            <a:r>
              <a:rPr lang="ru"/>
              <a:t> рублей)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с продаж подписки на сервис: </a:t>
            </a:r>
            <a:r>
              <a:rPr lang="ru">
                <a:latin typeface="Arial"/>
                <a:ea typeface="Arial"/>
                <a:cs typeface="Arial"/>
                <a:sym typeface="Arial"/>
              </a:rPr>
              <a:t>1 883 217</a:t>
            </a:r>
            <a:r>
              <a:rPr lang="ru"/>
              <a:t> рублей</a:t>
            </a:r>
            <a:endParaRPr/>
          </a:p>
        </p:txBody>
      </p:sp>
      <p:sp>
        <p:nvSpPr>
          <p:cNvPr id="187" name="Google Shape;187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7201" y="3994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508850" y="3649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03" name="Google Shape;203;p31"/>
          <p:cNvGraphicFramePr/>
          <p:nvPr/>
        </p:nvGraphicFramePr>
        <p:xfrm>
          <a:off x="755375" y="135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{509302BC-639A-4B1B-AB44-AF59DD435735}</a:tableStyleId>
              </a:tblPr>
              <a:tblGrid>
                <a:gridCol w="1084475"/>
                <a:gridCol w="1322250"/>
                <a:gridCol w="1673225"/>
                <a:gridCol w="1717675"/>
                <a:gridCol w="1491400"/>
              </a:tblGrid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Название</a:t>
                      </a:r>
                      <a:endParaRPr sz="11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</a:rPr>
                        <a:t>Lifesum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</a:rPr>
                        <a:t>"Правильное питание" </a:t>
                      </a:r>
                      <a:endParaRPr b="1" sz="1000"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</a:rPr>
                        <a:t>Printslon</a:t>
                      </a:r>
                      <a:endParaRPr b="1" sz="10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</a:rPr>
                        <a:t>Eat This Much</a:t>
                      </a:r>
                      <a:endParaRPr b="1" sz="10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solidFill>
                            <a:schemeClr val="dk2"/>
                          </a:solidFill>
                        </a:rPr>
                        <a:t>Мы</a:t>
                      </a:r>
                      <a:endParaRPr b="1" sz="10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00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Разнообразие блюд</a:t>
                      </a:r>
                      <a:endParaRPr sz="11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4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4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33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Цена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(833 руб</a:t>
                      </a:r>
                      <a:r>
                        <a:rPr lang="ru" sz="1200">
                          <a:solidFill>
                            <a:schemeClr val="dk2"/>
                          </a:solidFill>
                        </a:rPr>
                        <a:t>/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мес</a:t>
                      </a:r>
                      <a:r>
                        <a:rPr lang="ru" sz="1200">
                          <a:solidFill>
                            <a:schemeClr val="dk2"/>
                          </a:solidFill>
                        </a:rPr>
                        <a:t>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(бесплатно)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3 </a:t>
                      </a:r>
                      <a:endParaRPr b="1" sz="1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(450 руб</a:t>
                      </a:r>
                      <a:r>
                        <a:rPr lang="ru" sz="1200"/>
                        <a:t>/</a:t>
                      </a:r>
                      <a:r>
                        <a:rPr lang="ru"/>
                        <a:t>мес</a:t>
                      </a:r>
                      <a:r>
                        <a:rPr lang="ru" sz="1200"/>
                        <a:t>)</a:t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4</a:t>
                      </a:r>
                      <a:endParaRPr b="1" sz="16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(300 руб</a:t>
                      </a:r>
                      <a:r>
                        <a:rPr lang="ru" sz="1200">
                          <a:solidFill>
                            <a:schemeClr val="dk2"/>
                          </a:solidFill>
                        </a:rPr>
                        <a:t>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78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Соблюдение ограничений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4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78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Вариативность</a:t>
                      </a:r>
                      <a:r>
                        <a:rPr lang="ru" sz="1100">
                          <a:solidFill>
                            <a:schemeClr val="dk2"/>
                          </a:solidFill>
                        </a:rPr>
                        <a:t> рациона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2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3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78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Функционал рецептов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3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4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8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Корзина продуктов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3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5</a:t>
                      </a:r>
                      <a:endParaRPr b="1" sz="1600"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18" y="11381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17" y="1112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938025" y="2343300"/>
            <a:ext cx="69024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Платная подписка с единоразовой оплатой (300 рублей)</a:t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Реклама кафе, ресторанов, пекарен, кондитерских, чья продукция подходит клиенту</a:t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/>
              <a:t>Платный доступ к дополнительным группам блюд (новогоднее меню, блюда народов России)</a:t>
            </a:r>
            <a:endParaRPr sz="1400"/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56824" y="2600450"/>
            <a:ext cx="7283400" cy="19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Идёт разработка MVP продукта (сайт с небольшим количеством блюд, способный составлять рацион под введённые пользователем ограничения)</a:t>
            </a:r>
            <a:endParaRPr sz="13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Проведено интервью с людьми, имеющими ограничения в питании, а также с нутрициологами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300"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34"/>
          <p:cNvGraphicFramePr/>
          <p:nvPr/>
        </p:nvGraphicFramePr>
        <p:xfrm>
          <a:off x="401735" y="1160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{E744B69C-16E9-4DEF-A5CB-59614EC06C34}</a:tableStyleId>
              </a:tblPr>
              <a:tblGrid>
                <a:gridCol w="2510675"/>
                <a:gridCol w="2510675"/>
                <a:gridCol w="2510675"/>
              </a:tblGrid>
              <a:tr h="62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19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Разработчик,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Меренков Влад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3" name="Google Shape;23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8875" y="1865225"/>
            <a:ext cx="1559501" cy="204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ДОРОЖНАЯ КАРТА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3" name="Google Shape;253;p35"/>
          <p:cNvGraphicFramePr/>
          <p:nvPr/>
        </p:nvGraphicFramePr>
        <p:xfrm>
          <a:off x="576885" y="1904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{E744B69C-16E9-4DEF-A5CB-59614EC06C34}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5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Завершение CustDev</a:t>
                      </a:r>
                      <a:endParaRPr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3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Меренков Влад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Уточнение бизнес модели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неделя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Меренков Влад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Разработка backend части web приложения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недели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Меренков Влад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/>
                        <a:t>Разработка frontend части web приложения</a:t>
                      </a:r>
                      <a:endParaRPr sz="1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6</a:t>
                      </a:r>
                      <a:r>
                        <a:rPr lang="ru" sz="13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недель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Меренков Влад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https://vk.com/vlad_meren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highlight>
                  <a:srgbClr val="FFFFFF"/>
                </a:highlight>
              </a:rPr>
              <a:t>https://t.me/merenkovvlad</a:t>
            </a:r>
            <a:endParaRPr sz="1400"/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 b="4267" l="3853" r="3287" t="2553"/>
          <a:stretch/>
        </p:blipFill>
        <p:spPr>
          <a:xfrm>
            <a:off x="1409850" y="2770575"/>
            <a:ext cx="2037300" cy="2003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70" name="Google Shape;270;p36"/>
          <p:cNvPicPr preferRelativeResize="0"/>
          <p:nvPr/>
        </p:nvPicPr>
        <p:blipFill rotWithShape="1">
          <a:blip r:embed="rId5">
            <a:alphaModFix/>
          </a:blip>
          <a:srcRect b="16083" l="4194" r="2799" t="4056"/>
          <a:stretch/>
        </p:blipFill>
        <p:spPr>
          <a:xfrm>
            <a:off x="5265850" y="2759425"/>
            <a:ext cx="1982100" cy="206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