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58" r:id="rId4"/>
    <p:sldId id="259" r:id="rId5"/>
    <p:sldId id="261" r:id="rId6"/>
    <p:sldId id="269" r:id="rId7"/>
    <p:sldId id="277" r:id="rId8"/>
    <p:sldId id="280" r:id="rId9"/>
    <p:sldId id="266" r:id="rId10"/>
    <p:sldId id="282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7647-0321-45A5-8074-7EDD22BC2C36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5405-3C1F-411E-902B-9BD4952B5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9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064E-A243-411D-8A32-788A21BD661F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4333-5E53-4740-94FA-816AC7AA9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37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D4333-5E53-4740-94FA-816AC7AA90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8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2AFD-83BC-470D-89D4-262521CF513D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8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275F-2EEC-48C0-9A76-9B00E9C6CA41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7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1455-007D-4D01-B1D4-0065AC7E57F8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33FB-F14A-4D24-ABBB-320834C2A085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368A-FC04-4F64-9F48-673962C1C860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0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9EE-1720-4EF1-97AD-81553E19DB82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8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67B-2C6C-42D4-9BC6-92C9E88B66E7}" type="datetime1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4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D70D-668A-40EB-8687-BDCEA3FA8F6E}" type="datetime1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6A66-AE71-45FC-BE35-0E90807C9F85}" type="datetime1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39A-768F-4C79-ACC2-62AA75E84199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2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6A8A-AD07-4F87-BAF4-E387DC193E43}" type="datetime1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2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1C39-C6ED-4BF7-A8C7-A3135D6C9CC2}" type="datetime1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E251-9EBA-447B-AB54-4934CEAA0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69245"/>
            <a:ext cx="12191999" cy="1302555"/>
          </a:xfrm>
        </p:spPr>
        <p:txBody>
          <a:bodyPr>
            <a:normAutofit/>
          </a:bodyPr>
          <a:lstStyle/>
          <a:p>
            <a:r>
              <a:rPr lang="ru-RU" sz="4000" b="1" dirty="0"/>
              <a:t>Разработка процесса </a:t>
            </a:r>
            <a:r>
              <a:rPr lang="ru-RU" sz="4000" b="1" dirty="0" smtClean="0"/>
              <a:t>низкотемпературной </a:t>
            </a:r>
            <a:r>
              <a:rPr lang="ru-RU" sz="4000" b="1" dirty="0"/>
              <a:t>сушки </a:t>
            </a:r>
            <a:r>
              <a:rPr lang="ru-RU" sz="4000" b="1" dirty="0" smtClean="0"/>
              <a:t>ягодного </a:t>
            </a:r>
            <a:r>
              <a:rPr lang="ru-RU" sz="4000" b="1" dirty="0"/>
              <a:t>сырья</a:t>
            </a:r>
            <a:endParaRPr lang="ru-RU" sz="4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962" y="231219"/>
            <a:ext cx="11421835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1575" algn="ctr">
              <a:spcBef>
                <a:spcPts val="1200"/>
              </a:spcBef>
              <a:spcAft>
                <a:spcPts val="1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algn="ctr">
              <a:spcAft>
                <a:spcPts val="0"/>
              </a:spcAft>
            </a:pPr>
            <a:r>
              <a:rPr lang="ru-RU" sz="140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algn="ctr">
              <a:spcAft>
                <a:spcPts val="0"/>
              </a:spcAft>
            </a:pP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государственный аграрный университет –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algn="ctr">
              <a:spcAft>
                <a:spcPts val="0"/>
              </a:spcAft>
            </a:pPr>
            <a:r>
              <a:rPr lang="ru-RU" sz="1400" b="1" cap="all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МСха</a:t>
            </a: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К.А. Тимирязева»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algn="ctr">
              <a:spcAft>
                <a:spcPts val="0"/>
              </a:spcAft>
            </a:pP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</a:t>
            </a:r>
            <a:r>
              <a:rPr lang="ru-RU" sz="1400" b="1" cap="all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ргау</a:t>
            </a: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МСХА 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 К.А. Тимирязева</a:t>
            </a:r>
            <a:r>
              <a:rPr lang="ru-RU" sz="14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9283" y="3243832"/>
            <a:ext cx="37347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Выполнил:</a:t>
            </a:r>
          </a:p>
          <a:p>
            <a:r>
              <a:rPr lang="ru-RU" sz="1600" dirty="0" smtClean="0"/>
              <a:t>студент группы ДТ-204</a:t>
            </a:r>
          </a:p>
          <a:p>
            <a:r>
              <a:rPr lang="ru-RU" sz="1600" dirty="0" smtClean="0"/>
              <a:t>Технологического </a:t>
            </a:r>
            <a:r>
              <a:rPr lang="ru-RU" sz="1600" dirty="0"/>
              <a:t>института </a:t>
            </a:r>
          </a:p>
          <a:p>
            <a:r>
              <a:rPr lang="ru-RU" sz="1600" dirty="0"/>
              <a:t>Долгих Артём </a:t>
            </a:r>
            <a:r>
              <a:rPr lang="ru-RU" sz="1600" dirty="0" smtClean="0"/>
              <a:t>Витальевич</a:t>
            </a:r>
          </a:p>
          <a:p>
            <a:endParaRPr lang="ru-RU" sz="1600" dirty="0" smtClean="0"/>
          </a:p>
          <a:p>
            <a:r>
              <a:rPr lang="ru-RU" sz="1600" dirty="0" smtClean="0"/>
              <a:t>Научный </a:t>
            </a:r>
            <a:r>
              <a:rPr lang="ru-RU" sz="1600" dirty="0"/>
              <a:t>руководители:</a:t>
            </a:r>
          </a:p>
          <a:p>
            <a:r>
              <a:rPr lang="ru-RU" sz="1600" dirty="0" err="1" smtClean="0"/>
              <a:t>д.т.н</a:t>
            </a:r>
            <a:r>
              <a:rPr lang="ru-RU" sz="1600" dirty="0"/>
              <a:t>, профессор, </a:t>
            </a:r>
            <a:endParaRPr lang="ru-RU" sz="1600" dirty="0" smtClean="0"/>
          </a:p>
          <a:p>
            <a:r>
              <a:rPr lang="ru-RU" sz="1600" dirty="0" smtClean="0"/>
              <a:t>заведующий </a:t>
            </a:r>
            <a:r>
              <a:rPr lang="ru-RU" sz="1600" dirty="0"/>
              <a:t>кафедрой</a:t>
            </a:r>
            <a:br>
              <a:rPr lang="ru-RU" sz="1600" dirty="0"/>
            </a:br>
            <a:r>
              <a:rPr lang="ru-RU" sz="1600" dirty="0"/>
              <a:t> процессов и аппаратов перерабатывающих производств</a:t>
            </a:r>
          </a:p>
          <a:p>
            <a:r>
              <a:rPr lang="ru-RU" sz="1600" dirty="0" err="1"/>
              <a:t>Бакин</a:t>
            </a:r>
            <a:r>
              <a:rPr lang="ru-RU" sz="1600" dirty="0"/>
              <a:t> Игорь Алексеевич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481" y="635181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Москва 2025</a:t>
            </a:r>
          </a:p>
        </p:txBody>
      </p:sp>
      <p:pic>
        <p:nvPicPr>
          <p:cNvPr id="2052" name="Picture 4" descr="https://sun9-30.userapi.com/impg/LsmceY0Y6DBjtYXwE9BK_5Am35A8DUr-r2bwug/Arq46_QIWoY.jpg?size=640x640&amp;quality=96&amp;sign=887eccb8a25d783eebcb4f3574a74de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2" y="39770"/>
            <a:ext cx="156527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7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Бакин</a:t>
            </a:r>
            <a:r>
              <a:rPr lang="ru-RU" sz="1400" dirty="0"/>
              <a:t> И.А., Шилов С.В., Мустафина А.С. Информационные системы контроля и управления процессов дегидратации плодово-ягодного сырья. Хранение и переработка </a:t>
            </a:r>
            <a:r>
              <a:rPr lang="ru-RU" sz="1400" dirty="0" err="1"/>
              <a:t>сельхозсырья</a:t>
            </a:r>
            <a:r>
              <a:rPr lang="ru-RU" sz="1400" dirty="0"/>
              <a:t>. 2023; (1). https:// </a:t>
            </a:r>
            <a:r>
              <a:rPr lang="ru-RU" sz="1400" dirty="0" smtClean="0"/>
              <a:t>doi.org/10.36107/spfp.2023.277.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Silva-Espinoza M.A., et al. Impact of freeze-drying conditions on the sensory perception of a freeze-dried orange snack / Silva-Espinoza, M.A., Salvador, A., Del Mar Camacho, M., &amp; </a:t>
            </a:r>
            <a:r>
              <a:rPr lang="en-US" sz="1400" dirty="0" err="1"/>
              <a:t>Martínez</a:t>
            </a:r>
            <a:r>
              <a:rPr lang="en-US" sz="1400" dirty="0"/>
              <a:t>‐Navarrete, N. // Journal of the science of food and agriculture, 2021. – P. 12. </a:t>
            </a:r>
            <a:r>
              <a:rPr lang="en-US" sz="1400" dirty="0" err="1"/>
              <a:t>doi</a:t>
            </a:r>
            <a:r>
              <a:rPr lang="en-US" sz="1400" dirty="0"/>
              <a:t>: 10.1002/jsfa.11101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Платицын, А.А. Разработка вакуумной сушильной установки для овощных </a:t>
            </a:r>
            <a:r>
              <a:rPr lang="ru-RU" sz="1400" dirty="0" err="1"/>
              <a:t>пищеконцентратов</a:t>
            </a:r>
            <a:r>
              <a:rPr lang="ru-RU" sz="1400" dirty="0"/>
              <a:t> / А.А. Платицын, А.С. Мустафина, И.А. </a:t>
            </a:r>
            <a:r>
              <a:rPr lang="ru-RU" sz="1400" dirty="0" err="1"/>
              <a:t>Бакин</a:t>
            </a:r>
            <a:r>
              <a:rPr lang="ru-RU" sz="1400" dirty="0"/>
              <a:t> // Инновационные технологии в пищевой промышленности и общественном питании: материалы международной научно-практической конференции, Екатеринбург: </a:t>
            </a:r>
            <a:r>
              <a:rPr lang="ru-RU" sz="1400" dirty="0" err="1"/>
              <a:t>УрГЭУ</a:t>
            </a:r>
            <a:r>
              <a:rPr lang="ru-RU" sz="1400" dirty="0"/>
              <a:t>, 2021. – С. 125-128.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8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4152" y="47435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Бакин</a:t>
            </a:r>
            <a:r>
              <a:rPr lang="ru-RU" b="1" dirty="0"/>
              <a:t> Игорь Алексеевич </a:t>
            </a:r>
          </a:p>
          <a:p>
            <a:r>
              <a:rPr lang="en-US" dirty="0"/>
              <a:t>bakin@rgau-msha.ru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Заведующий кафедрой </a:t>
            </a:r>
          </a:p>
          <a:p>
            <a:r>
              <a:rPr lang="ru-RU" dirty="0"/>
              <a:t>процессов и аппаратов перерабатывающих производств</a:t>
            </a:r>
          </a:p>
        </p:txBody>
      </p:sp>
      <p:pic>
        <p:nvPicPr>
          <p:cNvPr id="7" name="Picture 7" descr="Кафедра процессов и аппаратов перерабатывающих производств | РГАУ-МСХ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7" y="3759837"/>
            <a:ext cx="1775437" cy="26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2572" y="277586"/>
            <a:ext cx="7016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0396" y="1321463"/>
            <a:ext cx="6323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Долгих Артём </a:t>
            </a:r>
            <a:r>
              <a:rPr lang="ru-RU" b="1" dirty="0" smtClean="0"/>
              <a:t>Витальевич</a:t>
            </a:r>
          </a:p>
          <a:p>
            <a:r>
              <a:rPr lang="en-US" dirty="0" smtClean="0"/>
              <a:t>artemon1107023dolgih@yandex.ru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Студент 2 курса </a:t>
            </a:r>
            <a:r>
              <a:rPr lang="ru-RU" dirty="0" err="1" smtClean="0"/>
              <a:t>бакалавриата</a:t>
            </a:r>
            <a:r>
              <a:rPr lang="ru-RU" dirty="0"/>
              <a:t> по направлению </a:t>
            </a:r>
            <a:endParaRPr lang="ru-RU" dirty="0" smtClean="0"/>
          </a:p>
          <a:p>
            <a:r>
              <a:rPr lang="ru-RU" dirty="0" smtClean="0"/>
              <a:t>19.03.02 </a:t>
            </a:r>
            <a:r>
              <a:rPr lang="ru-RU" dirty="0"/>
              <a:t>Продукты питания из растительного </a:t>
            </a:r>
            <a:r>
              <a:rPr lang="ru-RU" dirty="0" smtClean="0"/>
              <a:t>сырья, </a:t>
            </a:r>
          </a:p>
          <a:p>
            <a:r>
              <a:rPr lang="ru-RU" dirty="0" smtClean="0"/>
              <a:t>группы </a:t>
            </a:r>
            <a:r>
              <a:rPr lang="ru-RU" dirty="0"/>
              <a:t>ДТ-204</a:t>
            </a:r>
          </a:p>
          <a:p>
            <a:r>
              <a:rPr lang="ru-RU" dirty="0" smtClean="0"/>
              <a:t> </a:t>
            </a:r>
            <a:r>
              <a:rPr lang="ru-RU" dirty="0"/>
              <a:t>Технологического института, </a:t>
            </a:r>
          </a:p>
        </p:txBody>
      </p:sp>
    </p:spTree>
    <p:extLst>
      <p:ext uri="{BB962C8B-B14F-4D97-AF65-F5344CB8AC3E}">
        <p14:creationId xmlns:p14="http://schemas.microsoft.com/office/powerpoint/2010/main" val="229936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341133" y="1104406"/>
            <a:ext cx="8219256" cy="3751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1800" b="1" dirty="0"/>
              <a:t>Какую проблему решает продукт проекта.</a:t>
            </a:r>
          </a:p>
          <a:p>
            <a:pPr marL="0" indent="0">
              <a:buNone/>
            </a:pPr>
            <a:r>
              <a:rPr lang="ru-RU" sz="1800" dirty="0"/>
              <a:t>Технологические </a:t>
            </a:r>
            <a:r>
              <a:rPr lang="ru-RU" sz="1800" dirty="0" smtClean="0"/>
              <a:t>процессы </a:t>
            </a:r>
            <a:r>
              <a:rPr lang="ru-RU" sz="1800" dirty="0"/>
              <a:t>переработки сырья с использованием </a:t>
            </a:r>
            <a:r>
              <a:rPr lang="ru-RU" sz="1800" dirty="0" smtClean="0"/>
              <a:t>низкотемпературной вакуумной </a:t>
            </a:r>
            <a:r>
              <a:rPr lang="ru-RU" sz="1800" dirty="0"/>
              <a:t>сушки решают задачи стандартизации получаемых плодоовощных </a:t>
            </a:r>
            <a:r>
              <a:rPr lang="ru-RU" sz="1800" dirty="0" smtClean="0"/>
              <a:t>полуфабрикатов, </a:t>
            </a:r>
            <a:r>
              <a:rPr lang="ru-RU" sz="1800" dirty="0"/>
              <a:t>достижение высокой скорости </a:t>
            </a:r>
            <a:r>
              <a:rPr lang="ru-RU" sz="1800" dirty="0" smtClean="0"/>
              <a:t>тепло- </a:t>
            </a:r>
            <a:r>
              <a:rPr lang="ru-RU" sz="1800" dirty="0"/>
              <a:t>и массопереноса, уменьшения энергопотребления </a:t>
            </a:r>
            <a:r>
              <a:rPr lang="ru-RU" sz="1800" dirty="0" smtClean="0"/>
              <a:t>сушилки.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Предлагаемая технология </a:t>
            </a:r>
            <a:r>
              <a:rPr lang="ru-RU" sz="1800" dirty="0" err="1"/>
              <a:t>низкотемпературнойсушки</a:t>
            </a:r>
            <a:r>
              <a:rPr lang="ru-RU" sz="1800" dirty="0"/>
              <a:t> позволяет сохранить </a:t>
            </a:r>
            <a:r>
              <a:rPr lang="ru-RU" sz="1800" dirty="0" err="1"/>
              <a:t>фитокомпоненты</a:t>
            </a:r>
            <a:r>
              <a:rPr lang="ru-RU" sz="1800" dirty="0"/>
              <a:t> растительного сырья при переработке и хранении. </a:t>
            </a:r>
          </a:p>
          <a:p>
            <a:pPr marL="0" indent="0">
              <a:buNone/>
            </a:pPr>
            <a:r>
              <a:rPr lang="ru-RU" sz="1800" dirty="0"/>
              <a:t>При обработке при низкой температуре не происходит потери биологически активных нутриентов и их доступности в составе продуктов быстрого приготовления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2. Описание конечного продукта проекта</a:t>
            </a:r>
            <a:r>
              <a:rPr lang="ru-RU" sz="1800" dirty="0"/>
              <a:t>: технология и параметры обработки плодоовощных </a:t>
            </a:r>
            <a:r>
              <a:rPr lang="ru-RU" sz="1800" dirty="0" smtClean="0"/>
              <a:t>полуфабрикатов.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3. Область применения продукта проекта: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/>
              <a:t>Технология предназначена для внедрения на предприятиях по переработке плодоовощного </a:t>
            </a:r>
            <a:r>
              <a:rPr lang="ru-RU" sz="1800" dirty="0" smtClean="0"/>
              <a:t>сырья. Полуфабрикаты с высоким содержанием биоактивных веществ, могут быть использованы для производства функциональных специализированных продуктов, например, компоненты </a:t>
            </a:r>
            <a:r>
              <a:rPr lang="ru-RU" sz="1800" dirty="0"/>
              <a:t>в </a:t>
            </a:r>
            <a:r>
              <a:rPr lang="ru-RU" sz="1800" dirty="0" smtClean="0"/>
              <a:t>продуктовой линейке для нормализации </a:t>
            </a:r>
            <a:r>
              <a:rPr lang="ru-RU" sz="1800" dirty="0"/>
              <a:t>пищеварения, укрепление иммунной </a:t>
            </a:r>
            <a:r>
              <a:rPr lang="ru-RU" sz="1800" dirty="0" smtClean="0"/>
              <a:t>системы.</a:t>
            </a:r>
            <a:endParaRPr lang="ru-RU" sz="1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3653D8D-6EE8-4B2C-82B9-0130F569B0AB}"/>
              </a:ext>
            </a:extLst>
          </p:cNvPr>
          <p:cNvSpPr/>
          <p:nvPr/>
        </p:nvSpPr>
        <p:spPr>
          <a:xfrm>
            <a:off x="2018805" y="292750"/>
            <a:ext cx="630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417132" y="2151029"/>
            <a:ext cx="2256312" cy="2802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Проблема:</a:t>
            </a:r>
          </a:p>
          <a:p>
            <a:r>
              <a:rPr lang="ru-RU" sz="1400" dirty="0" smtClean="0"/>
              <a:t>Недостаток </a:t>
            </a:r>
            <a:r>
              <a:rPr lang="ru-RU" sz="1400" dirty="0" smtClean="0"/>
              <a:t>ягодного </a:t>
            </a:r>
            <a:r>
              <a:rPr lang="ru-RU" sz="1400" dirty="0" smtClean="0"/>
              <a:t>сырья в рационе питания</a:t>
            </a:r>
          </a:p>
          <a:p>
            <a:r>
              <a:rPr lang="ru-RU" sz="1400" dirty="0"/>
              <a:t>Спрос потребителей на удобные в приготовлении продукты, имеющие высокое содержание антиоксидантных веществ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8910" y="4715355"/>
            <a:ext cx="62701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Проблема:</a:t>
            </a:r>
          </a:p>
          <a:p>
            <a:r>
              <a:rPr lang="ru-RU" sz="1400" dirty="0" smtClean="0"/>
              <a:t>Низкотемпературная сублимационная сушка </a:t>
            </a:r>
            <a:r>
              <a:rPr lang="ru-RU" sz="1400" dirty="0"/>
              <a:t>является перспективным методом </a:t>
            </a:r>
            <a:r>
              <a:rPr lang="ru-RU" sz="1400" dirty="0" err="1"/>
              <a:t>регидратации</a:t>
            </a:r>
            <a:r>
              <a:rPr lang="ru-RU" sz="1400" dirty="0"/>
              <a:t>, проводимым под вакуумом, позволяющим сохранить термолабильные вещества, внешний вид и органолептические показатели исходного сырья. </a:t>
            </a:r>
          </a:p>
          <a:p>
            <a:r>
              <a:rPr lang="ru-RU" sz="1400" dirty="0"/>
              <a:t>Однако необходимость замораживания сырья, длительность процесса и высокие эксплуатационные затраты удорожают продукцию. Аналогичным низкотемпературным методом </a:t>
            </a:r>
            <a:r>
              <a:rPr lang="ru-RU" sz="1400" dirty="0" err="1"/>
              <a:t>регидратации</a:t>
            </a:r>
            <a:r>
              <a:rPr lang="ru-RU" sz="1400" dirty="0"/>
              <a:t>, отличающимся отсутствием стадии сублимации, является вакуумная сушка. </a:t>
            </a:r>
          </a:p>
        </p:txBody>
      </p:sp>
    </p:spTree>
    <p:extLst>
      <p:ext uri="{BB962C8B-B14F-4D97-AF65-F5344CB8AC3E}">
        <p14:creationId xmlns:p14="http://schemas.microsoft.com/office/powerpoint/2010/main" val="30395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101" y="290677"/>
            <a:ext cx="11033699" cy="5956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200" b="1" dirty="0" smtClean="0"/>
              <a:t>Цель исследования:</a:t>
            </a:r>
            <a:endParaRPr lang="ru-RU" sz="3200" b="1" dirty="0"/>
          </a:p>
          <a:p>
            <a:pPr marL="265113" indent="0">
              <a:buNone/>
            </a:pPr>
            <a:r>
              <a:rPr lang="ru-RU" dirty="0" smtClean="0"/>
              <a:t>Исследование и разработка процесса </a:t>
            </a:r>
            <a:r>
              <a:rPr lang="ru-RU" dirty="0"/>
              <a:t>вакуумной </a:t>
            </a:r>
            <a:r>
              <a:rPr lang="ru-RU" dirty="0" smtClean="0"/>
              <a:t>сушки плодоовощного сырья </a:t>
            </a:r>
            <a:r>
              <a:rPr lang="ru-RU" dirty="0"/>
              <a:t>для повышения показателей качества продукции и обеспечения </a:t>
            </a:r>
            <a:r>
              <a:rPr lang="ru-RU" dirty="0" err="1"/>
              <a:t>энергоэффективности</a:t>
            </a:r>
            <a:r>
              <a:rPr lang="ru-RU" dirty="0"/>
              <a:t> </a:t>
            </a:r>
            <a:r>
              <a:rPr lang="ru-RU" dirty="0" smtClean="0"/>
              <a:t>процесса.</a:t>
            </a:r>
          </a:p>
          <a:p>
            <a:pPr marL="265113" indent="0">
              <a:buNone/>
            </a:pPr>
            <a:r>
              <a:rPr lang="ru-RU" sz="3200" b="1" dirty="0" smtClean="0"/>
              <a:t>Задачи:</a:t>
            </a:r>
          </a:p>
          <a:p>
            <a:pPr lvl="0"/>
            <a:r>
              <a:rPr lang="ru-RU" sz="2400" dirty="0" smtClean="0"/>
              <a:t>на </a:t>
            </a:r>
            <a:r>
              <a:rPr lang="ru-RU" sz="2400" dirty="0"/>
              <a:t>основе обзора литературных </a:t>
            </a:r>
            <a:r>
              <a:rPr lang="ru-RU" sz="2400" dirty="0" smtClean="0"/>
              <a:t>выявить </a:t>
            </a:r>
            <a:r>
              <a:rPr lang="ru-RU" sz="2400" dirty="0"/>
              <a:t>узкие места </a:t>
            </a:r>
            <a:r>
              <a:rPr lang="ru-RU" sz="2400" dirty="0" smtClean="0"/>
              <a:t>технологии </a:t>
            </a:r>
            <a:r>
              <a:rPr lang="ru-RU" sz="2400" dirty="0"/>
              <a:t>сушки </a:t>
            </a:r>
            <a:r>
              <a:rPr lang="ru-RU" sz="2400" dirty="0" smtClean="0"/>
              <a:t>плодоовощного </a:t>
            </a:r>
            <a:r>
              <a:rPr lang="ru-RU" sz="2400" dirty="0"/>
              <a:t>сырья; </a:t>
            </a:r>
            <a:endParaRPr lang="ru-RU" sz="2400" dirty="0" smtClean="0"/>
          </a:p>
          <a:p>
            <a:pPr lvl="0"/>
            <a:r>
              <a:rPr lang="ru-RU" sz="2400" dirty="0" smtClean="0"/>
              <a:t>провести исследования кинетических закономерностей процесса </a:t>
            </a:r>
            <a:r>
              <a:rPr lang="ru-RU" sz="2400" dirty="0" err="1" smtClean="0"/>
              <a:t>низкотемературной</a:t>
            </a:r>
            <a:r>
              <a:rPr lang="ru-RU" sz="2400" dirty="0" smtClean="0"/>
              <a:t> сушки </a:t>
            </a:r>
            <a:r>
              <a:rPr lang="ru-RU" sz="2400" dirty="0"/>
              <a:t>плодоовощного </a:t>
            </a:r>
            <a:r>
              <a:rPr lang="ru-RU" sz="2400" dirty="0" smtClean="0"/>
              <a:t>сырья;</a:t>
            </a:r>
            <a:endParaRPr lang="ru-RU" sz="2400" dirty="0"/>
          </a:p>
          <a:p>
            <a:pPr lvl="0"/>
            <a:r>
              <a:rPr lang="ru-RU" sz="2400" dirty="0" smtClean="0"/>
              <a:t>проанализировать возможности повышения эффективности технологии сушки при </a:t>
            </a:r>
            <a:r>
              <a:rPr lang="ru-RU" sz="2400" dirty="0"/>
              <a:t>использовании теплового насоса;</a:t>
            </a:r>
            <a:endParaRPr lang="ru-RU" sz="2400" dirty="0" smtClean="0"/>
          </a:p>
          <a:p>
            <a:pPr lvl="0"/>
            <a:r>
              <a:rPr lang="ru-RU" sz="2400" dirty="0" smtClean="0"/>
              <a:t>исследовать технологические параметры сушки </a:t>
            </a:r>
            <a:r>
              <a:rPr lang="ru-RU" sz="2400" dirty="0"/>
              <a:t>плодоовощных </a:t>
            </a:r>
            <a:r>
              <a:rPr lang="ru-RU" sz="2400" dirty="0" smtClean="0"/>
              <a:t>полуфабрикатов;</a:t>
            </a:r>
          </a:p>
          <a:p>
            <a:pPr lvl="0"/>
            <a:r>
              <a:rPr lang="ru-RU" sz="2400" dirty="0" smtClean="0"/>
              <a:t>провести анализ экономических показателей технологии сушки </a:t>
            </a:r>
            <a:r>
              <a:rPr lang="ru-RU" sz="2400" dirty="0"/>
              <a:t>плодоовощных </a:t>
            </a:r>
            <a:r>
              <a:rPr lang="ru-RU" sz="2400" dirty="0" smtClean="0"/>
              <a:t>полуфабрикатов.</a:t>
            </a:r>
            <a:endParaRPr lang="ru-RU" sz="2400" dirty="0"/>
          </a:p>
          <a:p>
            <a:pPr lvl="0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069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221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Новизна научно-исследовательского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4" y="1217782"/>
            <a:ext cx="6766699" cy="5603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Выявлены пути повышения </a:t>
            </a:r>
            <a:r>
              <a:rPr lang="ru-RU" sz="1600" b="1" dirty="0" err="1"/>
              <a:t>энергоэффективности</a:t>
            </a:r>
            <a:r>
              <a:rPr lang="ru-RU" sz="1600" b="1" dirty="0"/>
              <a:t> </a:t>
            </a:r>
            <a:r>
              <a:rPr lang="ru-RU" sz="1600" b="1" dirty="0" smtClean="0"/>
              <a:t>сушильного процесса и повышения </a:t>
            </a:r>
            <a:r>
              <a:rPr lang="ru-RU" sz="1600" b="1" dirty="0"/>
              <a:t>качества высушиваемого </a:t>
            </a:r>
            <a:r>
              <a:rPr lang="ru-RU" sz="1600" b="1" dirty="0" smtClean="0"/>
              <a:t>сырья.</a:t>
            </a:r>
          </a:p>
          <a:p>
            <a:pPr marL="0" indent="0">
              <a:buNone/>
            </a:pPr>
            <a:r>
              <a:rPr lang="ru-RU" sz="1600" b="1" dirty="0" smtClean="0"/>
              <a:t> Экономия энергии достигается использованием </a:t>
            </a:r>
            <a:r>
              <a:rPr lang="ru-RU" sz="1600" b="1" dirty="0"/>
              <a:t>тепла </a:t>
            </a:r>
            <a:r>
              <a:rPr lang="ru-RU" sz="1600" b="1" dirty="0" smtClean="0"/>
              <a:t>от сушильного агента с помощью теплового насоса, встраиваемого в схему сушильной установки.</a:t>
            </a:r>
          </a:p>
          <a:p>
            <a:pPr marL="0" indent="0">
              <a:buNone/>
            </a:pPr>
            <a:r>
              <a:rPr lang="ru-RU" sz="1600" b="1" dirty="0"/>
              <a:t>Показано, что применение теплового насоса обеспечивает минимизацию энергетических потерь за счет максимальной рекуперации отработанного тепла сушильного агента. Методом </a:t>
            </a:r>
            <a:r>
              <a:rPr lang="ru-RU" sz="1600" b="1" dirty="0" err="1"/>
              <a:t>эксергетического</a:t>
            </a:r>
            <a:r>
              <a:rPr lang="ru-RU" sz="1600" b="1" dirty="0"/>
              <a:t> </a:t>
            </a:r>
            <a:r>
              <a:rPr lang="ru-RU" sz="1600" b="1" dirty="0" smtClean="0"/>
              <a:t>анализа </a:t>
            </a:r>
            <a:r>
              <a:rPr lang="ru-RU" sz="1600" dirty="0" smtClean="0"/>
              <a:t>рассчитана для изученной сушильной установки </a:t>
            </a:r>
            <a:r>
              <a:rPr lang="ru-RU" sz="1600" dirty="0"/>
              <a:t>эффективность использования теплоты отработанного </a:t>
            </a:r>
            <a:r>
              <a:rPr lang="ru-RU" sz="1600" dirty="0" smtClean="0"/>
              <a:t>воздуха, которая составила </a:t>
            </a:r>
            <a:r>
              <a:rPr lang="ru-RU" sz="1600" b="1" dirty="0" smtClean="0"/>
              <a:t>25-30</a:t>
            </a:r>
            <a:r>
              <a:rPr lang="ru-RU" sz="1600" b="1" dirty="0"/>
              <a:t>%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b="1" dirty="0" smtClean="0"/>
              <a:t>Получены параметры низкотемпературной обработки, которые дают следующие преимущества</a:t>
            </a:r>
            <a:r>
              <a:rPr lang="ru-RU" sz="1600" dirty="0" smtClean="0"/>
              <a:t>: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сохранение </a:t>
            </a:r>
            <a:r>
              <a:rPr lang="ru-RU" sz="1600" dirty="0" smtClean="0"/>
              <a:t>нутриентов исходного сырья, органолептических показателей,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структуры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/>
              <a:t>усиление вкуса и запаха, уменьшение веса,</a:t>
            </a:r>
            <a:br>
              <a:rPr lang="ru-RU" sz="1600" dirty="0"/>
            </a:br>
            <a:r>
              <a:rPr lang="ru-RU" sz="1600" dirty="0"/>
              <a:t>увеличение </a:t>
            </a:r>
            <a:r>
              <a:rPr lang="ru-RU" sz="1600" dirty="0" smtClean="0"/>
              <a:t>сроков хранения.</a:t>
            </a:r>
            <a:endParaRPr lang="ru-RU" sz="1600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AAC131DE-B878-EAF8-B086-FAE615BDD35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AE251-9EBA-447B-AB54-4934CEAA0B28}" type="slidenum">
              <a:rPr lang="ru-RU" smtClean="0"/>
              <a:pPr/>
              <a:t>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522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46" y="896587"/>
            <a:ext cx="9886209" cy="783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b="1" dirty="0" smtClean="0"/>
              <a:t>Исследование процессов повторного использования энергии сушильного агента с использованием теплового насоса   </a:t>
            </a:r>
            <a:endParaRPr lang="en-US" sz="2400" b="1" dirty="0"/>
          </a:p>
        </p:txBody>
      </p:sp>
      <p:pic>
        <p:nvPicPr>
          <p:cNvPr id="5122" name="Picture 2" descr="https://sun1-95.userapi.com/impg/akCLJ_AokQsXkj2EcWw288CN6Wpv7mQ6a1C6ZQ/G7zpoGs_1YM.jpg?size=1600x900&amp;quality=96&amp;sign=33fea6a2ba24e739bd70cf07d71407e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1" t="28040" r="18371" b="23776"/>
          <a:stretch/>
        </p:blipFill>
        <p:spPr bwMode="auto">
          <a:xfrm>
            <a:off x="491518" y="1964215"/>
            <a:ext cx="5776457" cy="35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A0AE251-9EBA-447B-AB54-4934CEAA0B2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67200" y="1398608"/>
            <a:ext cx="49500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Технология </a:t>
            </a:r>
            <a:r>
              <a:rPr lang="ru-RU" sz="1400" dirty="0" smtClean="0"/>
              <a:t>сушки </a:t>
            </a:r>
            <a:r>
              <a:rPr lang="ru-RU" sz="1400" dirty="0"/>
              <a:t>с </a:t>
            </a:r>
            <a:r>
              <a:rPr lang="ru-RU" sz="1400" dirty="0" smtClean="0"/>
              <a:t>забором энергии от сушильного агента повышает КПД процесса. </a:t>
            </a:r>
            <a:r>
              <a:rPr lang="ru-RU" sz="1400" dirty="0"/>
              <a:t>Экономия энергии на </a:t>
            </a:r>
            <a:r>
              <a:rPr lang="ru-RU" sz="1400" dirty="0" smtClean="0"/>
              <a:t>сушку </a:t>
            </a:r>
            <a:r>
              <a:rPr lang="ru-RU" sz="1400" dirty="0"/>
              <a:t>достигается тепловым насосом, работающим на принципе обратного цикла Карно. </a:t>
            </a:r>
            <a:endParaRPr lang="ru-RU" sz="1400" dirty="0" smtClean="0"/>
          </a:p>
          <a:p>
            <a:r>
              <a:rPr lang="ru-RU" sz="1400" dirty="0" smtClean="0"/>
              <a:t>Повторное </a:t>
            </a:r>
            <a:r>
              <a:rPr lang="ru-RU" sz="1400" dirty="0"/>
              <a:t>использование теплоты от испаренных и увлажненных паров на конденсаторе обеспечивает эффекты рекуперации и дает возможность контролировать параметры сушки. Использование отработанного тепла является экологическим фактором устойчивости. </a:t>
            </a:r>
            <a:endParaRPr lang="ru-RU" sz="1400" dirty="0" smtClean="0"/>
          </a:p>
          <a:p>
            <a:r>
              <a:rPr lang="ru-RU" sz="1400" dirty="0" smtClean="0"/>
              <a:t>Получены данные от ПЛК сушильной установки и рассчитаны </a:t>
            </a:r>
            <a:r>
              <a:rPr lang="ru-RU" sz="1400" dirty="0" err="1" smtClean="0"/>
              <a:t>эксергетические</a:t>
            </a:r>
            <a:r>
              <a:rPr lang="ru-RU" sz="1400" dirty="0" smtClean="0"/>
              <a:t> показатели.</a:t>
            </a:r>
            <a:endParaRPr lang="ru-RU" sz="1400" dirty="0"/>
          </a:p>
          <a:p>
            <a:r>
              <a:rPr lang="ru-RU" sz="1400" dirty="0" smtClean="0"/>
              <a:t>Количественные </a:t>
            </a:r>
            <a:r>
              <a:rPr lang="ru-RU" sz="1400" dirty="0"/>
              <a:t>данные показывают, что в этой технологии расход энергии на 60–80 % меньше, чем в обычных </a:t>
            </a:r>
            <a:r>
              <a:rPr lang="ru-RU" sz="1400" dirty="0" smtClean="0"/>
              <a:t>сушилках.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6552" y="162966"/>
            <a:ext cx="6354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Symbol" panose="05050102010706020507" pitchFamily="18" charset="2"/>
              </a:rPr>
              <a:t>Результаты исследований </a:t>
            </a:r>
            <a:endParaRPr lang="ru-RU" sz="44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030" y="5840057"/>
            <a:ext cx="6341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Эксергетическая</a:t>
            </a:r>
            <a:r>
              <a:rPr lang="ru-RU" sz="2000" dirty="0" smtClean="0"/>
              <a:t> </a:t>
            </a:r>
            <a:r>
              <a:rPr lang="ru-RU" sz="2000" dirty="0"/>
              <a:t>эффективность использования теплоты отработанного воздуха </a:t>
            </a:r>
            <a:r>
              <a:rPr lang="ru-RU" sz="2000" dirty="0" smtClean="0"/>
              <a:t>составляет </a:t>
            </a:r>
            <a:r>
              <a:rPr lang="ru-RU" sz="2000" dirty="0"/>
              <a:t>до </a:t>
            </a:r>
            <a:r>
              <a:rPr lang="ru-RU" sz="2000" b="1" dirty="0"/>
              <a:t>25-30%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16" y="5512521"/>
            <a:ext cx="5499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Рис. 3. </a:t>
            </a:r>
            <a:r>
              <a:rPr lang="ru-RU" sz="1400" dirty="0" smtClean="0"/>
              <a:t> Вид экрана панели оператора с параметрами процесса сушки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01" y="4385714"/>
            <a:ext cx="3981655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916AFE-8AF5-4FC9-9DEA-DE3D2D4EC884}"/>
              </a:ext>
            </a:extLst>
          </p:cNvPr>
          <p:cNvSpPr txBox="1"/>
          <p:nvPr/>
        </p:nvSpPr>
        <p:spPr>
          <a:xfrm>
            <a:off x="593764" y="1158730"/>
            <a:ext cx="96487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1600" b="1" dirty="0"/>
              <a:t>Область применения продукта </a:t>
            </a:r>
            <a:r>
              <a:rPr lang="ru-RU" sz="1600" b="1" dirty="0" smtClean="0"/>
              <a:t>проекта -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Технологии и оборудование для производства здорового </a:t>
            </a:r>
            <a:r>
              <a:rPr lang="ru-RU" sz="1600" dirty="0"/>
              <a:t>питания </a:t>
            </a:r>
            <a:r>
              <a:rPr lang="ru-RU" sz="1600" dirty="0" smtClean="0"/>
              <a:t> и </a:t>
            </a:r>
            <a:r>
              <a:rPr lang="ru-RU" sz="1600" smtClean="0"/>
              <a:t>переработки ягод.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2. </a:t>
            </a:r>
            <a:r>
              <a:rPr lang="ru-RU" sz="1600" b="1" dirty="0" smtClean="0"/>
              <a:t>   Предприятие -</a:t>
            </a:r>
            <a:endParaRPr lang="ru-RU" sz="1600" b="1" dirty="0"/>
          </a:p>
          <a:p>
            <a:pPr marL="0" indent="0">
              <a:buNone/>
            </a:pPr>
            <a:r>
              <a:rPr lang="ru-RU" sz="1600" u="sng" dirty="0" smtClean="0"/>
              <a:t>Целевой </a:t>
            </a:r>
            <a:r>
              <a:rPr lang="ru-RU" sz="1600" u="sng" dirty="0"/>
              <a:t>сегмент </a:t>
            </a:r>
            <a:r>
              <a:rPr lang="ru-RU" sz="1600" dirty="0"/>
              <a:t>: </a:t>
            </a:r>
            <a:r>
              <a:rPr lang="ru-RU" sz="1600" dirty="0" smtClean="0"/>
              <a:t>перерабатывающие предприятия пищевой промышленности, </a:t>
            </a:r>
            <a:r>
              <a:rPr lang="ru-RU" sz="1600" dirty="0"/>
              <a:t>деятельность которых связана с </a:t>
            </a:r>
            <a:r>
              <a:rPr lang="ru-RU" sz="1600" dirty="0" smtClean="0"/>
              <a:t>производством </a:t>
            </a:r>
            <a:r>
              <a:rPr lang="ru-RU" sz="1600" dirty="0"/>
              <a:t>продуктов глубокой переработкой растительного сырья</a:t>
            </a:r>
            <a:r>
              <a:rPr lang="ru-RU" sz="1600" dirty="0" smtClean="0"/>
              <a:t>.</a:t>
            </a:r>
          </a:p>
          <a:p>
            <a:r>
              <a:rPr lang="ru-RU" sz="1600" u="sng" dirty="0"/>
              <a:t>Потенциальные потребители</a:t>
            </a:r>
            <a:r>
              <a:rPr lang="ru-RU" sz="1600" dirty="0"/>
              <a:t> -  </a:t>
            </a:r>
            <a:r>
              <a:rPr lang="ru-RU" sz="1600" dirty="0" smtClean="0"/>
              <a:t>В2С, </a:t>
            </a:r>
            <a:r>
              <a:rPr lang="ru-RU" sz="1600" dirty="0"/>
              <a:t>крупный/средний/малый бизнес.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Выделены </a:t>
            </a:r>
            <a:r>
              <a:rPr lang="ru-RU" sz="1600" dirty="0"/>
              <a:t>четыре основные </a:t>
            </a:r>
            <a:r>
              <a:rPr lang="ru-RU" sz="1600" dirty="0" smtClean="0"/>
              <a:t>группы потребителей, </a:t>
            </a:r>
            <a:r>
              <a:rPr lang="ru-RU" sz="1600" dirty="0"/>
              <a:t>которые </a:t>
            </a:r>
            <a:r>
              <a:rPr lang="ru-RU" sz="1600" dirty="0" smtClean="0"/>
              <a:t>заинтересованы </a:t>
            </a:r>
            <a:r>
              <a:rPr lang="ru-RU" sz="1600" dirty="0"/>
              <a:t>в </a:t>
            </a:r>
            <a:r>
              <a:rPr lang="ru-RU" sz="1600" dirty="0" smtClean="0"/>
              <a:t>покупке </a:t>
            </a:r>
            <a:r>
              <a:rPr lang="ru-RU" sz="1600" dirty="0"/>
              <a:t>продуктов, </a:t>
            </a:r>
            <a:r>
              <a:rPr lang="ru-RU" sz="1600" dirty="0" smtClean="0"/>
              <a:t>полученных с использованием предложенной технологии сушки: </a:t>
            </a:r>
            <a:endParaRPr lang="ru-RU" sz="1600" dirty="0"/>
          </a:p>
          <a:p>
            <a:pPr marL="0" indent="0">
              <a:buNone/>
            </a:pPr>
            <a:r>
              <a:rPr lang="ru-RU" sz="1600" b="1" i="1" dirty="0"/>
              <a:t>Группа 1 «Заботящиеся о своем здоровье пожилые». </a:t>
            </a:r>
            <a:r>
              <a:rPr lang="ru-RU" sz="1600" dirty="0"/>
              <a:t>Тренд на «здоровое старение» набирает обороты, что особенно актуально ввиду роста гериатрического населения. По данным ООН количество людей старше 65 лет к 2050 году утроится. </a:t>
            </a:r>
          </a:p>
          <a:p>
            <a:pPr marL="0" indent="0">
              <a:buNone/>
            </a:pPr>
            <a:r>
              <a:rPr lang="ru-RU" sz="1600" b="1" i="1" dirty="0"/>
              <a:t>Группа 2 «Дети».</a:t>
            </a:r>
            <a:r>
              <a:rPr lang="ru-RU" sz="1600" dirty="0"/>
              <a:t> В развивающихся странах существует потенциал роста потребления натуральных продуктов без добавления «химии» для детского </a:t>
            </a:r>
            <a:r>
              <a:rPr lang="ru-RU" sz="1600" dirty="0" smtClean="0"/>
              <a:t>питания. </a:t>
            </a:r>
            <a:endParaRPr lang="ru-RU" sz="1600" dirty="0"/>
          </a:p>
          <a:p>
            <a:pPr marL="0" indent="0">
              <a:buNone/>
            </a:pPr>
            <a:r>
              <a:rPr lang="ru-RU" sz="1600" b="1" i="1" dirty="0"/>
              <a:t>Группа 3 «Фитнес-энтузиасты». </a:t>
            </a:r>
            <a:r>
              <a:rPr lang="ru-RU" sz="1600" dirty="0"/>
              <a:t>Существенные возможности имеются в странах с растущим средним классом, где рынок спортивного питания сейчас относительно невелик, но готов к росту: существует потенциал для производства пищевых продуктов сухими концентрами для потребителей, ориентированных на спорт и фитнес. </a:t>
            </a:r>
          </a:p>
          <a:p>
            <a:pPr marL="0" indent="0">
              <a:buNone/>
            </a:pPr>
            <a:r>
              <a:rPr lang="ru-RU" sz="1600" b="1" i="1" dirty="0"/>
              <a:t>Группа 4 «Те, кто хотят снизить свой вес» </a:t>
            </a:r>
            <a:r>
              <a:rPr lang="ru-RU" sz="1600" dirty="0"/>
              <a:t>. Для них употребление натуральных продуктов в пищу связано прежде всего с возможностью контролировать свой вес. </a:t>
            </a:r>
            <a:endParaRPr lang="ru-RU" sz="1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653D8D-6EE8-4B2C-82B9-0130F569B0AB}"/>
              </a:ext>
            </a:extLst>
          </p:cNvPr>
          <p:cNvSpPr/>
          <p:nvPr/>
        </p:nvSpPr>
        <p:spPr>
          <a:xfrm>
            <a:off x="-1971304" y="672760"/>
            <a:ext cx="630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Рынок и потребитель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0AF92B-3E5C-DD7C-E903-D4102486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653D8D-6EE8-4B2C-82B9-0130F569B0AB}"/>
              </a:ext>
            </a:extLst>
          </p:cNvPr>
          <p:cNvSpPr/>
          <p:nvPr/>
        </p:nvSpPr>
        <p:spPr>
          <a:xfrm>
            <a:off x="2185060" y="61182"/>
            <a:ext cx="630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Технико-экономический анализ</a:t>
            </a:r>
            <a:endParaRPr lang="ru-RU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0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5915AD-D779-16B1-4A2B-3F7574A6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6C876-0605-6E83-6F5F-D9D633892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10028" r="1505" b="13171"/>
          <a:stretch/>
        </p:blipFill>
        <p:spPr>
          <a:xfrm>
            <a:off x="1169719" y="801586"/>
            <a:ext cx="4702629" cy="26660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430B0-B759-FF5C-F515-09736B29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9783" r="3728" b="8831"/>
          <a:stretch/>
        </p:blipFill>
        <p:spPr>
          <a:xfrm>
            <a:off x="6270170" y="665018"/>
            <a:ext cx="4667004" cy="60343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72F699-A7D3-BABB-4C8A-3B3E53CA9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9768" r="12506" b="11970"/>
          <a:stretch/>
        </p:blipFill>
        <p:spPr>
          <a:xfrm>
            <a:off x="1300824" y="3651663"/>
            <a:ext cx="3965882" cy="28500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653D8D-6EE8-4B2C-82B9-0130F569B0AB}"/>
              </a:ext>
            </a:extLst>
          </p:cNvPr>
          <p:cNvSpPr/>
          <p:nvPr/>
        </p:nvSpPr>
        <p:spPr>
          <a:xfrm>
            <a:off x="2677885" y="191810"/>
            <a:ext cx="630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Технико-экономический анализ</a:t>
            </a:r>
            <a:endParaRPr lang="ru-RU" sz="32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1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440427" y="1185113"/>
            <a:ext cx="11089934" cy="4771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1800" b="1" dirty="0">
                <a:latin typeface="Georgia" panose="02040502050405020303" pitchFamily="18" charset="0"/>
              </a:rPr>
              <a:t>Техническое решение проекта, инновационность.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Проведен анализ </a:t>
            </a:r>
            <a:r>
              <a:rPr lang="ru-RU" sz="1800" dirty="0">
                <a:latin typeface="Georgia" panose="02040502050405020303" pitchFamily="18" charset="0"/>
              </a:rPr>
              <a:t>технологических </a:t>
            </a:r>
            <a:r>
              <a:rPr lang="ru-RU" sz="1800" dirty="0" smtClean="0">
                <a:latin typeface="Georgia" panose="02040502050405020303" pitchFamily="18" charset="0"/>
              </a:rPr>
              <a:t>процессов </a:t>
            </a:r>
            <a:r>
              <a:rPr lang="ru-RU" sz="1800" dirty="0">
                <a:latin typeface="Georgia" panose="02040502050405020303" pitchFamily="18" charset="0"/>
              </a:rPr>
              <a:t>обезвоживания </a:t>
            </a:r>
            <a:r>
              <a:rPr lang="ru-RU" sz="1800" dirty="0" smtClean="0">
                <a:latin typeface="Georgia" panose="02040502050405020303" pitchFamily="18" charset="0"/>
              </a:rPr>
              <a:t>растительного </a:t>
            </a:r>
            <a:r>
              <a:rPr lang="ru-RU" sz="1800" dirty="0">
                <a:latin typeface="Georgia" panose="02040502050405020303" pitchFamily="18" charset="0"/>
              </a:rPr>
              <a:t>сырья. Установлено, что </a:t>
            </a:r>
            <a:r>
              <a:rPr lang="ru-RU" sz="1800" dirty="0" smtClean="0">
                <a:latin typeface="Georgia" panose="02040502050405020303" pitchFamily="18" charset="0"/>
              </a:rPr>
              <a:t>перспективной является технология </a:t>
            </a:r>
            <a:r>
              <a:rPr lang="ru-RU" sz="1800" dirty="0">
                <a:latin typeface="Georgia" panose="02040502050405020303" pitchFamily="18" charset="0"/>
              </a:rPr>
              <a:t>низкотемпературной вакуумной сушки с использованием теплового </a:t>
            </a:r>
            <a:r>
              <a:rPr lang="ru-RU" sz="1800" dirty="0" smtClean="0">
                <a:latin typeface="Georgia" panose="02040502050405020303" pitchFamily="18" charset="0"/>
              </a:rPr>
              <a:t>насоса. Предлагаемый </a:t>
            </a:r>
            <a:r>
              <a:rPr lang="ru-RU" sz="1800" dirty="0">
                <a:latin typeface="Georgia" panose="02040502050405020303" pitchFamily="18" charset="0"/>
              </a:rPr>
              <a:t>способ </a:t>
            </a:r>
            <a:r>
              <a:rPr lang="ru-RU" sz="1800" dirty="0" smtClean="0">
                <a:latin typeface="Georgia" panose="02040502050405020303" pitchFamily="18" charset="0"/>
              </a:rPr>
              <a:t>сушки </a:t>
            </a:r>
            <a:r>
              <a:rPr lang="ru-RU" sz="1800" dirty="0">
                <a:latin typeface="Georgia" panose="02040502050405020303" pitchFamily="18" charset="0"/>
              </a:rPr>
              <a:t>позволяет быстро, эффективно и с минимальными затратами электроэнергии удалять влагу из пищевых продуктов при температуре 20….40 градусов Цельсия. </a:t>
            </a:r>
          </a:p>
          <a:p>
            <a:pPr marL="0" indent="0">
              <a:buNone/>
            </a:pPr>
            <a:r>
              <a:rPr lang="ru-RU" sz="1800" b="1" dirty="0">
                <a:latin typeface="Georgia" panose="02040502050405020303" pitchFamily="18" charset="0"/>
              </a:rPr>
              <a:t>2. Преимущества выбранного технического решения.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Преимуществами использования вакуумной сушки перед сублимационной и другими способами являются меньшие энергозатраты, эксплуатационные расходы и длительность обработки. Обеспечивается сохранность биоактивных компонентов плодоовощного сырья для продуктов быстрого приготовления. </a:t>
            </a:r>
            <a:r>
              <a:rPr lang="ru-RU" sz="1800" dirty="0" smtClean="0">
                <a:latin typeface="Georgia" panose="02040502050405020303" pitchFamily="18" charset="0"/>
              </a:rPr>
              <a:t>Высушенное сырье имеет низкое содержание </a:t>
            </a:r>
            <a:r>
              <a:rPr lang="ru-RU" sz="1800" dirty="0">
                <a:latin typeface="Georgia" panose="02040502050405020303" pitchFamily="18" charset="0"/>
              </a:rPr>
              <a:t>влаги (4-12%), что позволяет хранить их длительное время без потери качества, высокой концентрацией питательных веществ и хорошей </a:t>
            </a:r>
            <a:r>
              <a:rPr lang="ru-RU" sz="1800" dirty="0" smtClean="0">
                <a:latin typeface="Georgia" panose="02040502050405020303" pitchFamily="18" charset="0"/>
              </a:rPr>
              <a:t>усвояемостью. 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3</a:t>
            </a:r>
            <a:r>
              <a:rPr lang="ru-RU" sz="1800" dirty="0">
                <a:latin typeface="Georgia" panose="02040502050405020303" pitchFamily="18" charset="0"/>
              </a:rPr>
              <a:t>. </a:t>
            </a:r>
            <a:r>
              <a:rPr lang="ru-RU" sz="1800" b="1" dirty="0" smtClean="0">
                <a:latin typeface="Georgia" panose="02040502050405020303" pitchFamily="18" charset="0"/>
              </a:rPr>
              <a:t>Реализация проекта</a:t>
            </a:r>
            <a:r>
              <a:rPr lang="ru-RU" sz="1800" b="1" dirty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Проведены исследования на вакуумной сушилке </a:t>
            </a:r>
            <a:r>
              <a:rPr lang="ru-RU" sz="1800" dirty="0" err="1">
                <a:latin typeface="Georgia" panose="02040502050405020303" pitchFamily="18" charset="0"/>
              </a:rPr>
              <a:t>Vikumer</a:t>
            </a:r>
            <a:r>
              <a:rPr lang="ru-RU" sz="1800" dirty="0">
                <a:latin typeface="Georgia" panose="02040502050405020303" pitchFamily="18" charset="0"/>
              </a:rPr>
              <a:t> BFD-10 объемом 20 л</a:t>
            </a:r>
            <a:r>
              <a:rPr lang="ru-RU" sz="1800" dirty="0" smtClean="0">
                <a:latin typeface="Georgia" panose="02040502050405020303" pitchFamily="18" charset="0"/>
              </a:rPr>
              <a:t>. В </a:t>
            </a:r>
            <a:r>
              <a:rPr lang="ru-RU" sz="1800" dirty="0">
                <a:latin typeface="Georgia" panose="02040502050405020303" pitchFamily="18" charset="0"/>
              </a:rPr>
              <a:t>лабораторных условиях ЦКП РГАУ-МСХА отработаны методики и процедуры </a:t>
            </a:r>
            <a:r>
              <a:rPr lang="ru-RU" sz="1800" dirty="0" smtClean="0">
                <a:latin typeface="Georgia" panose="02040502050405020303" pitchFamily="18" charset="0"/>
              </a:rPr>
              <a:t>сушки плодоовощного сырья</a:t>
            </a:r>
            <a:r>
              <a:rPr lang="ru-RU" sz="1800" dirty="0">
                <a:latin typeface="Georgia" panose="02040502050405020303" pitchFamily="18" charset="0"/>
              </a:rPr>
              <a:t>. Определены </a:t>
            </a:r>
            <a:r>
              <a:rPr lang="ru-RU" sz="1800" dirty="0" smtClean="0">
                <a:latin typeface="Georgia" panose="02040502050405020303" pitchFamily="18" charset="0"/>
              </a:rPr>
              <a:t>параметры процесса сушки: </a:t>
            </a:r>
            <a:r>
              <a:rPr lang="ru-RU" sz="1800" dirty="0" err="1">
                <a:latin typeface="Georgia" panose="02040502050405020303" pitchFamily="18" charset="0"/>
              </a:rPr>
              <a:t>кондуктивный</a:t>
            </a:r>
            <a:r>
              <a:rPr lang="ru-RU" sz="1800" dirty="0">
                <a:latin typeface="Georgia" panose="02040502050405020303" pitchFamily="18" charset="0"/>
              </a:rPr>
              <a:t> нагрев до 40÷60 градусов </a:t>
            </a:r>
            <a:r>
              <a:rPr lang="ru-RU" sz="1800" dirty="0" smtClean="0">
                <a:latin typeface="Georgia" panose="02040502050405020303" pitchFamily="18" charset="0"/>
              </a:rPr>
              <a:t>С</a:t>
            </a:r>
            <a:r>
              <a:rPr lang="ru-RU" sz="1800" dirty="0">
                <a:latin typeface="Georgia" panose="02040502050405020303" pitchFamily="18" charset="0"/>
              </a:rPr>
              <a:t>, </a:t>
            </a:r>
            <a:r>
              <a:rPr lang="ru-RU" sz="1800" dirty="0" smtClean="0">
                <a:latin typeface="Georgia" panose="02040502050405020303" pitchFamily="18" charset="0"/>
              </a:rPr>
              <a:t>цикл </a:t>
            </a:r>
            <a:r>
              <a:rPr lang="ru-RU" sz="1800" dirty="0" err="1" smtClean="0">
                <a:latin typeface="Georgia" panose="02040502050405020303" pitchFamily="18" charset="0"/>
              </a:rPr>
              <a:t>вакуумирования</a:t>
            </a:r>
            <a:r>
              <a:rPr lang="ru-RU" sz="1800" dirty="0" smtClean="0">
                <a:latin typeface="Georgia" panose="02040502050405020303" pitchFamily="18" charset="0"/>
              </a:rPr>
              <a:t> при давлении вакуума </a:t>
            </a:r>
            <a:r>
              <a:rPr lang="ru-RU" sz="1800" dirty="0">
                <a:latin typeface="Georgia" panose="02040502050405020303" pitchFamily="18" charset="0"/>
              </a:rPr>
              <a:t>40 ÷ 60 кПа. </a:t>
            </a:r>
            <a:r>
              <a:rPr lang="ru-RU" sz="1800" dirty="0" smtClean="0">
                <a:latin typeface="Georgia" panose="02040502050405020303" pitchFamily="18" charset="0"/>
              </a:rPr>
              <a:t>Получено, что при сушке </a:t>
            </a:r>
            <a:r>
              <a:rPr lang="ru-RU" sz="1800" dirty="0">
                <a:latin typeface="Georgia" panose="02040502050405020303" pitchFamily="18" charset="0"/>
              </a:rPr>
              <a:t>моркови</a:t>
            </a:r>
            <a:r>
              <a:rPr lang="ru-RU" sz="1800" dirty="0" smtClean="0">
                <a:latin typeface="Georgia" panose="02040502050405020303" pitchFamily="18" charset="0"/>
              </a:rPr>
              <a:t> не </a:t>
            </a:r>
            <a:r>
              <a:rPr lang="ru-RU" sz="1800" dirty="0">
                <a:latin typeface="Georgia" panose="02040502050405020303" pitchFamily="18" charset="0"/>
              </a:rPr>
              <a:t>изменилось содержание </a:t>
            </a:r>
            <a:r>
              <a:rPr lang="ru-RU" sz="1800" dirty="0" smtClean="0">
                <a:latin typeface="Georgia" panose="02040502050405020303" pitchFamily="18" charset="0"/>
              </a:rPr>
              <a:t>витамина </a:t>
            </a:r>
            <a:r>
              <a:rPr lang="ru-RU" sz="1800" dirty="0">
                <a:latin typeface="Georgia" panose="02040502050405020303" pitchFamily="18" charset="0"/>
              </a:rPr>
              <a:t>С, а доля </a:t>
            </a:r>
            <a:r>
              <a:rPr lang="ru-RU" sz="1800" dirty="0" err="1">
                <a:latin typeface="Georgia" panose="02040502050405020303" pitchFamily="18" charset="0"/>
              </a:rPr>
              <a:t>каротиноидов</a:t>
            </a:r>
            <a:r>
              <a:rPr lang="ru-RU" sz="1800" dirty="0">
                <a:latin typeface="Georgia" panose="02040502050405020303" pitchFamily="18" charset="0"/>
              </a:rPr>
              <a:t> увеличилась в 4,8 раз. Влагосодержание моркови изменилось от 87% до 10%, для свеклы от 91 % до 12 %.</a:t>
            </a:r>
          </a:p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2395" y="215698"/>
            <a:ext cx="10515600" cy="8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Результаты: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657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95" y="215698"/>
            <a:ext cx="10515600" cy="895180"/>
          </a:xfrm>
        </p:spPr>
        <p:txBody>
          <a:bodyPr/>
          <a:lstStyle/>
          <a:p>
            <a:r>
              <a:rPr lang="ru-RU" b="1" dirty="0"/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395" y="1042539"/>
            <a:ext cx="11178790" cy="52113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Изучена возможность рекуперации тепловых потоков при использовании в сушильной установке теплового насоса, что позволило повысить эффективность процесса сушки </a:t>
            </a:r>
            <a:r>
              <a:rPr lang="ru-RU" dirty="0"/>
              <a:t>и уменьшить потери </a:t>
            </a:r>
            <a:r>
              <a:rPr lang="ru-RU" dirty="0" smtClean="0"/>
              <a:t>энергии;</a:t>
            </a:r>
            <a:endParaRPr lang="ru-RU" dirty="0"/>
          </a:p>
          <a:p>
            <a:r>
              <a:rPr lang="ru-RU" dirty="0" smtClean="0"/>
              <a:t>Опытным путем исследована технология низкотемпературной дегидратации для </a:t>
            </a:r>
            <a:r>
              <a:rPr lang="ru-RU" dirty="0" smtClean="0"/>
              <a:t>ягод, </a:t>
            </a:r>
            <a:r>
              <a:rPr lang="ru-RU" dirty="0" smtClean="0"/>
              <a:t>выявлены кинетические </a:t>
            </a:r>
            <a:r>
              <a:rPr lang="ru-RU" dirty="0"/>
              <a:t>закономерности процесса </a:t>
            </a:r>
            <a:r>
              <a:rPr lang="ru-RU" dirty="0" smtClean="0"/>
              <a:t>сушки и получены диапазоны варьирования параметров процесса.</a:t>
            </a:r>
          </a:p>
          <a:p>
            <a:r>
              <a:rPr lang="ru-RU" dirty="0" smtClean="0"/>
              <a:t>Проработана экономическая </a:t>
            </a:r>
            <a:r>
              <a:rPr lang="ru-RU" dirty="0"/>
              <a:t>модель для рынка </a:t>
            </a:r>
            <a:r>
              <a:rPr lang="ru-RU" dirty="0" smtClean="0"/>
              <a:t>В2С (крупный/средний/малый бизнес) для целевого сегмента, такого как предприятия пищевой промышленности и сельского хозяйства, </a:t>
            </a:r>
            <a:r>
              <a:rPr lang="ru-RU" dirty="0"/>
              <a:t>деятельность которых связана с </a:t>
            </a:r>
            <a:r>
              <a:rPr lang="ru-RU" dirty="0" smtClean="0"/>
              <a:t>переработкой </a:t>
            </a:r>
            <a:r>
              <a:rPr lang="ru-RU" dirty="0"/>
              <a:t>продуктов глубокой переработкой </a:t>
            </a:r>
            <a:r>
              <a:rPr lang="ru-RU" dirty="0" smtClean="0"/>
              <a:t>ягод.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E251-9EBA-447B-AB54-4934CEAA0B2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400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1201</Words>
  <Application>Microsoft Office PowerPoint</Application>
  <PresentationFormat>Широкоэкранный</PresentationFormat>
  <Paragraphs>102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Tahoma</vt:lpstr>
      <vt:lpstr>Times New Roman</vt:lpstr>
      <vt:lpstr>Тема Office</vt:lpstr>
      <vt:lpstr>Разработка процесса низкотемпературной сушки ягодного сырья</vt:lpstr>
      <vt:lpstr> </vt:lpstr>
      <vt:lpstr>Презентация PowerPoint</vt:lpstr>
      <vt:lpstr>Новизна научно-исследовательского проекта</vt:lpstr>
      <vt:lpstr>Исследование процессов повторного использования энергии сушильного агента с использованием теплового насоса   </vt:lpstr>
      <vt:lpstr>Презентация PowerPoint</vt:lpstr>
      <vt:lpstr>Презентация PowerPoint</vt:lpstr>
      <vt:lpstr> </vt:lpstr>
      <vt:lpstr>Выводы: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МЕТОДЫ ОБРАБОТКИ ПЛОДООВОЩНОЙ ПРОДУКЦИИ КАК ФАКТОР УСТОЙЧИВОЕ РАЗВИТИЕ УДАЛËННЫХ РЕГИОНОВ</dc:title>
  <dc:creator>Учетная запись Майкрософт</dc:creator>
  <cp:lastModifiedBy>Administrator</cp:lastModifiedBy>
  <cp:revision>155</cp:revision>
  <dcterms:created xsi:type="dcterms:W3CDTF">2023-11-16T09:01:29Z</dcterms:created>
  <dcterms:modified xsi:type="dcterms:W3CDTF">2025-05-30T08:14:23Z</dcterms:modified>
</cp:coreProperties>
</file>