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7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Health&amp;Work</a:t>
            </a:r>
            <a:r>
              <a:rPr lang="en-GB" dirty="0" smtClean="0"/>
              <a:t> Balance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5482208" cy="758953"/>
          </a:xfrm>
        </p:spPr>
        <p:txBody>
          <a:bodyPr/>
          <a:lstStyle/>
          <a:p>
            <a:r>
              <a:rPr lang="ru-RU" sz="2800" dirty="0" smtClean="0"/>
              <a:t>Коворкинг с технологией </a:t>
            </a:r>
            <a:r>
              <a:rPr lang="ru-RU" sz="2800" dirty="0" err="1" smtClean="0"/>
              <a:t>здоровьесбережения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170920" y="2198217"/>
            <a:ext cx="8070418" cy="1135824"/>
          </a:xfrm>
        </p:spPr>
        <p:txBody>
          <a:bodyPr/>
          <a:lstStyle/>
          <a:p>
            <a:pPr algn="r"/>
            <a:r>
              <a:rPr lang="ru-RU" b="1" dirty="0" smtClean="0">
                <a:latin typeface="Comic Sans MS" panose="030F0702030302020204" pitchFamily="66" charset="0"/>
              </a:rPr>
              <a:t>В последние годы Россия стремительно падает в мировом рейтинге стран по уровню счастья.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07287" y="6713233"/>
            <a:ext cx="7841467" cy="2548957"/>
          </a:xfrm>
        </p:spPr>
        <p:txBody>
          <a:bodyPr/>
          <a:lstStyle/>
          <a:p>
            <a:pPr indent="450000"/>
            <a:r>
              <a:rPr lang="ru-RU" sz="2400" dirty="0">
                <a:latin typeface="Comic Sans MS" panose="030F0702030302020204" pitchFamily="66" charset="0"/>
              </a:rPr>
              <a:t> </a:t>
            </a:r>
            <a:endParaRPr lang="ru-RU" sz="2400" dirty="0" smtClean="0">
              <a:latin typeface="Comic Sans MS" panose="030F0702030302020204" pitchFamily="66" charset="0"/>
            </a:endParaRPr>
          </a:p>
          <a:p>
            <a:pPr indent="450000" algn="r"/>
            <a:r>
              <a:rPr lang="ru-RU" sz="2800" dirty="0" smtClean="0">
                <a:latin typeface="Comic Sans MS" panose="030F0702030302020204" pitchFamily="66" charset="0"/>
              </a:rPr>
              <a:t>Социологи</a:t>
            </a:r>
            <a:r>
              <a:rPr lang="ru-RU" sz="2800" dirty="0">
                <a:latin typeface="Comic Sans MS" panose="030F0702030302020204" pitchFamily="66" charset="0"/>
              </a:rPr>
              <a:t>, психологи, врачи и даже предприниматели фиксируют признаки того, что психологическое состояние россиян пострадало от политических и экономических событий, начавшихся в 2022 году, и их последствий. Причем особенно тяжело приходится тем, кому еще нет 35</a:t>
            </a:r>
            <a:r>
              <a:rPr lang="ru-RU" sz="2800" dirty="0" smtClean="0">
                <a:latin typeface="Comic Sans MS" panose="030F0702030302020204" pitchFamily="66" charset="0"/>
              </a:rPr>
              <a:t>.</a:t>
            </a: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 smtClean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 smtClean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 smtClean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 smtClean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5784171"/>
            <a:ext cx="9377172" cy="2069858"/>
          </a:xfrm>
        </p:spPr>
        <p:txBody>
          <a:bodyPr/>
          <a:lstStyle/>
          <a:p>
            <a:r>
              <a:rPr lang="ru-RU" sz="2800" dirty="0" smtClean="0">
                <a:latin typeface="Comic Sans MS" panose="030F0702030302020204" pitchFamily="66" charset="0"/>
              </a:rPr>
              <a:t>Исследование Института психологии РАН показало, что сейчас россияне испытывают большую подавленность и тревогу, чем в начале пандемии. В марте 2022 года почти половина респондентов заметила у себя симптомы клинического уровня депрессии.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4588" y="2069025"/>
            <a:ext cx="86580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kern="1200" dirty="0" smtClean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Проблема уровня жизни входит в топ-10 актуальных проблем Российской Федерации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8443" y="3759517"/>
            <a:ext cx="1735212" cy="2953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26553" y="4138318"/>
            <a:ext cx="56351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По результатам исследования </a:t>
            </a:r>
            <a:r>
              <a:rPr lang="en-GB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World Happiness Report </a:t>
            </a:r>
            <a:r>
              <a:rPr lang="ru-RU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за 2022 год, наша страна за период с 2021 г. опустилась с 60-го на 70-е </a:t>
            </a:r>
            <a:r>
              <a:rPr lang="ru-RU" sz="2800" kern="1200" dirty="0" smtClean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место.*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92" y="3724920"/>
            <a:ext cx="1796346" cy="12694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03220" y="3665693"/>
            <a:ext cx="54406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Р</a:t>
            </a:r>
            <a:r>
              <a:rPr lang="ru-RU" sz="2800" kern="1200" dirty="0" smtClean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оссиян </a:t>
            </a:r>
            <a:r>
              <a:rPr lang="ru-RU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заявили о тревожном настроении, преобладающем среди их друзей и </a:t>
            </a:r>
            <a:r>
              <a:rPr lang="ru-RU" sz="2800" kern="1200" dirty="0" smtClean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знакомых</a:t>
            </a:r>
            <a:r>
              <a:rPr lang="ru-RU" sz="2400" kern="1200" dirty="0" smtClean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lang="ru-RU" dirty="0" smtClean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10713720"/>
            <a:ext cx="6675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7160" y="10870744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По данным ФОМ на 2023 г.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92" y="8899663"/>
            <a:ext cx="1785442" cy="12617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13923" y="8814942"/>
            <a:ext cx="61025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Почти треть россиян призналась, что страдает от сильной, плохо поддающейся контролю тревоги</a:t>
            </a:r>
          </a:p>
          <a:p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2999720" y="10713720"/>
            <a:ext cx="71222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768708" y="10870744"/>
            <a:ext cx="803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dirty="0" smtClean="0">
                <a:latin typeface="Comic Sans MS" panose="030F0702030302020204" pitchFamily="66" charset="0"/>
              </a:rPr>
              <a:t>*По</a:t>
            </a:r>
            <a:r>
              <a:rPr lang="ru-RU" dirty="0">
                <a:latin typeface="Comic Sans MS" panose="030F0702030302020204" pitchFamily="66" charset="0"/>
              </a:rPr>
              <a:t> прогнозам, падение будет еще заметнее на протяжении ближайших </a:t>
            </a:r>
            <a:r>
              <a:rPr lang="ru-RU" dirty="0" smtClean="0">
                <a:latin typeface="Comic Sans MS" panose="030F0702030302020204" pitchFamily="66" charset="0"/>
              </a:rPr>
              <a:t>лет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699902"/>
            <a:ext cx="8793162" cy="3503654"/>
          </a:xfrm>
        </p:spPr>
        <p:txBody>
          <a:bodyPr/>
          <a:lstStyle/>
          <a:p>
            <a:r>
              <a:rPr lang="en-US" sz="2800" dirty="0">
                <a:latin typeface="Comic Sans MS" panose="030F0702030302020204" pitchFamily="66" charset="0"/>
              </a:rPr>
              <a:t>Проблема </a:t>
            </a:r>
            <a:r>
              <a:rPr lang="en-US" sz="2800" b="1" dirty="0" err="1">
                <a:latin typeface="Comic Sans MS" panose="030F0702030302020204" pitchFamily="66" charset="0"/>
              </a:rPr>
              <a:t>здоровья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является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одной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из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самых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острых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проблем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современного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мира</a:t>
            </a:r>
            <a:r>
              <a:rPr lang="en-US" sz="2800" dirty="0">
                <a:latin typeface="Comic Sans MS" panose="030F0702030302020204" pitchFamily="66" charset="0"/>
              </a:rPr>
              <a:t>. Большинство </a:t>
            </a:r>
            <a:r>
              <a:rPr lang="en-US" sz="2800" dirty="0" err="1">
                <a:latin typeface="Comic Sans MS" panose="030F0702030302020204" pitchFamily="66" charset="0"/>
              </a:rPr>
              <a:t>людей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страдает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от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стресса</a:t>
            </a:r>
            <a:r>
              <a:rPr lang="en-US" sz="2800" dirty="0">
                <a:latin typeface="Comic Sans MS" panose="030F0702030302020204" pitchFamily="66" charset="0"/>
              </a:rPr>
              <a:t>, </a:t>
            </a:r>
            <a:r>
              <a:rPr lang="en-US" sz="2800" dirty="0" err="1">
                <a:latin typeface="Comic Sans MS" panose="030F0702030302020204" pitchFamily="66" charset="0"/>
              </a:rPr>
              <a:t>переработки</a:t>
            </a:r>
            <a:r>
              <a:rPr lang="en-US" sz="2800" dirty="0">
                <a:latin typeface="Comic Sans MS" panose="030F0702030302020204" pitchFamily="66" charset="0"/>
              </a:rPr>
              <a:t> и </a:t>
            </a:r>
            <a:r>
              <a:rPr lang="en-US" sz="2800" dirty="0" err="1">
                <a:latin typeface="Comic Sans MS" panose="030F0702030302020204" pitchFamily="66" charset="0"/>
              </a:rPr>
              <a:t>вечной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усталости</a:t>
            </a:r>
            <a:r>
              <a:rPr lang="en-US" sz="2800" dirty="0">
                <a:latin typeface="Comic Sans MS" panose="030F0702030302020204" pitchFamily="66" charset="0"/>
              </a:rPr>
              <a:t>. </a:t>
            </a:r>
            <a:endParaRPr lang="ru-RU" sz="2800" dirty="0">
              <a:latin typeface="Comic Sans MS" panose="030F0702030302020204" pitchFamily="66" charset="0"/>
            </a:endParaRPr>
          </a:p>
          <a:p>
            <a:endParaRPr lang="ru-RU" sz="2800" dirty="0" smtClean="0">
              <a:latin typeface="Comic Sans MS" panose="030F0702030302020204" pitchFamily="66" charset="0"/>
            </a:endParaRPr>
          </a:p>
          <a:p>
            <a:r>
              <a:rPr lang="ru-RU" sz="2800" dirty="0" smtClean="0">
                <a:latin typeface="Comic Sans MS" panose="030F0702030302020204" pitchFamily="66" charset="0"/>
              </a:rPr>
              <a:t>Данная идея </a:t>
            </a:r>
            <a:r>
              <a:rPr lang="ru-RU" sz="2800" b="1" dirty="0" smtClean="0">
                <a:latin typeface="Comic Sans MS" panose="030F0702030302020204" pitchFamily="66" charset="0"/>
              </a:rPr>
              <a:t>решает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dirty="0">
                <a:latin typeface="Comic Sans MS" panose="030F0702030302020204" pitchFamily="66" charset="0"/>
              </a:rPr>
              <a:t>общечеловеческую </a:t>
            </a:r>
            <a:r>
              <a:rPr lang="ru-RU" sz="2800" dirty="0" smtClean="0">
                <a:latin typeface="Comic Sans MS" panose="030F0702030302020204" pitchFamily="66" charset="0"/>
              </a:rPr>
              <a:t>проблему: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Comic Sans MS" panose="030F0702030302020204" pitchFamily="66" charset="0"/>
              </a:rPr>
              <a:t>Л</a:t>
            </a:r>
            <a:r>
              <a:rPr lang="ru-RU" sz="2800" dirty="0" smtClean="0">
                <a:latin typeface="Comic Sans MS" panose="030F0702030302020204" pitchFamily="66" charset="0"/>
              </a:rPr>
              <a:t>юдей, которые сталкиваются со </a:t>
            </a:r>
            <a:r>
              <a:rPr lang="ru-RU" sz="2800" dirty="0">
                <a:latin typeface="Comic Sans MS" panose="030F0702030302020204" pitchFamily="66" charset="0"/>
              </a:rPr>
              <a:t>стрессом и отсутствием физической </a:t>
            </a:r>
            <a:r>
              <a:rPr lang="ru-RU" sz="2800" dirty="0" smtClean="0">
                <a:latin typeface="Comic Sans MS" panose="030F0702030302020204" pitchFamily="66" charset="0"/>
              </a:rPr>
              <a:t>активности.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omic Sans MS" panose="030F0702030302020204" pitchFamily="66" charset="0"/>
              </a:rPr>
              <a:t>Компаний</a:t>
            </a:r>
            <a:r>
              <a:rPr lang="ru-RU" sz="2800" dirty="0">
                <a:latin typeface="Comic Sans MS" panose="030F0702030302020204" pitchFamily="66" charset="0"/>
              </a:rPr>
              <a:t>, которые стремятся заботиться о здоровье своих сотрудников </a:t>
            </a:r>
            <a:endParaRPr lang="ru-RU" sz="2800" dirty="0" smtClean="0">
              <a:latin typeface="Comic Sans MS" panose="030F0702030302020204" pitchFamily="66" charset="0"/>
            </a:endParaRPr>
          </a:p>
          <a:p>
            <a:endParaRPr lang="ru-RU" sz="2400" dirty="0">
              <a:latin typeface="Comic Sans MS" panose="030F0702030302020204" pitchFamily="66" charset="0"/>
            </a:endParaRPr>
          </a:p>
          <a:p>
            <a:endParaRPr lang="ru-RU" sz="2400" dirty="0">
              <a:latin typeface="Comic Sans MS" panose="030F0702030302020204" pitchFamily="66" charset="0"/>
            </a:endParaRPr>
          </a:p>
          <a:p>
            <a:endParaRPr lang="ru-RU" sz="2400" dirty="0" smtClean="0">
              <a:latin typeface="Comic Sans MS" panose="030F0702030302020204" pitchFamily="66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5" y="6702113"/>
            <a:ext cx="8793162" cy="3805465"/>
          </a:xfrm>
        </p:spPr>
        <p:txBody>
          <a:bodyPr/>
          <a:lstStyle/>
          <a:p>
            <a:r>
              <a:rPr lang="ru-RU" sz="2800" dirty="0">
                <a:latin typeface="Comic Sans MS" panose="030F0702030302020204" pitchFamily="66" charset="0"/>
              </a:rPr>
              <a:t>Мы предлагаем </a:t>
            </a:r>
            <a:r>
              <a:rPr lang="ru-RU" sz="2800" b="1" dirty="0">
                <a:latin typeface="Comic Sans MS" panose="030F0702030302020204" pitchFamily="66" charset="0"/>
              </a:rPr>
              <a:t>уникальную</a:t>
            </a:r>
            <a:r>
              <a:rPr lang="ru-RU" sz="2800" dirty="0">
                <a:latin typeface="Comic Sans MS" panose="030F0702030302020204" pitchFamily="66" charset="0"/>
              </a:rPr>
              <a:t> комбинацию рабочего пространства и технологий по повышению уровня ментального и физического здоровья ввиду высокого уровня стресса и переутомления на работе. </a:t>
            </a:r>
            <a:endParaRPr lang="ru-RU" sz="2800" dirty="0" smtClean="0">
              <a:latin typeface="Comic Sans MS" panose="030F0702030302020204" pitchFamily="66" charset="0"/>
            </a:endParaRPr>
          </a:p>
          <a:p>
            <a:endParaRPr lang="ru-RU" sz="2800" dirty="0" smtClean="0">
              <a:latin typeface="Comic Sans MS" panose="030F0702030302020204" pitchFamily="66" charset="0"/>
            </a:endParaRPr>
          </a:p>
          <a:p>
            <a:r>
              <a:rPr lang="ru-RU" sz="2800" dirty="0">
                <a:latin typeface="Comic Sans MS" panose="030F0702030302020204" pitchFamily="66" charset="0"/>
              </a:rPr>
              <a:t>Данный коворкинг обладает уникальностью в силу того, что таких пространств на российском рынке не существует</a:t>
            </a:r>
          </a:p>
          <a:p>
            <a:pPr indent="450000"/>
            <a:endParaRPr lang="ru-RU" sz="2400" dirty="0" smtClean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83" t="2026" r="1951" b="5941"/>
          <a:stretch/>
        </p:blipFill>
        <p:spPr>
          <a:xfrm>
            <a:off x="894588" y="6702114"/>
            <a:ext cx="8610600" cy="4038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805" y="1699902"/>
            <a:ext cx="9065315" cy="441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610906"/>
            <a:ext cx="9011412" cy="9468574"/>
          </a:xfrm>
        </p:spPr>
        <p:txBody>
          <a:bodyPr/>
          <a:lstStyle/>
          <a:p>
            <a:r>
              <a:rPr lang="ru-RU" sz="2400" dirty="0">
                <a:latin typeface="Comic Sans MS" panose="030F0702030302020204" pitchFamily="66" charset="0"/>
              </a:rPr>
              <a:t>«</a:t>
            </a:r>
            <a:r>
              <a:rPr lang="ru-RU" sz="2400" dirty="0" err="1">
                <a:latin typeface="Comic Sans MS" panose="030F0702030302020204" pitchFamily="66" charset="0"/>
              </a:rPr>
              <a:t>Health&amp;Work</a:t>
            </a:r>
            <a:r>
              <a:rPr lang="ru-RU" sz="2400" dirty="0">
                <a:latin typeface="Comic Sans MS" panose="030F0702030302020204" pitchFamily="66" charset="0"/>
              </a:rPr>
              <a:t> </a:t>
            </a:r>
            <a:r>
              <a:rPr lang="ru-RU" sz="2400" dirty="0" err="1">
                <a:latin typeface="Comic Sans MS" panose="030F0702030302020204" pitchFamily="66" charset="0"/>
              </a:rPr>
              <a:t>Balance</a:t>
            </a:r>
            <a:r>
              <a:rPr lang="ru-RU" sz="2400" dirty="0">
                <a:latin typeface="Comic Sans MS" panose="030F0702030302020204" pitchFamily="66" charset="0"/>
              </a:rPr>
              <a:t>» - это коворкинг, который дарит людям возможность работать без ущерба здоровью</a:t>
            </a:r>
            <a:r>
              <a:rPr lang="ru-RU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ru-RU" sz="2400" dirty="0">
              <a:latin typeface="Comic Sans MS" panose="030F0702030302020204" pitchFamily="66" charset="0"/>
            </a:endParaRPr>
          </a:p>
          <a:p>
            <a:r>
              <a:rPr lang="ru-RU" sz="2400" dirty="0">
                <a:latin typeface="Comic Sans MS" panose="030F0702030302020204" pitchFamily="66" charset="0"/>
              </a:rPr>
              <a:t>Основная цель проекта - создание технологии </a:t>
            </a:r>
            <a:r>
              <a:rPr lang="ru-RU" sz="2400" b="1" dirty="0" err="1">
                <a:latin typeface="Comic Sans MS" panose="030F0702030302020204" pitchFamily="66" charset="0"/>
              </a:rPr>
              <a:t>здоровьесбережения</a:t>
            </a:r>
            <a:r>
              <a:rPr lang="ru-RU" sz="2400" dirty="0">
                <a:latin typeface="Comic Sans MS" panose="030F0702030302020204" pitchFamily="66" charset="0"/>
              </a:rPr>
              <a:t> на рабочем месте посредством создания оздоровительного коворкинга, что в конечном итоге приведет к повышению </a:t>
            </a:r>
            <a:r>
              <a:rPr lang="ru-RU" sz="2400" b="1" dirty="0">
                <a:latin typeface="Comic Sans MS" panose="030F0702030302020204" pitchFamily="66" charset="0"/>
              </a:rPr>
              <a:t>производительности труда </a:t>
            </a:r>
            <a:r>
              <a:rPr lang="ru-RU" sz="2400" dirty="0">
                <a:latin typeface="Comic Sans MS" panose="030F0702030302020204" pitchFamily="66" charset="0"/>
              </a:rPr>
              <a:t>и </a:t>
            </a:r>
            <a:r>
              <a:rPr lang="ru-RU" sz="2400" b="1" dirty="0">
                <a:latin typeface="Comic Sans MS" panose="030F0702030302020204" pitchFamily="66" charset="0"/>
              </a:rPr>
              <a:t>показателей здоровья</a:t>
            </a:r>
            <a:r>
              <a:rPr lang="ru-RU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ru-RU" sz="2400" dirty="0">
              <a:latin typeface="Comic Sans MS" panose="030F0702030302020204" pitchFamily="66" charset="0"/>
            </a:endParaRPr>
          </a:p>
          <a:p>
            <a:r>
              <a:rPr lang="ru-RU" sz="2400" dirty="0">
                <a:latin typeface="Comic Sans MS" panose="030F0702030302020204" pitchFamily="66" charset="0"/>
              </a:rPr>
              <a:t>Наш коворкинг </a:t>
            </a:r>
            <a:r>
              <a:rPr lang="ru-RU" sz="2400" b="1" dirty="0">
                <a:latin typeface="Comic Sans MS" panose="030F0702030302020204" pitchFamily="66" charset="0"/>
              </a:rPr>
              <a:t>единственный</a:t>
            </a:r>
            <a:r>
              <a:rPr lang="ru-RU" sz="2400" dirty="0">
                <a:latin typeface="Comic Sans MS" panose="030F0702030302020204" pitchFamily="66" charset="0"/>
              </a:rPr>
              <a:t>, который базируется на сохранении </a:t>
            </a:r>
            <a:r>
              <a:rPr lang="ru-RU" sz="2400" b="1" dirty="0">
                <a:latin typeface="Comic Sans MS" panose="030F0702030302020204" pitchFamily="66" charset="0"/>
              </a:rPr>
              <a:t>здоровья</a:t>
            </a:r>
            <a:r>
              <a:rPr lang="ru-RU" sz="2400" dirty="0">
                <a:latin typeface="Comic Sans MS" panose="030F0702030302020204" pitchFamily="66" charset="0"/>
              </a:rPr>
              <a:t> потребителя в долгосрочной перспективе, в котором используются специальные технологии по снижению уровня стресса и повышению эффективности труда:</a:t>
            </a:r>
          </a:p>
          <a:p>
            <a:endParaRPr lang="ru-RU" sz="2400" dirty="0"/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 smtClean="0">
                <a:latin typeface="Comic Sans MS" panose="030F0702030302020204" pitchFamily="66" charset="0"/>
              </a:rPr>
              <a:t>Анатомическая мебель;</a:t>
            </a: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 smtClean="0">
                <a:latin typeface="Comic Sans MS" panose="030F0702030302020204" pitchFamily="66" charset="0"/>
              </a:rPr>
              <a:t>Интерактивная стена; </a:t>
            </a:r>
            <a:endParaRPr lang="ru-RU" sz="2400" dirty="0">
              <a:latin typeface="Comic Sans MS" panose="030F0702030302020204" pitchFamily="66" charset="0"/>
            </a:endParaRP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Comic Sans MS" panose="030F0702030302020204" pitchFamily="66" charset="0"/>
              </a:rPr>
              <a:t>Зелень; </a:t>
            </a: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Comic Sans MS" panose="030F0702030302020204" pitchFamily="66" charset="0"/>
              </a:rPr>
              <a:t>Ароматерапия;</a:t>
            </a: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 smtClean="0">
                <a:latin typeface="Comic Sans MS" panose="030F0702030302020204" pitchFamily="66" charset="0"/>
              </a:rPr>
              <a:t>Сенсорная комната;</a:t>
            </a:r>
            <a:endParaRPr lang="ru-RU" sz="2400" dirty="0">
              <a:latin typeface="Comic Sans MS" panose="030F0702030302020204" pitchFamily="66" charset="0"/>
            </a:endParaRP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en-GB" sz="2400" dirty="0">
                <a:latin typeface="Comic Sans MS" panose="030F0702030302020204" pitchFamily="66" charset="0"/>
              </a:rPr>
              <a:t>VR</a:t>
            </a:r>
            <a:r>
              <a:rPr lang="ru-RU" sz="2400" dirty="0">
                <a:latin typeface="Comic Sans MS" panose="030F0702030302020204" pitchFamily="66" charset="0"/>
              </a:rPr>
              <a:t>-технологии;</a:t>
            </a: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 err="1" smtClean="0">
                <a:latin typeface="Comic Sans MS" panose="030F0702030302020204" pitchFamily="66" charset="0"/>
              </a:rPr>
              <a:t>Массажеры</a:t>
            </a:r>
            <a:endParaRPr lang="ru-RU" sz="2400" dirty="0" smtClean="0">
              <a:latin typeface="Comic Sans MS" panose="030F0702030302020204" pitchFamily="66" charset="0"/>
            </a:endParaRPr>
          </a:p>
          <a:p>
            <a:pPr marL="358775" indent="-342900">
              <a:buFont typeface="Courier New" panose="02070309020205020404" pitchFamily="49" charset="0"/>
              <a:buChar char="o"/>
            </a:pPr>
            <a:r>
              <a:rPr lang="ru-RU" sz="2400" dirty="0" err="1" smtClean="0">
                <a:latin typeface="Comic Sans MS" panose="030F0702030302020204" pitchFamily="66" charset="0"/>
              </a:rPr>
              <a:t>Антистрессы</a:t>
            </a:r>
            <a:r>
              <a:rPr lang="ru-RU" sz="2400" dirty="0" smtClean="0">
                <a:latin typeface="Comic Sans MS" panose="030F0702030302020204" pitchFamily="66" charset="0"/>
              </a:rPr>
              <a:t> и др.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551" y="2285337"/>
            <a:ext cx="8479407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4263" y="2067883"/>
            <a:ext cx="13220675" cy="1812801"/>
          </a:xfrm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Тот факт, что мы предлагаем не просто коворкинг, </a:t>
            </a:r>
            <a:r>
              <a:rPr lang="ru-RU" dirty="0" smtClean="0">
                <a:latin typeface="Comic Sans MS" panose="030F0702030302020204" pitchFamily="66" charset="0"/>
              </a:rPr>
              <a:t>но </a:t>
            </a:r>
            <a:r>
              <a:rPr lang="ru-RU" dirty="0">
                <a:latin typeface="Comic Sans MS" panose="030F0702030302020204" pitchFamily="66" charset="0"/>
              </a:rPr>
              <a:t>и технологию </a:t>
            </a:r>
            <a:r>
              <a:rPr lang="ru-RU" dirty="0" err="1">
                <a:latin typeface="Comic Sans MS" panose="030F0702030302020204" pitchFamily="66" charset="0"/>
              </a:rPr>
              <a:t>здоровьесбережения</a:t>
            </a:r>
            <a:r>
              <a:rPr lang="ru-RU" dirty="0">
                <a:latin typeface="Comic Sans MS" panose="030F0702030302020204" pitchFamily="66" charset="0"/>
              </a:rPr>
              <a:t>, </a:t>
            </a:r>
            <a:r>
              <a:rPr lang="ru-RU" dirty="0" smtClean="0">
                <a:latin typeface="Comic Sans MS" panose="030F0702030302020204" pitchFamily="66" charset="0"/>
              </a:rPr>
              <a:t>кардинально </a:t>
            </a:r>
            <a:r>
              <a:rPr lang="ru-RU" dirty="0">
                <a:latin typeface="Comic Sans MS" panose="030F0702030302020204" pitchFamily="66" charset="0"/>
              </a:rPr>
              <a:t>отличает нас от конкурентов, которые предлагают исключительно пространства для работы. Это позволяет сделать вывод о том, что на данный момент конкурентов в прямом смысле у нас </a:t>
            </a:r>
            <a:r>
              <a:rPr lang="ru-RU" dirty="0" smtClean="0">
                <a:latin typeface="Comic Sans MS" panose="030F0702030302020204" pitchFamily="66" charset="0"/>
              </a:rPr>
              <a:t>нет</a:t>
            </a:r>
            <a:r>
              <a:rPr lang="ru-RU" dirty="0">
                <a:latin typeface="Comic Sans MS" panose="030F0702030302020204" pitchFamily="66" charset="0"/>
              </a:rPr>
              <a:t>.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67411" y="8791567"/>
            <a:ext cx="7618257" cy="979371"/>
          </a:xfrm>
        </p:spPr>
        <p:txBody>
          <a:bodyPr/>
          <a:lstStyle/>
          <a:p>
            <a:endParaRPr lang="ru-RU" sz="2400" dirty="0"/>
          </a:p>
          <a:p>
            <a:r>
              <a:rPr lang="ru-RU" sz="2800" dirty="0" smtClean="0">
                <a:latin typeface="Comic Sans MS" panose="030F0702030302020204" pitchFamily="66" charset="0"/>
              </a:rPr>
              <a:t>По данным </a:t>
            </a:r>
            <a:r>
              <a:rPr lang="en-GB" sz="2800" dirty="0" smtClean="0">
                <a:latin typeface="Comic Sans MS" panose="030F0702030302020204" pitchFamily="66" charset="0"/>
              </a:rPr>
              <a:t>Next Move Strategy Consulting</a:t>
            </a:r>
            <a:r>
              <a:rPr lang="ru-RU" sz="2800" dirty="0" smtClean="0">
                <a:latin typeface="Comic Sans MS" panose="030F0702030302020204" pitchFamily="66" charset="0"/>
              </a:rPr>
              <a:t> и </a:t>
            </a:r>
            <a:r>
              <a:rPr lang="en-GB" sz="2800" dirty="0" smtClean="0">
                <a:latin typeface="Comic Sans MS" panose="030F0702030302020204" pitchFamily="66" charset="0"/>
              </a:rPr>
              <a:t>The Business Research Company </a:t>
            </a:r>
            <a:r>
              <a:rPr lang="ru-RU" sz="2800" dirty="0" smtClean="0">
                <a:latin typeface="Comic Sans MS" panose="030F0702030302020204" pitchFamily="66" charset="0"/>
              </a:rPr>
              <a:t>средний рост объема коворкингов составляет 16%</a:t>
            </a:r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46" y="6104218"/>
            <a:ext cx="5821948" cy="4366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394" y="3880684"/>
            <a:ext cx="8815544" cy="484321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366912"/>
              </p:ext>
            </p:extLst>
          </p:nvPr>
        </p:nvGraphicFramePr>
        <p:xfrm>
          <a:off x="530346" y="1426465"/>
          <a:ext cx="5909365" cy="3095638"/>
        </p:xfrm>
        <a:graphic>
          <a:graphicData uri="http://schemas.openxmlformats.org/drawingml/2006/table">
            <a:tbl>
              <a:tblPr/>
              <a:tblGrid>
                <a:gridCol w="3912685">
                  <a:extLst>
                    <a:ext uri="{9D8B030D-6E8A-4147-A177-3AD203B41FA5}">
                      <a16:colId xmlns:a16="http://schemas.microsoft.com/office/drawing/2014/main" val="1298369624"/>
                    </a:ext>
                  </a:extLst>
                </a:gridCol>
                <a:gridCol w="1996680">
                  <a:extLst>
                    <a:ext uri="{9D8B030D-6E8A-4147-A177-3AD203B41FA5}">
                      <a16:colId xmlns:a16="http://schemas.microsoft.com/office/drawing/2014/main" val="2718983142"/>
                    </a:ext>
                  </a:extLst>
                </a:gridCol>
              </a:tblGrid>
              <a:tr h="788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Гибкие </a:t>
                      </a:r>
                      <a:r>
                        <a:rPr lang="ru-RU" sz="2400" b="0" i="0" u="none" strike="noStrike" dirty="0" smtClean="0">
                          <a:effectLst/>
                          <a:latin typeface="Comic Sans MS" panose="030F0702030302020204" pitchFamily="66" charset="0"/>
                        </a:rPr>
                        <a:t>офисы Санкт-Петербурга</a:t>
                      </a:r>
                      <a:endParaRPr lang="ru-RU" sz="2400" b="0" i="0" u="none" strike="noStrike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Размер (</a:t>
                      </a:r>
                      <a:r>
                        <a:rPr lang="ru-RU" sz="2400" b="0" i="0" u="none" strike="noStrike" dirty="0" err="1">
                          <a:effectLst/>
                          <a:latin typeface="Comic Sans MS" panose="030F0702030302020204" pitchFamily="66" charset="0"/>
                        </a:rPr>
                        <a:t>кв.м</a:t>
                      </a:r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9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227817"/>
                  </a:ext>
                </a:extLst>
              </a:tr>
              <a:tr h="458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Практик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8582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143813"/>
                  </a:ext>
                </a:extLst>
              </a:tr>
              <a:tr h="45810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Re: Work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6000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136124"/>
                  </a:ext>
                </a:extLst>
              </a:tr>
              <a:tr h="45810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Smart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5000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436717"/>
                  </a:ext>
                </a:extLst>
              </a:tr>
              <a:tr h="45810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err="1">
                          <a:effectLst/>
                          <a:latin typeface="Comic Sans MS" panose="030F0702030302020204" pitchFamily="66" charset="0"/>
                        </a:rPr>
                        <a:t>GrowUp</a:t>
                      </a:r>
                      <a:endParaRPr lang="en-GB" sz="2400" b="0" i="0" u="none" strike="noStrike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3400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102822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err="1">
                          <a:effectLst/>
                          <a:latin typeface="Comic Sans MS" panose="030F0702030302020204" pitchFamily="66" charset="0"/>
                        </a:rPr>
                        <a:t>Kazanskaya</a:t>
                      </a:r>
                      <a:r>
                        <a:rPr lang="en-GB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 Page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effectLst/>
                          <a:latin typeface="Comic Sans MS" panose="030F0702030302020204" pitchFamily="66" charset="0"/>
                        </a:rPr>
                        <a:t>3000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57519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01127" y="5838296"/>
            <a:ext cx="39614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anose="030F0702030302020204" pitchFamily="66" charset="0"/>
              </a:rPr>
              <a:t>Доля </a:t>
            </a:r>
            <a:r>
              <a:rPr lang="ru-RU" sz="2800" smtClean="0">
                <a:latin typeface="Comic Sans MS" panose="030F0702030302020204" pitchFamily="66" charset="0"/>
              </a:rPr>
              <a:t>р</a:t>
            </a:r>
            <a:r>
              <a:rPr lang="ru-RU" sz="2800" smtClean="0">
                <a:latin typeface="Comic Sans MS" panose="030F0702030302020204" pitchFamily="66" charset="0"/>
              </a:rPr>
              <a:t>оссийского рынка </a:t>
            </a:r>
            <a:r>
              <a:rPr lang="ru-RU" sz="2800" dirty="0">
                <a:latin typeface="Comic Sans MS" panose="030F0702030302020204" pitchFamily="66" charset="0"/>
              </a:rPr>
              <a:t>коворкингов относительно мировых показателей </a:t>
            </a:r>
            <a:r>
              <a:rPr lang="ru-RU" sz="2800">
                <a:latin typeface="Comic Sans MS" panose="030F0702030302020204" pitchFamily="66" charset="0"/>
              </a:rPr>
              <a:t>очень </a:t>
            </a:r>
            <a:r>
              <a:rPr lang="ru-RU" sz="2800" smtClean="0">
                <a:latin typeface="Comic Sans MS" panose="030F0702030302020204" pitchFamily="66" charset="0"/>
              </a:rPr>
              <a:t>мала, </a:t>
            </a:r>
            <a:r>
              <a:rPr lang="ru-RU" sz="2800" dirty="0">
                <a:latin typeface="Comic Sans MS" panose="030F0702030302020204" pitchFamily="66" charset="0"/>
              </a:rPr>
              <a:t>что говорит о возможном потенциале роста данного рынка.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11828" r="5764" b="7524"/>
          <a:stretch/>
        </p:blipFill>
        <p:spPr>
          <a:xfrm>
            <a:off x="1739766" y="1969168"/>
            <a:ext cx="16670955" cy="85376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026640" y="3004959"/>
            <a:ext cx="3261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Comic Sans MS" panose="030F0702030302020204" pitchFamily="66" charset="0"/>
              </a:rPr>
              <a:t>- </a:t>
            </a:r>
            <a:r>
              <a:rPr lang="ru-RU" sz="1800" dirty="0" smtClean="0">
                <a:latin typeface="Comic Sans MS" panose="030F0702030302020204" pitchFamily="66" charset="0"/>
              </a:rPr>
              <a:t>Компании</a:t>
            </a:r>
            <a:r>
              <a:rPr lang="ru-RU" sz="1800" dirty="0">
                <a:latin typeface="Comic Sans MS" panose="030F0702030302020204" pitchFamily="66" charset="0"/>
              </a:rPr>
              <a:t>, которые ценят сотрудников и стремятся проявить заботу о здоровье и благополучии своих сотрудников, а также ищут инновационные подходы к улучшению производительности </a:t>
            </a:r>
            <a:r>
              <a:rPr lang="ru-RU" sz="1800" dirty="0" smtClean="0">
                <a:latin typeface="Comic Sans MS" panose="030F0702030302020204" pitchFamily="66" charset="0"/>
              </a:rPr>
              <a:t>труда (</a:t>
            </a:r>
            <a:r>
              <a:rPr lang="en-GB" sz="1800" dirty="0" smtClean="0">
                <a:latin typeface="Comic Sans MS" panose="030F0702030302020204" pitchFamily="66" charset="0"/>
              </a:rPr>
              <a:t>B2B)</a:t>
            </a:r>
          </a:p>
          <a:p>
            <a:r>
              <a:rPr lang="en-GB" sz="1800" dirty="0" smtClean="0">
                <a:latin typeface="Comic Sans MS" panose="030F0702030302020204" pitchFamily="66" charset="0"/>
              </a:rPr>
              <a:t>- C</a:t>
            </a:r>
            <a:r>
              <a:rPr lang="ru-RU" sz="1800" dirty="0" err="1" smtClean="0">
                <a:latin typeface="Comic Sans MS" panose="030F0702030302020204" pitchFamily="66" charset="0"/>
              </a:rPr>
              <a:t>амозанятые</a:t>
            </a:r>
            <a:r>
              <a:rPr lang="ru-RU" sz="1800" dirty="0" smtClean="0">
                <a:latin typeface="Comic Sans MS" panose="030F0702030302020204" pitchFamily="66" charset="0"/>
              </a:rPr>
              <a:t>,</a:t>
            </a:r>
            <a:r>
              <a:rPr lang="en-GB" sz="1800" dirty="0" smtClean="0">
                <a:latin typeface="Comic Sans MS" panose="030F0702030302020204" pitchFamily="66" charset="0"/>
              </a:rPr>
              <a:t> </a:t>
            </a:r>
            <a:r>
              <a:rPr lang="ru-RU" sz="1800" dirty="0" err="1" smtClean="0">
                <a:latin typeface="Comic Sans MS" panose="030F0702030302020204" pitchFamily="66" charset="0"/>
              </a:rPr>
              <a:t>фрилансеры</a:t>
            </a:r>
            <a:r>
              <a:rPr lang="ru-RU" sz="1800" dirty="0">
                <a:latin typeface="Comic Sans MS" panose="030F0702030302020204" pitchFamily="66" charset="0"/>
              </a:rPr>
              <a:t>, работающие онлайн (B2C</a:t>
            </a:r>
            <a:r>
              <a:rPr lang="ru-RU" sz="1800" dirty="0" smtClean="0">
                <a:latin typeface="Comic Sans MS" panose="030F0702030302020204" pitchFamily="66" charset="0"/>
              </a:rPr>
              <a:t>)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41080" y="3004959"/>
            <a:ext cx="312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Comic Sans MS" panose="030F0702030302020204" pitchFamily="66" charset="0"/>
              </a:rPr>
              <a:t>-</a:t>
            </a:r>
            <a:r>
              <a:rPr lang="ru-RU" sz="1800" dirty="0" smtClean="0">
                <a:latin typeface="Comic Sans MS" panose="030F0702030302020204" pitchFamily="66" charset="0"/>
              </a:rPr>
              <a:t> Уникальная комбинация </a:t>
            </a:r>
            <a:r>
              <a:rPr lang="ru-RU" sz="1800" dirty="0">
                <a:latin typeface="Comic Sans MS" panose="030F0702030302020204" pitchFamily="66" charset="0"/>
              </a:rPr>
              <a:t>рабочего пространства и технологий по повышению уровня ментального и физического </a:t>
            </a:r>
            <a:r>
              <a:rPr lang="ru-RU" sz="1800" dirty="0" smtClean="0">
                <a:latin typeface="Comic Sans MS" panose="030F0702030302020204" pitchFamily="66" charset="0"/>
              </a:rPr>
              <a:t>здоровья, а также производительности труда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Отсутствие подобных </a:t>
            </a:r>
            <a:r>
              <a:rPr lang="ru-RU" sz="1800" dirty="0">
                <a:latin typeface="Comic Sans MS" panose="030F0702030302020204" pitchFamily="66" charset="0"/>
              </a:rPr>
              <a:t>коворкингов на российском рынке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41480" y="5451634"/>
            <a:ext cx="3108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- Прямые </a:t>
            </a:r>
            <a:r>
              <a:rPr lang="ru-RU" sz="1800" dirty="0">
                <a:latin typeface="Comic Sans MS" panose="030F0702030302020204" pitchFamily="66" charset="0"/>
              </a:rPr>
              <a:t>продажи </a:t>
            </a:r>
            <a:endParaRPr lang="ru-RU" sz="1800" dirty="0" smtClean="0">
              <a:latin typeface="Comic Sans MS" panose="030F0702030302020204" pitchFamily="66" charset="0"/>
            </a:endParaRPr>
          </a:p>
          <a:p>
            <a:r>
              <a:rPr lang="ru-RU" sz="1800" dirty="0" smtClean="0">
                <a:latin typeface="Comic Sans MS" panose="030F0702030302020204" pitchFamily="66" charset="0"/>
              </a:rPr>
              <a:t>- Участие </a:t>
            </a:r>
            <a:r>
              <a:rPr lang="ru-RU" sz="1800" dirty="0">
                <a:latin typeface="Comic Sans MS" panose="030F0702030302020204" pitchFamily="66" charset="0"/>
              </a:rPr>
              <a:t>в мероприятиях и выставках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Рекламные кампании 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</a:t>
            </a:r>
            <a:r>
              <a:rPr lang="ru-RU" sz="1800" dirty="0">
                <a:latin typeface="Comic Sans MS" panose="030F0702030302020204" pitchFamily="66" charset="0"/>
              </a:rPr>
              <a:t>Онлайн письма на корпоративные почты компаний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1841480" y="2543294"/>
            <a:ext cx="3185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omic Sans MS" panose="030F0702030302020204" pitchFamily="66" charset="0"/>
              </a:rPr>
              <a:t>-  А</a:t>
            </a:r>
            <a:r>
              <a:rPr lang="ru-RU" sz="1800" dirty="0" smtClean="0">
                <a:latin typeface="Comic Sans MS" panose="030F0702030302020204" pitchFamily="66" charset="0"/>
              </a:rPr>
              <a:t>нализ </a:t>
            </a:r>
            <a:r>
              <a:rPr lang="ru-RU" sz="1800" dirty="0">
                <a:latin typeface="Comic Sans MS" panose="030F0702030302020204" pitchFamily="66" charset="0"/>
              </a:rPr>
              <a:t>эффективности предоставляемых </a:t>
            </a:r>
            <a:r>
              <a:rPr lang="ru-RU" sz="1800" dirty="0" smtClean="0">
                <a:latin typeface="Comic Sans MS" panose="030F0702030302020204" pitchFamily="66" charset="0"/>
              </a:rPr>
              <a:t>услуг  </a:t>
            </a:r>
            <a:endParaRPr lang="ru-RU" sz="1800" dirty="0">
              <a:latin typeface="Comic Sans MS" panose="030F0702030302020204" pitchFamily="66" charset="0"/>
            </a:endParaRPr>
          </a:p>
          <a:p>
            <a:r>
              <a:rPr lang="ru-RU" sz="1800" dirty="0">
                <a:latin typeface="Comic Sans MS" panose="030F0702030302020204" pitchFamily="66" charset="0"/>
              </a:rPr>
              <a:t>- Консультирование по вопросам </a:t>
            </a:r>
            <a:r>
              <a:rPr lang="ru-RU" sz="1800" dirty="0" smtClean="0">
                <a:latin typeface="Comic Sans MS" panose="030F0702030302020204" pitchFamily="66" charset="0"/>
              </a:rPr>
              <a:t>улучшения </a:t>
            </a:r>
            <a:r>
              <a:rPr lang="ru-RU" sz="1800" dirty="0">
                <a:latin typeface="Comic Sans MS" panose="030F0702030302020204" pitchFamily="66" charset="0"/>
              </a:rPr>
              <a:t>показателей здоровья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Предоставление персонализированных программ для </a:t>
            </a:r>
            <a:r>
              <a:rPr lang="ru-RU" sz="1800" dirty="0" smtClean="0">
                <a:latin typeface="Comic Sans MS" panose="030F0702030302020204" pitchFamily="66" charset="0"/>
              </a:rPr>
              <a:t>компаний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0203180" y="8397240"/>
            <a:ext cx="80848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omic Sans MS" panose="030F0702030302020204" pitchFamily="66" charset="0"/>
              </a:rPr>
              <a:t>- Тарифы за использование коворкинга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Проведение корпоративных консультаций по вопросам управления стрессом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Реклама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Продажа технологии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Франшиза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143500" y="5390079"/>
            <a:ext cx="3459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- Инвестиции </a:t>
            </a:r>
            <a:r>
              <a:rPr lang="ru-RU" sz="1800" dirty="0">
                <a:latin typeface="Comic Sans MS" panose="030F0702030302020204" pitchFamily="66" charset="0"/>
              </a:rPr>
              <a:t>для аренды и </a:t>
            </a:r>
            <a:r>
              <a:rPr lang="ru-RU" sz="1800" dirty="0" smtClean="0">
                <a:latin typeface="Comic Sans MS" panose="030F0702030302020204" pitchFamily="66" charset="0"/>
              </a:rPr>
              <a:t>оборудования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Финансирование маркетинга 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Команда специалистов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Административный </a:t>
            </a:r>
            <a:r>
              <a:rPr lang="ru-RU" sz="1800" dirty="0">
                <a:latin typeface="Comic Sans MS" panose="030F0702030302020204" pitchFamily="66" charset="0"/>
              </a:rPr>
              <a:t>персонал </a:t>
            </a:r>
            <a:endParaRPr lang="ru-RU" sz="1800" dirty="0" smtClean="0">
              <a:latin typeface="Comic Sans MS" panose="030F0702030302020204" pitchFamily="66" charset="0"/>
            </a:endParaRPr>
          </a:p>
          <a:p>
            <a:r>
              <a:rPr lang="ru-RU" sz="1800" dirty="0" smtClean="0">
                <a:latin typeface="Comic Sans MS" panose="030F0702030302020204" pitchFamily="66" charset="0"/>
              </a:rPr>
              <a:t>- Помещение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43500" y="2727960"/>
            <a:ext cx="3223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- Разработка </a:t>
            </a:r>
            <a:r>
              <a:rPr lang="ru-RU" sz="1800" dirty="0">
                <a:latin typeface="Comic Sans MS" panose="030F0702030302020204" pitchFamily="66" charset="0"/>
              </a:rPr>
              <a:t>технологии </a:t>
            </a:r>
            <a:r>
              <a:rPr lang="ru-RU" sz="1800" dirty="0" err="1" smtClean="0">
                <a:latin typeface="Comic Sans MS" panose="030F0702030302020204" pitchFamily="66" charset="0"/>
              </a:rPr>
              <a:t>здоровьесбережения</a:t>
            </a:r>
            <a:endParaRPr lang="ru-RU" sz="1800" dirty="0" smtClean="0">
              <a:latin typeface="Comic Sans MS" panose="030F0702030302020204" pitchFamily="66" charset="0"/>
            </a:endParaRPr>
          </a:p>
          <a:p>
            <a:r>
              <a:rPr lang="ru-RU" sz="1800" dirty="0" smtClean="0">
                <a:latin typeface="Comic Sans MS" panose="030F0702030302020204" pitchFamily="66" charset="0"/>
              </a:rPr>
              <a:t>- Реализация </a:t>
            </a:r>
            <a:r>
              <a:rPr lang="ru-RU" sz="1800" dirty="0">
                <a:latin typeface="Comic Sans MS" panose="030F0702030302020204" pitchFamily="66" charset="0"/>
              </a:rPr>
              <a:t>технологии </a:t>
            </a:r>
            <a:r>
              <a:rPr lang="ru-RU" sz="1800" dirty="0" smtClean="0">
                <a:latin typeface="Comic Sans MS" panose="030F0702030302020204" pitchFamily="66" charset="0"/>
              </a:rPr>
              <a:t>посредством </a:t>
            </a:r>
            <a:r>
              <a:rPr lang="ru-RU" sz="1800" dirty="0">
                <a:latin typeface="Comic Sans MS" panose="030F0702030302020204" pitchFamily="66" charset="0"/>
              </a:rPr>
              <a:t>оздоровительного коворкинга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8722" y="3175446"/>
            <a:ext cx="339170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omic Sans MS" panose="030F0702030302020204" pitchFamily="66" charset="0"/>
              </a:rPr>
              <a:t>- Специалисты </a:t>
            </a:r>
            <a:r>
              <a:rPr lang="ru-RU" sz="1800" dirty="0">
                <a:latin typeface="Comic Sans MS" panose="030F0702030302020204" pitchFamily="66" charset="0"/>
              </a:rPr>
              <a:t>по здоровому образу </a:t>
            </a:r>
            <a:r>
              <a:rPr lang="ru-RU" sz="1800" dirty="0" smtClean="0">
                <a:latin typeface="Comic Sans MS" panose="030F0702030302020204" pitchFamily="66" charset="0"/>
              </a:rPr>
              <a:t>жизни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Специалисты </a:t>
            </a:r>
            <a:r>
              <a:rPr lang="ru-RU" sz="1800" dirty="0">
                <a:latin typeface="Comic Sans MS" panose="030F0702030302020204" pitchFamily="66" charset="0"/>
              </a:rPr>
              <a:t>в области </a:t>
            </a:r>
            <a:r>
              <a:rPr lang="ru-RU" sz="1800" dirty="0" smtClean="0">
                <a:latin typeface="Comic Sans MS" panose="030F0702030302020204" pitchFamily="66" charset="0"/>
              </a:rPr>
              <a:t>нейромаркетинга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Инженер </a:t>
            </a:r>
            <a:r>
              <a:rPr lang="ru-RU" sz="1800" dirty="0">
                <a:latin typeface="Comic Sans MS" panose="030F0702030302020204" pitchFamily="66" charset="0"/>
              </a:rPr>
              <a:t>дополненной и виртуальной </a:t>
            </a:r>
            <a:r>
              <a:rPr lang="ru-RU" sz="1800" dirty="0" smtClean="0">
                <a:latin typeface="Comic Sans MS" panose="030F0702030302020204" pitchFamily="66" charset="0"/>
              </a:rPr>
              <a:t>реальности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</a:t>
            </a:r>
            <a:r>
              <a:rPr lang="ru-RU" sz="1800" dirty="0">
                <a:latin typeface="Comic Sans MS" panose="030F0702030302020204" pitchFamily="66" charset="0"/>
              </a:rPr>
              <a:t>Компании по созданию коворкингов и офисов</a:t>
            </a:r>
          </a:p>
          <a:p>
            <a:r>
              <a:rPr lang="ru-RU" sz="1800" dirty="0" smtClean="0">
                <a:latin typeface="Comic Sans MS" panose="030F0702030302020204" pitchFamily="66" charset="0"/>
              </a:rPr>
              <a:t>- Архитектор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917834" y="8408076"/>
            <a:ext cx="81072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omic Sans MS" panose="030F0702030302020204" pitchFamily="66" charset="0"/>
              </a:rPr>
              <a:t>- Аренда помещения для коворкинга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Зарплата персонала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Маркетинговые расходы на привлечение клиентов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Затраты на оборудование</a:t>
            </a:r>
          </a:p>
          <a:p>
            <a:r>
              <a:rPr lang="ru-RU" sz="1800" dirty="0">
                <a:latin typeface="Comic Sans MS" panose="030F0702030302020204" pitchFamily="66" charset="0"/>
              </a:rPr>
              <a:t>- Затраты на патент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Текущие результаты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6089" y="3978720"/>
            <a:ext cx="6650071" cy="3732720"/>
          </a:xfrm>
        </p:spPr>
        <p:txBody>
          <a:bodyPr/>
          <a:lstStyle/>
          <a:p>
            <a:pPr marL="587375" indent="-571500">
              <a:buFont typeface="Courier New" panose="02070309020205020404" pitchFamily="49" charset="0"/>
              <a:buChar char="o"/>
            </a:pPr>
            <a:r>
              <a:rPr lang="ru-RU" sz="4000" dirty="0" smtClean="0">
                <a:latin typeface="Comic Sans MS" panose="030F0702030302020204" pitchFamily="66" charset="0"/>
              </a:rPr>
              <a:t>Составлен паспорт проекта;</a:t>
            </a:r>
          </a:p>
          <a:p>
            <a:pPr marL="587375" indent="-571500">
              <a:buFont typeface="Courier New" panose="02070309020205020404" pitchFamily="49" charset="0"/>
              <a:buChar char="o"/>
            </a:pPr>
            <a:r>
              <a:rPr lang="ru-RU" sz="4000" dirty="0">
                <a:latin typeface="Comic Sans MS" panose="030F0702030302020204" pitchFamily="66" charset="0"/>
              </a:rPr>
              <a:t>П</a:t>
            </a:r>
            <a:r>
              <a:rPr lang="ru-RU" sz="4000" dirty="0" smtClean="0">
                <a:latin typeface="Comic Sans MS" panose="030F0702030302020204" pitchFamily="66" charset="0"/>
              </a:rPr>
              <a:t>одготовлена </a:t>
            </a:r>
            <a:r>
              <a:rPr lang="ru-RU" sz="4000" dirty="0" err="1" smtClean="0">
                <a:latin typeface="Comic Sans MS" panose="030F0702030302020204" pitchFamily="66" charset="0"/>
              </a:rPr>
              <a:t>питчинговая</a:t>
            </a:r>
            <a:r>
              <a:rPr lang="ru-RU" sz="4000" dirty="0" smtClean="0">
                <a:latin typeface="Comic Sans MS" panose="030F0702030302020204" pitchFamily="66" charset="0"/>
              </a:rPr>
              <a:t> презентация</a:t>
            </a:r>
          </a:p>
          <a:p>
            <a:pPr marL="587375" indent="-571500">
              <a:buFont typeface="Courier New" panose="02070309020205020404" pitchFamily="49" charset="0"/>
              <a:buChar char="o"/>
            </a:pPr>
            <a:r>
              <a:rPr lang="ru-RU" sz="4000" dirty="0">
                <a:latin typeface="Comic Sans MS" panose="030F0702030302020204" pitchFamily="66" charset="0"/>
              </a:rPr>
              <a:t>П</a:t>
            </a:r>
            <a:r>
              <a:rPr lang="ru-RU" sz="4000" dirty="0" smtClean="0">
                <a:latin typeface="Comic Sans MS" panose="030F0702030302020204" pitchFamily="66" charset="0"/>
              </a:rPr>
              <a:t>роект проходит акселерацию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270" y="2933276"/>
            <a:ext cx="10650864" cy="706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12365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>
                <a:latin typeface="Comic Sans MS" panose="030F0702030302020204" pitchFamily="66" charset="0"/>
              </a:rPr>
              <a:t>Наша команда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568" y="7230160"/>
            <a:ext cx="3458727" cy="2815388"/>
          </a:xfrm>
        </p:spPr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СПбГУ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Факультет международных отношений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1 курс магистратуры направления искусственного интеллекта и международной безопасности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6140204" y="2887554"/>
            <a:ext cx="3485854" cy="3488440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962" y="6480244"/>
            <a:ext cx="3128772" cy="894654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Шубина Валерия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COO</a:t>
            </a:r>
            <a:endParaRPr lang="ru-RU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921591" y="7308790"/>
            <a:ext cx="3520414" cy="2275913"/>
          </a:xfrm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СПбГУ</a:t>
            </a:r>
          </a:p>
          <a:p>
            <a:r>
              <a:rPr lang="ru-RU" dirty="0">
                <a:latin typeface="Comic Sans MS" panose="030F0702030302020204" pitchFamily="66" charset="0"/>
              </a:rPr>
              <a:t>Экономический факультет</a:t>
            </a:r>
          </a:p>
          <a:p>
            <a:r>
              <a:rPr lang="ru-RU" dirty="0">
                <a:latin typeface="Comic Sans MS" panose="030F0702030302020204" pitchFamily="66" charset="0"/>
              </a:rPr>
              <a:t>3 курс </a:t>
            </a:r>
            <a:r>
              <a:rPr lang="ru-RU" dirty="0" err="1">
                <a:latin typeface="Comic Sans MS" panose="030F0702030302020204" pitchFamily="66" charset="0"/>
              </a:rPr>
              <a:t>бакалавриата</a:t>
            </a:r>
            <a:r>
              <a:rPr lang="ru-RU" dirty="0">
                <a:latin typeface="Comic Sans MS" panose="030F0702030302020204" pitchFamily="66" charset="0"/>
              </a:rPr>
              <a:t> направления </a:t>
            </a:r>
            <a:r>
              <a:rPr lang="ru-RU" dirty="0" smtClean="0">
                <a:latin typeface="Comic Sans MS" panose="030F0702030302020204" pitchFamily="66" charset="0"/>
              </a:rPr>
              <a:t>международных экономических отношений и международного бизнеса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5866081" y="2878726"/>
            <a:ext cx="3485853" cy="3488440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143377" y="6558405"/>
            <a:ext cx="2843228" cy="1243117"/>
          </a:xfrm>
        </p:spPr>
        <p:txBody>
          <a:bodyPr/>
          <a:lstStyle/>
          <a:p>
            <a:pPr algn="ctr"/>
            <a:r>
              <a:rPr lang="ru-RU" dirty="0" err="1" smtClean="0">
                <a:latin typeface="Comic Sans MS" panose="030F0702030302020204" pitchFamily="66" charset="0"/>
              </a:rPr>
              <a:t>Жиленко</a:t>
            </a:r>
            <a:r>
              <a:rPr lang="ru-RU" dirty="0" smtClean="0">
                <a:latin typeface="Comic Sans MS" panose="030F0702030302020204" pitchFamily="66" charset="0"/>
              </a:rPr>
              <a:t> Анна</a:t>
            </a:r>
            <a:endParaRPr lang="en-GB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CFO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166632" y="6517284"/>
            <a:ext cx="3289160" cy="855264"/>
          </a:xfrm>
        </p:spPr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Соловьев Матвей</a:t>
            </a:r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CIO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7504" y="7308790"/>
            <a:ext cx="3359277" cy="2324621"/>
          </a:xfrm>
        </p:spPr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СПбГУ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Экономический факультет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3 курс </a:t>
            </a:r>
            <a:r>
              <a:rPr lang="ru-RU" dirty="0" err="1" smtClean="0">
                <a:latin typeface="Comic Sans MS" panose="030F0702030302020204" pitchFamily="66" charset="0"/>
              </a:rPr>
              <a:t>бакалавриата</a:t>
            </a:r>
            <a:r>
              <a:rPr lang="ru-RU" dirty="0" smtClean="0">
                <a:latin typeface="Comic Sans MS" panose="030F0702030302020204" pitchFamily="66" charset="0"/>
              </a:rPr>
              <a:t> направления экономики фирмы, предпринимательства и инноваций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7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57605" y="6455685"/>
            <a:ext cx="3667629" cy="894654"/>
          </a:xfrm>
        </p:spPr>
        <p:txBody>
          <a:bodyPr/>
          <a:lstStyle/>
          <a:p>
            <a:pPr algn="ctr"/>
            <a:r>
              <a:rPr lang="ru-RU" dirty="0" err="1" smtClean="0">
                <a:latin typeface="Comic Sans MS" panose="030F0702030302020204" pitchFamily="66" charset="0"/>
              </a:rPr>
              <a:t>Барбова</a:t>
            </a:r>
            <a:r>
              <a:rPr lang="ru-RU" dirty="0" smtClean="0">
                <a:latin typeface="Comic Sans MS" panose="030F0702030302020204" pitchFamily="66" charset="0"/>
              </a:rPr>
              <a:t> Елизавета</a:t>
            </a:r>
          </a:p>
          <a:p>
            <a:pPr algn="ctr"/>
            <a:r>
              <a:rPr lang="ru-RU" sz="2000" dirty="0" smtClean="0">
                <a:latin typeface="Comic Sans MS" panose="030F0702030302020204" pitchFamily="66" charset="0"/>
              </a:rPr>
              <a:t>Лидер проекта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56" y="2878724"/>
            <a:ext cx="3534699" cy="3458984"/>
          </a:xfrm>
          <a:prstGeom prst="rect">
            <a:avLst/>
          </a:prstGeom>
        </p:spPr>
      </p:pic>
      <p:pic>
        <p:nvPicPr>
          <p:cNvPr id="3" name="Рисунок 2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5" b="5045"/>
          <a:stretch>
            <a:fillRect/>
          </a:stretch>
        </p:blipFill>
        <p:spPr>
          <a:xfrm>
            <a:off x="11017351" y="2883929"/>
            <a:ext cx="3485854" cy="3488440"/>
          </a:xfrm>
        </p:spPr>
      </p:pic>
      <p:sp>
        <p:nvSpPr>
          <p:cNvPr id="34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166632" y="7289938"/>
            <a:ext cx="3764849" cy="2557373"/>
          </a:xfrm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СПбГУ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Математико-механический факультет </a:t>
            </a:r>
            <a:r>
              <a:rPr lang="ru-RU" dirty="0">
                <a:latin typeface="Comic Sans MS" panose="030F0702030302020204" pitchFamily="66" charset="0"/>
              </a:rPr>
              <a:t>факультет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1 </a:t>
            </a:r>
            <a:r>
              <a:rPr lang="ru-RU" dirty="0">
                <a:latin typeface="Comic Sans MS" panose="030F0702030302020204" pitchFamily="66" charset="0"/>
              </a:rPr>
              <a:t>курс </a:t>
            </a:r>
            <a:r>
              <a:rPr lang="ru-RU" dirty="0" err="1">
                <a:latin typeface="Comic Sans MS" panose="030F0702030302020204" pitchFamily="66" charset="0"/>
              </a:rPr>
              <a:t>бакалавриата</a:t>
            </a:r>
            <a:r>
              <a:rPr lang="ru-RU" dirty="0">
                <a:latin typeface="Comic Sans MS" panose="030F0702030302020204" pitchFamily="66" charset="0"/>
              </a:rPr>
              <a:t> направления </a:t>
            </a:r>
            <a:r>
              <a:rPr lang="ru-RU" dirty="0" smtClean="0">
                <a:latin typeface="Comic Sans MS" panose="030F0702030302020204" pitchFamily="66" charset="0"/>
              </a:rPr>
              <a:t>технологии </a:t>
            </a:r>
            <a:r>
              <a:rPr lang="ru-RU" dirty="0">
                <a:latin typeface="Comic Sans MS" panose="030F0702030302020204" pitchFamily="66" charset="0"/>
              </a:rPr>
              <a:t>программирования</a:t>
            </a:r>
          </a:p>
          <a:p>
            <a:endParaRPr lang="en-GB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Планы развития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37" y="2440916"/>
            <a:ext cx="18742868" cy="781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9783" y="4328160"/>
            <a:ext cx="3470187" cy="73104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400" b="1" dirty="0">
                <a:latin typeface="Comic Sans MS" panose="030F0702030302020204" pitchFamily="66" charset="0"/>
              </a:rPr>
              <a:t>Контакты</a:t>
            </a:r>
            <a:endParaRPr lang="ru-RU" sz="5400" dirty="0">
              <a:latin typeface="Comic Sans MS" panose="030F0702030302020204" pitchFamily="66" charset="0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7533092" y="5498292"/>
            <a:ext cx="5024668" cy="213694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360"/>
              </a:lnSpc>
              <a:buClrTx/>
            </a:pPr>
            <a:r>
              <a:rPr lang="ru-RU" sz="3600" dirty="0" err="1" smtClean="0">
                <a:latin typeface="Comic Sans MS" panose="030F0702030302020204" pitchFamily="66" charset="0"/>
              </a:rPr>
              <a:t>Барбова</a:t>
            </a:r>
            <a:r>
              <a:rPr lang="ru-RU" sz="3600" dirty="0" smtClean="0">
                <a:latin typeface="Comic Sans MS" panose="030F0702030302020204" pitchFamily="66" charset="0"/>
              </a:rPr>
              <a:t> Елизавета </a:t>
            </a:r>
            <a:endParaRPr lang="ru-RU" sz="3600" dirty="0">
              <a:latin typeface="Comic Sans MS" panose="030F0702030302020204" pitchFamily="66" charset="0"/>
            </a:endParaRPr>
          </a:p>
          <a:p>
            <a:pPr algn="ctr">
              <a:lnSpc>
                <a:spcPts val="4360"/>
              </a:lnSpc>
              <a:buClrTx/>
            </a:pPr>
            <a:r>
              <a:rPr lang="en-US" sz="3600" dirty="0">
                <a:latin typeface="Comic Sans MS" panose="030F0702030302020204" pitchFamily="66" charset="0"/>
              </a:rPr>
              <a:t>+7 </a:t>
            </a:r>
            <a:r>
              <a:rPr lang="en-US" sz="3600" dirty="0" smtClean="0">
                <a:latin typeface="Comic Sans MS" panose="030F0702030302020204" pitchFamily="66" charset="0"/>
              </a:rPr>
              <a:t>(</a:t>
            </a:r>
            <a:r>
              <a:rPr lang="en-GB" sz="3600" dirty="0" smtClean="0">
                <a:latin typeface="Comic Sans MS" panose="030F0702030302020204" pitchFamily="66" charset="0"/>
              </a:rPr>
              <a:t>983</a:t>
            </a:r>
            <a:r>
              <a:rPr lang="ru-RU" sz="3600" dirty="0" smtClean="0">
                <a:latin typeface="Comic Sans MS" panose="030F0702030302020204" pitchFamily="66" charset="0"/>
              </a:rPr>
              <a:t>) </a:t>
            </a:r>
            <a:r>
              <a:rPr lang="en-GB" sz="3600" dirty="0" smtClean="0">
                <a:latin typeface="Comic Sans MS" panose="030F0702030302020204" pitchFamily="66" charset="0"/>
              </a:rPr>
              <a:t>553</a:t>
            </a:r>
            <a:r>
              <a:rPr lang="ru-RU" sz="3600" dirty="0" smtClean="0">
                <a:latin typeface="Comic Sans MS" panose="030F0702030302020204" pitchFamily="66" charset="0"/>
              </a:rPr>
              <a:t>-</a:t>
            </a:r>
            <a:r>
              <a:rPr lang="en-GB" sz="3600" dirty="0" smtClean="0">
                <a:latin typeface="Comic Sans MS" panose="030F0702030302020204" pitchFamily="66" charset="0"/>
              </a:rPr>
              <a:t>47</a:t>
            </a:r>
            <a:r>
              <a:rPr lang="ru-RU" sz="3600" dirty="0" smtClean="0">
                <a:latin typeface="Comic Sans MS" panose="030F0702030302020204" pitchFamily="66" charset="0"/>
              </a:rPr>
              <a:t>-</a:t>
            </a:r>
            <a:r>
              <a:rPr lang="en-GB" sz="3600" dirty="0" smtClean="0">
                <a:latin typeface="Comic Sans MS" panose="030F0702030302020204" pitchFamily="66" charset="0"/>
              </a:rPr>
              <a:t>74</a:t>
            </a:r>
            <a:endParaRPr lang="ru-RU" sz="3600" dirty="0">
              <a:latin typeface="Comic Sans MS" panose="030F0702030302020204" pitchFamily="66" charset="0"/>
            </a:endParaRPr>
          </a:p>
          <a:p>
            <a:pPr algn="ctr">
              <a:lnSpc>
                <a:spcPts val="4360"/>
              </a:lnSpc>
              <a:buClrTx/>
            </a:pPr>
            <a:r>
              <a:rPr lang="en-US" sz="3600" dirty="0" smtClean="0">
                <a:latin typeface="Comic Sans MS" panose="030F0702030302020204" pitchFamily="66" charset="0"/>
              </a:rPr>
              <a:t>lizabarbova@gmail.com</a:t>
            </a:r>
            <a:endParaRPr lang="ru-RU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4437</TotalTime>
  <Words>567</Words>
  <Application>Microsoft Office PowerPoint</Application>
  <PresentationFormat>Произвольный</PresentationFormat>
  <Paragraphs>127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Comic Sans MS</vt:lpstr>
      <vt:lpstr>Courier New</vt:lpstr>
      <vt:lpstr>ОБЛОЖКИ</vt:lpstr>
      <vt:lpstr>РАЗДЕЛИТЕЛИ</vt:lpstr>
      <vt:lpstr>Health&amp;Work Balance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Наша 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Елизавета</cp:lastModifiedBy>
  <cp:revision>268</cp:revision>
  <dcterms:created xsi:type="dcterms:W3CDTF">2021-03-01T12:07:13Z</dcterms:created>
  <dcterms:modified xsi:type="dcterms:W3CDTF">2023-12-08T23:15:16Z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