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22" r:id="rId5"/>
    <p:sldId id="323" r:id="rId6"/>
    <p:sldId id="315" r:id="rId7"/>
    <p:sldId id="306" r:id="rId8"/>
    <p:sldId id="313" r:id="rId9"/>
    <p:sldId id="329" r:id="rId10"/>
    <p:sldId id="287" r:id="rId11"/>
    <p:sldId id="327" r:id="rId12"/>
    <p:sldId id="268" r:id="rId13"/>
    <p:sldId id="304" r:id="rId14"/>
    <p:sldId id="321" r:id="rId15"/>
    <p:sldId id="328" r:id="rId16"/>
    <p:sldId id="317" r:id="rId17"/>
    <p:sldId id="292" r:id="rId18"/>
    <p:sldId id="297" r:id="rId19"/>
    <p:sldId id="324" r:id="rId2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DE9"/>
    <a:srgbClr val="C59C93"/>
    <a:srgbClr val="4D7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BFF1FA-6838-4788-832B-51C81EDE0483}" v="1" dt="2021-09-16T01:27:27.5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6" autoAdjust="0"/>
    <p:restoredTop sz="94524" autoAdjust="0"/>
  </p:normalViewPr>
  <p:slideViewPr>
    <p:cSldViewPr snapToGrid="0">
      <p:cViewPr varScale="1">
        <p:scale>
          <a:sx n="70" d="100"/>
          <a:sy n="70" d="100"/>
        </p:scale>
        <p:origin x="846" y="72"/>
      </p:cViewPr>
      <p:guideLst>
        <p:guide pos="3840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2CC20273-5AA7-4B5D-8917-720BAAB913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61CC58D-E543-4F81-9083-39F6F7D445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6734F38-0FA7-44BC-8763-BF56ABDC45E7}" type="datetime1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C66FDA1-CF86-4FB5-8893-04F6CB5B0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9D5CFB5-A96B-47B6-A27C-F99C604341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DD7E118-DCD0-425E-8F60-56D854F88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2593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C84DD7F-7D0E-45DE-8379-2C0BFB768BC8}" type="datetime1">
              <a:rPr lang="ru-RU" noProof="0" smtClean="0"/>
              <a:t>27.11.2023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6B913A0-8194-43AB-8CE1-D8825DE3150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827671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931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621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058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319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00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315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91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8" descr="фотография пальмового листа на розовом фоне&#10;">
            <a:extLst>
              <a:ext uri="{FF2B5EF4-FFF2-40B4-BE49-F238E27FC236}">
                <a16:creationId xmlns="" xmlns:a16="http://schemas.microsoft.com/office/drawing/2014/main" id="{E987AC57-CBB8-467C-8A39-019EA33D0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C11192F3-A424-430E-B4BC-525DF06AE7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584" y="1901952"/>
            <a:ext cx="3937416" cy="2387600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8FD8B2AA-F7CC-4211-87D1-ABF49E999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0584" y="4379976"/>
            <a:ext cx="3937416" cy="572798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="" xmlns:a16="http://schemas.microsoft.com/office/drawing/2014/main" id="{8CAF1BA5-EAFF-4D55-A445-675B1CEF48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3825" y="1143000"/>
            <a:ext cx="5029200" cy="4572000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рмулировка мисс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Фотография пальмовых листьев&#10;">
            <a:extLst>
              <a:ext uri="{FF2B5EF4-FFF2-40B4-BE49-F238E27FC236}">
                <a16:creationId xmlns="" xmlns:a16="http://schemas.microsoft.com/office/drawing/2014/main" id="{A048BE5A-008A-4FF6-883D-F5F006940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581EE29-7D44-4587-82CF-1233814B7533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Рисунок 10">
            <a:extLst>
              <a:ext uri="{FF2B5EF4-FFF2-40B4-BE49-F238E27FC236}">
                <a16:creationId xmlns="" xmlns:a16="http://schemas.microsoft.com/office/drawing/2014/main" id="{D9DE5763-72AE-43A2-A15B-0A85851E82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777240"/>
            <a:ext cx="5184648" cy="5303520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0" y="1828800"/>
            <a:ext cx="4087368" cy="841248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63040" y="2799983"/>
            <a:ext cx="4087368" cy="2203704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1832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64">
            <a:extLst>
              <a:ext uri="{FF2B5EF4-FFF2-40B4-BE49-F238E27FC236}">
                <a16:creationId xmlns="" xmlns:a16="http://schemas.microsoft.com/office/drawing/2014/main" id="{D73C250B-F170-486D-A636-FAA4ED926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588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AE32DAA-2F83-4F0B-B593-EAEC38A22B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6F62CE30-AF00-49C9-BB4C-FF4623AE48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="" xmlns:a16="http://schemas.microsoft.com/office/drawing/2014/main" id="{11E27B3C-F9CB-489A-B87D-B019E80246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882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9" name="Рисунок 7">
            <a:extLst>
              <a:ext uri="{FF2B5EF4-FFF2-40B4-BE49-F238E27FC236}">
                <a16:creationId xmlns="" xmlns:a16="http://schemas.microsoft.com/office/drawing/2014/main" id="{DE0F61DF-6086-4D91-A1DB-0C91BD225C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4236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5" name="Текст 12">
            <a:extLst>
              <a:ext uri="{FF2B5EF4-FFF2-40B4-BE49-F238E27FC236}">
                <a16:creationId xmlns="" xmlns:a16="http://schemas.microsoft.com/office/drawing/2014/main" id="{DD1B9ECE-8B72-4E8C-BF0F-42BAD333E5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42678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="" xmlns:a16="http://schemas.microsoft.com/office/drawing/2014/main" id="{CC01C00D-D845-4EA4-ACEA-80430CEC0E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42360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="" xmlns:a16="http://schemas.microsoft.com/office/drawing/2014/main" id="{E36DA0C1-756A-41EF-BD41-B210DAD57A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4652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7" name="Текст 12">
            <a:extLst>
              <a:ext uri="{FF2B5EF4-FFF2-40B4-BE49-F238E27FC236}">
                <a16:creationId xmlns="" xmlns:a16="http://schemas.microsoft.com/office/drawing/2014/main" id="{22C7D19B-8BCA-4A46-A531-C74F00C501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6204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="" xmlns:a16="http://schemas.microsoft.com/office/drawing/2014/main" id="{A1BA12AE-AA7B-4898-AE4C-6EF1BF0293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5886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11" name="Рисунок 7">
            <a:extLst>
              <a:ext uri="{FF2B5EF4-FFF2-40B4-BE49-F238E27FC236}">
                <a16:creationId xmlns="" xmlns:a16="http://schemas.microsoft.com/office/drawing/2014/main" id="{C824A7A5-D0EA-414B-A57F-AFC09799DF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5068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9" name="Текст 12">
            <a:extLst>
              <a:ext uri="{FF2B5EF4-FFF2-40B4-BE49-F238E27FC236}">
                <a16:creationId xmlns="" xmlns:a16="http://schemas.microsoft.com/office/drawing/2014/main" id="{0CCA0A92-44E0-4256-BDF5-D01C27404D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49412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0" name="Текст 12">
            <a:extLst>
              <a:ext uri="{FF2B5EF4-FFF2-40B4-BE49-F238E27FC236}">
                <a16:creationId xmlns="" xmlns:a16="http://schemas.microsoft.com/office/drawing/2014/main" id="{16D5C7BE-6D3E-4E7E-BBE6-230B10C2F4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49094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38">
            <a:extLst>
              <a:ext uri="{FF2B5EF4-FFF2-40B4-BE49-F238E27FC236}">
                <a16:creationId xmlns="" xmlns:a16="http://schemas.microsoft.com/office/drawing/2014/main" id="{FCA6EB2C-E8DA-46AE-AD91-63B890E4AC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1" name="Заполнитель графического элемента SmartArt 20">
            <a:extLst>
              <a:ext uri="{FF2B5EF4-FFF2-40B4-BE49-F238E27FC236}">
                <a16:creationId xmlns="" xmlns:a16="http://schemas.microsoft.com/office/drawing/2014/main" id="{22DDECCB-0586-4A4E-B5E8-F4F3A0C4DD2C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2039112"/>
            <a:ext cx="10515600" cy="3960812"/>
          </a:xfrm>
        </p:spPr>
        <p:txBody>
          <a:bodyPr rtlCol="0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2502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Возможнос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фото растений крупным планом&#10;">
            <a:extLst>
              <a:ext uri="{FF2B5EF4-FFF2-40B4-BE49-F238E27FC236}">
                <a16:creationId xmlns="" xmlns:a16="http://schemas.microsoft.com/office/drawing/2014/main" id="{7863BFED-18F0-48ED-A69C-CA7DB5654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9072CCB7-8B6D-4640-9349-4BF4E6715721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055BE3A6-48FA-4624-9CA9-027EFA2E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890913CB-E9D8-4BC6-BF27-FBDED2266B7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657183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57183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AC961473-F8E7-498A-AFFD-2BC0065884EC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57183" y="3567512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F32F6735-86D0-4D0F-9741-8D6C74C99B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657183" y="3863067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DAD41BAB-B874-4283-8FDD-618EAB4B7CC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57183" y="4737597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="" xmlns:a16="http://schemas.microsoft.com/office/drawing/2014/main" id="{6382FE5C-EADC-4EF2-9E4F-06BDCA5551B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657183" y="5033152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65016684-22E4-49BC-9E14-2E73CF3F757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04811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5C52459E-612F-4699-B9E5-39839B5B6D7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04811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C93FEF41-CD0D-4D3A-90FA-2F123068E73D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404811" y="3570539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56A7E58B-04CA-4390-878D-CBE6185E320A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404811" y="3865136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1926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аткая характеристика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5">
            <a:extLst>
              <a:ext uri="{FF2B5EF4-FFF2-40B4-BE49-F238E27FC236}">
                <a16:creationId xmlns="" xmlns:a16="http://schemas.microsoft.com/office/drawing/2014/main" id="{5FF0F6C8-DE96-49F6-9B94-970D5FD91A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74849AF-E9E9-4606-B5ED-99DD9840B922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331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2230B408-EB55-4F52-8E6D-81122B0E674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75945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8594AD6F-861E-4958-9DD7-5C6CBEA1534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6559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2795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5AA14AE4-11F2-4FDA-9E81-B2567D6A64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6181344" cy="6858000"/>
          </a:xfrm>
          <a:custGeom>
            <a:avLst/>
            <a:gdLst>
              <a:gd name="connsiteX0" fmla="*/ 961757 w 6181344"/>
              <a:gd name="connsiteY0" fmla="*/ 4070850 h 6858000"/>
              <a:gd name="connsiteX1" fmla="*/ 961757 w 6181344"/>
              <a:gd name="connsiteY1" fmla="*/ 5076690 h 6858000"/>
              <a:gd name="connsiteX2" fmla="*/ 6094475 w 6181344"/>
              <a:gd name="connsiteY2" fmla="*/ 5076690 h 6858000"/>
              <a:gd name="connsiteX3" fmla="*/ 6094475 w 6181344"/>
              <a:gd name="connsiteY3" fmla="*/ 4070850 h 6858000"/>
              <a:gd name="connsiteX4" fmla="*/ 0 w 6181344"/>
              <a:gd name="connsiteY4" fmla="*/ 0 h 6858000"/>
              <a:gd name="connsiteX5" fmla="*/ 6181344 w 6181344"/>
              <a:gd name="connsiteY5" fmla="*/ 0 h 6858000"/>
              <a:gd name="connsiteX6" fmla="*/ 6181344 w 6181344"/>
              <a:gd name="connsiteY6" fmla="*/ 6858000 h 6858000"/>
              <a:gd name="connsiteX7" fmla="*/ 0 w 618134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81344" h="6858000">
                <a:moveTo>
                  <a:pt x="961757" y="4070850"/>
                </a:moveTo>
                <a:lnTo>
                  <a:pt x="961757" y="5076690"/>
                </a:lnTo>
                <a:lnTo>
                  <a:pt x="6094475" y="5076690"/>
                </a:lnTo>
                <a:lnTo>
                  <a:pt x="6094475" y="4070850"/>
                </a:lnTo>
                <a:close/>
                <a:moveTo>
                  <a:pt x="0" y="0"/>
                </a:moveTo>
                <a:lnTo>
                  <a:pt x="6181344" y="0"/>
                </a:lnTo>
                <a:lnTo>
                  <a:pt x="618134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893EBD09-1706-473B-B779-2BE1D717216B}"/>
              </a:ext>
            </a:extLst>
          </p:cNvPr>
          <p:cNvSpPr/>
          <p:nvPr userDrawn="1"/>
        </p:nvSpPr>
        <p:spPr>
          <a:xfrm>
            <a:off x="963281" y="4070850"/>
            <a:ext cx="5132718" cy="100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728" y="4151376"/>
            <a:ext cx="4443664" cy="914400"/>
          </a:xfrm>
        </p:spPr>
        <p:txBody>
          <a:bodyPr rtlCol="0" anchor="ctr" anchorCtr="0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5F381AAE-62C0-4761-90A8-43C8E0B3D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8000" y="777240"/>
            <a:ext cx="8229600" cy="5303520"/>
          </a:xfrm>
          <a:custGeom>
            <a:avLst/>
            <a:gdLst>
              <a:gd name="connsiteX0" fmla="*/ 0 w 8229600"/>
              <a:gd name="connsiteY0" fmla="*/ 0 h 5303520"/>
              <a:gd name="connsiteX1" fmla="*/ 8229600 w 8229600"/>
              <a:gd name="connsiteY1" fmla="*/ 0 h 5303520"/>
              <a:gd name="connsiteX2" fmla="*/ 8229600 w 8229600"/>
              <a:gd name="connsiteY2" fmla="*/ 5303520 h 5303520"/>
              <a:gd name="connsiteX3" fmla="*/ 0 w 8229600"/>
              <a:gd name="connsiteY3" fmla="*/ 5303520 h 5303520"/>
              <a:gd name="connsiteX4" fmla="*/ 0 w 8229600"/>
              <a:gd name="connsiteY4" fmla="*/ 4299450 h 5303520"/>
              <a:gd name="connsiteX5" fmla="*/ 3047999 w 8229600"/>
              <a:gd name="connsiteY5" fmla="*/ 4299450 h 5303520"/>
              <a:gd name="connsiteX6" fmla="*/ 3047999 w 8229600"/>
              <a:gd name="connsiteY6" fmla="*/ 3293610 h 5303520"/>
              <a:gd name="connsiteX7" fmla="*/ 0 w 8229600"/>
              <a:gd name="connsiteY7" fmla="*/ 3293610 h 530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9600" h="5303520">
                <a:moveTo>
                  <a:pt x="0" y="0"/>
                </a:moveTo>
                <a:lnTo>
                  <a:pt x="8229600" y="0"/>
                </a:lnTo>
                <a:lnTo>
                  <a:pt x="8229600" y="5303520"/>
                </a:lnTo>
                <a:lnTo>
                  <a:pt x="0" y="5303520"/>
                </a:lnTo>
                <a:lnTo>
                  <a:pt x="0" y="4299450"/>
                </a:lnTo>
                <a:lnTo>
                  <a:pt x="3047999" y="4299450"/>
                </a:lnTo>
                <a:lnTo>
                  <a:pt x="3047999" y="3293610"/>
                </a:lnTo>
                <a:lnTo>
                  <a:pt x="0" y="329361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цепция бизне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=""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0F3BCA8-7FE0-4921-AE34-6F98AC0AC858}"/>
              </a:ext>
            </a:extLst>
          </p:cNvPr>
          <p:cNvSpPr/>
          <p:nvPr userDrawn="1"/>
        </p:nvSpPr>
        <p:spPr>
          <a:xfrm>
            <a:off x="6096000" y="1143000"/>
            <a:ext cx="5486400" cy="4572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0" rtlCol="0" anchor="ctr"/>
          <a:lstStyle/>
          <a:p>
            <a:pPr algn="ctr" rtl="0"/>
            <a:endParaRPr lang="ru-RU" sz="3600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  <a:solidFill>
            <a:schemeClr val="bg1">
              <a:alpha val="90000"/>
            </a:schemeClr>
          </a:solidFill>
        </p:spPr>
        <p:txBody>
          <a:bodyPr lIns="612648" tIns="822960" rIns="457200" rtlCol="0" anchor="t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29400" y="2996693"/>
            <a:ext cx="4416552" cy="221698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1462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4" name="Текст 3">
            <a:extLst>
              <a:ext uri="{FF2B5EF4-FFF2-40B4-BE49-F238E27FC236}">
                <a16:creationId xmlns="" xmlns:a16="http://schemas.microsoft.com/office/drawing/2014/main" id="{7CFD315B-9E75-4209-B7A2-80B8449A4E2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148840" y="1993392"/>
            <a:ext cx="1828800" cy="696885"/>
          </a:xfrm>
          <a:noFill/>
          <a:ln w="12700">
            <a:solidFill>
              <a:schemeClr val="accent3"/>
            </a:solidFill>
          </a:ln>
        </p:spPr>
        <p:txBody>
          <a:bodyPr tIns="36000" rtlCol="0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Название элемента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="" xmlns:a16="http://schemas.microsoft.com/office/drawing/2014/main" id="{0FE649C6-E102-4D6E-ABCC-F2992D28195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255264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="" xmlns:a16="http://schemas.microsoft.com/office/drawing/2014/main" id="{BE213787-ACF7-458D-9A73-3F194978B6D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="" xmlns:a16="http://schemas.microsoft.com/office/drawing/2014/main" id="{6154F8E5-E3E5-4C0F-AE2F-2170C25EDC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2344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="" xmlns:a16="http://schemas.microsoft.com/office/drawing/2014/main" id="{B1453360-81EF-4EB1-B249-712DA6E62C8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="" xmlns:a16="http://schemas.microsoft.com/office/drawing/2014/main" id="{9FBB54B5-A522-4A23-BBF7-AD1A18EDFD1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="" xmlns:a16="http://schemas.microsoft.com/office/drawing/2014/main" id="{867C3CE9-8463-4382-AE21-F6BF3518D0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="" xmlns:a16="http://schemas.microsoft.com/office/drawing/2014/main" id="{FDB7C866-DDCF-4E42-8CC8-A211234AFB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="" xmlns:a16="http://schemas.microsoft.com/office/drawing/2014/main" id="{C4F4671C-F421-46D3-B43B-46B3F0DF596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="" xmlns:a16="http://schemas.microsoft.com/office/drawing/2014/main" id="{0E7055C4-CE9C-411A-A475-92AB82FE1E7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9" name="Текст 10">
            <a:extLst>
              <a:ext uri="{FF2B5EF4-FFF2-40B4-BE49-F238E27FC236}">
                <a16:creationId xmlns="" xmlns:a16="http://schemas.microsoft.com/office/drawing/2014/main" id="{5B7AA0C1-6D4F-4D6B-9E27-6ECEE6F4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="" xmlns:a16="http://schemas.microsoft.com/office/drawing/2014/main" id="{6D392CE7-6DB5-412C-939E-200FAC21643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="" xmlns:a16="http://schemas.microsoft.com/office/drawing/2014/main" id="{A5EC4B0C-5DD6-4EEB-AF30-E36D4F9E5EC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="" xmlns:a16="http://schemas.microsoft.com/office/drawing/2014/main" id="{2521C66C-8612-487A-AB8B-18249AB8BF2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="" xmlns:a16="http://schemas.microsoft.com/office/drawing/2014/main" id="{824436FA-ECBE-4BB1-9126-66F330E7F0A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114800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="" xmlns:a16="http://schemas.microsoft.com/office/drawing/2014/main" id="{0622C4FE-C10F-4B57-B40B-0FA21F33051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3" name="Текст 10">
            <a:extLst>
              <a:ext uri="{FF2B5EF4-FFF2-40B4-BE49-F238E27FC236}">
                <a16:creationId xmlns="" xmlns:a16="http://schemas.microsoft.com/office/drawing/2014/main" id="{0E5C83ED-676D-4C6E-84B3-CF127AC5444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2344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="" xmlns:a16="http://schemas.microsoft.com/office/drawing/2014/main" id="{678DF814-ABAE-422D-8055-BD8FF43DDF5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5" name="Текст 10">
            <a:extLst>
              <a:ext uri="{FF2B5EF4-FFF2-40B4-BE49-F238E27FC236}">
                <a16:creationId xmlns="" xmlns:a16="http://schemas.microsoft.com/office/drawing/2014/main" id="{E7022C5B-31FF-4550-9CDC-2CF1AB17D55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="" xmlns:a16="http://schemas.microsoft.com/office/drawing/2014/main" id="{C54252E9-4902-4781-BE29-34163ABE7E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7" name="Текст 10">
            <a:extLst>
              <a:ext uri="{FF2B5EF4-FFF2-40B4-BE49-F238E27FC236}">
                <a16:creationId xmlns="" xmlns:a16="http://schemas.microsoft.com/office/drawing/2014/main" id="{0FD8FBC5-AD5D-464D-8360-6AA55AA2FA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="" xmlns:a16="http://schemas.microsoft.com/office/drawing/2014/main" id="{C90BD4FA-047A-4A4F-B1E2-4FDEA49BB0A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0" name="Текст 10">
            <a:extLst>
              <a:ext uri="{FF2B5EF4-FFF2-40B4-BE49-F238E27FC236}">
                <a16:creationId xmlns="" xmlns:a16="http://schemas.microsoft.com/office/drawing/2014/main" id="{5FBE1C04-A830-4310-A83C-178E44D8A72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1" name="Текст 10">
            <a:extLst>
              <a:ext uri="{FF2B5EF4-FFF2-40B4-BE49-F238E27FC236}">
                <a16:creationId xmlns="" xmlns:a16="http://schemas.microsoft.com/office/drawing/2014/main" id="{EB543626-7655-454D-8E28-B2391850A39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59" name="Текст 10">
            <a:extLst>
              <a:ext uri="{FF2B5EF4-FFF2-40B4-BE49-F238E27FC236}">
                <a16:creationId xmlns="" xmlns:a16="http://schemas.microsoft.com/office/drawing/2014/main" id="{5F306D8F-E1A5-492D-9145-6445614AB28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2" name="Текст 10">
            <a:extLst>
              <a:ext uri="{FF2B5EF4-FFF2-40B4-BE49-F238E27FC236}">
                <a16:creationId xmlns="" xmlns:a16="http://schemas.microsoft.com/office/drawing/2014/main" id="{9C109601-CAE5-44CE-ADF7-9FB216F8178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63" name="Текст 10">
            <a:extLst>
              <a:ext uri="{FF2B5EF4-FFF2-40B4-BE49-F238E27FC236}">
                <a16:creationId xmlns="" xmlns:a16="http://schemas.microsoft.com/office/drawing/2014/main" id="{17AE5B8B-FA0E-40E2-9841-D0F9AB83E02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3" name="Дата 3">
            <a:extLst>
              <a:ext uri="{FF2B5EF4-FFF2-40B4-BE49-F238E27FC236}">
                <a16:creationId xmlns="" xmlns:a16="http://schemas.microsoft.com/office/drawing/2014/main" id="{1560C8D6-BAAE-4E4C-B478-D7EEA33B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34" name="Нижний колонтитул 4">
            <a:extLst>
              <a:ext uri="{FF2B5EF4-FFF2-40B4-BE49-F238E27FC236}">
                <a16:creationId xmlns="" xmlns:a16="http://schemas.microsoft.com/office/drawing/2014/main" id="{2D34A825-4619-4016-B027-DA83FE07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35" name="Номер слайда 5">
            <a:extLst>
              <a:ext uri="{FF2B5EF4-FFF2-40B4-BE49-F238E27FC236}">
                <a16:creationId xmlns="" xmlns:a16="http://schemas.microsoft.com/office/drawing/2014/main" id="{A065CC06-C5B6-44D0-8071-1833580A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1064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ки и выго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44" descr="Фотография пальмовых листьев&#10;">
            <a:extLst>
              <a:ext uri="{FF2B5EF4-FFF2-40B4-BE49-F238E27FC236}">
                <a16:creationId xmlns="" xmlns:a16="http://schemas.microsoft.com/office/drawing/2014/main" id="{7C4AAE08-43F5-49E6-AEBD-2C27A2BE08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F83E037-B49C-4664-8547-6F1930E2BD04}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371600"/>
            <a:ext cx="5057774" cy="640080"/>
          </a:xfrm>
        </p:spPr>
        <p:txBody>
          <a:bodyPr rtlCol="0">
            <a:noAutofit/>
          </a:bodyPr>
          <a:lstStyle>
            <a:lvl1pPr algn="l"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9928" y="2105025"/>
            <a:ext cx="4178808" cy="3383280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54496" y="2103120"/>
            <a:ext cx="2185416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4496" y="2569464"/>
            <a:ext cx="2185416" cy="291693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714232" y="2103120"/>
            <a:ext cx="2185416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14232" y="2569464"/>
            <a:ext cx="2185416" cy="291693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9263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лю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8" descr="фотография клавиатуры ноутбука, граничащая с двумя пальмовыми листьями&#10;">
            <a:extLst>
              <a:ext uri="{FF2B5EF4-FFF2-40B4-BE49-F238E27FC236}">
                <a16:creationId xmlns="" xmlns:a16="http://schemas.microsoft.com/office/drawing/2014/main" id="{729C024A-3DD8-474A-848D-7BCCC032B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1584ECC-FA3B-4A7A-A456-6472AE8B1DA3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1929383"/>
            <a:ext cx="4480560" cy="640080"/>
          </a:xfrm>
        </p:spPr>
        <p:txBody>
          <a:bodyPr rtlCol="0">
            <a:noAutofit/>
          </a:bodyPr>
          <a:lstStyle>
            <a:lvl1pPr algn="l"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98448" y="2871216"/>
            <a:ext cx="2066544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98448" y="3337560"/>
            <a:ext cx="2066544" cy="2286000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685032" y="2871216"/>
            <a:ext cx="2066544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685032" y="3337560"/>
            <a:ext cx="2066544" cy="2286000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08776" y="1289304"/>
            <a:ext cx="4572000" cy="4334256"/>
          </a:xfrm>
          <a:solidFill>
            <a:schemeClr val="accent4"/>
          </a:solidFill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63672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14980"/>
            <a:ext cx="10515600" cy="640080"/>
          </a:xfrm>
        </p:spPr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19656"/>
            <a:ext cx="5157787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86584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819656"/>
            <a:ext cx="5183188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386584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10057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36192"/>
            <a:ext cx="10515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40187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ые понят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=""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910" y="1878096"/>
            <a:ext cx="4572000" cy="93920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4EF15002-67E4-4A4E-8458-C33E897B7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84910" y="3184149"/>
            <a:ext cx="4572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5FEF5233-78E0-4693-B7BD-AB83F3704938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84910" y="2888594"/>
            <a:ext cx="45720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2"/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DAFFB0F1-B93F-405D-9BAC-C8487E8EAD3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184910" y="4340145"/>
            <a:ext cx="4572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78DECC8A-9731-47C9-ADC8-DB414C006D1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184910" y="4044590"/>
            <a:ext cx="45720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2"/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</p:spTree>
    <p:extLst>
      <p:ext uri="{BB962C8B-B14F-4D97-AF65-F5344CB8AC3E}">
        <p14:creationId xmlns:p14="http://schemas.microsoft.com/office/powerpoint/2010/main" val="4050672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3" descr="фото листьев крупным планом&#10;">
            <a:extLst>
              <a:ext uri="{FF2B5EF4-FFF2-40B4-BE49-F238E27FC236}">
                <a16:creationId xmlns="" xmlns:a16="http://schemas.microsoft.com/office/drawing/2014/main" id="{5B334254-BCFF-4714-B7C4-38E7C0814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CFE1AAB-5EBC-4913-9A1E-DBC69C761B22}"/>
              </a:ext>
            </a:extLst>
          </p:cNvPr>
          <p:cNvSpPr/>
          <p:nvPr userDrawn="1"/>
        </p:nvSpPr>
        <p:spPr>
          <a:xfrm>
            <a:off x="4066032" y="0"/>
            <a:ext cx="4059936" cy="6858000"/>
          </a:xfrm>
          <a:prstGeom prst="rect">
            <a:avLst/>
          </a:prstGeom>
          <a:solidFill>
            <a:schemeClr val="accent5">
              <a:lumMod val="9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2450592"/>
            <a:ext cx="2743200" cy="640080"/>
          </a:xfrm>
        </p:spPr>
        <p:txBody>
          <a:bodyPr rtlCol="0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24400" y="3566160"/>
            <a:ext cx="2743200" cy="265176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Бизнес-план Contoso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04356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07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7029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noProof="0"/>
              <a:t>20ГГ</a:t>
            </a:r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 noProof="0"/>
              <a:t>Бизнес-план Contoso</a:t>
            </a:r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B5CEABB6-07DC-46E8-9B57-56EC44A396E5}" type="slidenum">
              <a:rPr lang="ru-RU" noProof="0" smtClean="0"/>
              <a:pPr/>
              <a:t>‹#›</a:t>
            </a:fld>
            <a:endParaRPr lang="ru-RU" noProof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4" r:id="rId3"/>
    <p:sldLayoutId id="2147483675" r:id="rId4"/>
    <p:sldLayoutId id="2147483667" r:id="rId5"/>
    <p:sldLayoutId id="2147483666" r:id="rId6"/>
    <p:sldLayoutId id="2147483651" r:id="rId7"/>
    <p:sldLayoutId id="2147483670" r:id="rId8"/>
    <p:sldLayoutId id="2147483672" r:id="rId9"/>
    <p:sldLayoutId id="2147483653" r:id="rId10"/>
    <p:sldLayoutId id="2147483674" r:id="rId11"/>
    <p:sldLayoutId id="2147483668" r:id="rId12"/>
    <p:sldLayoutId id="2147483669" r:id="rId13"/>
    <p:sldLayoutId id="2147483673" r:id="rId14"/>
    <p:sldLayoutId id="2147483671" r:id="rId15"/>
    <p:sldLayoutId id="2147483676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5184" userDrawn="1">
          <p15:clr>
            <a:srgbClr val="5ACBF0"/>
          </p15:clr>
        </p15:guide>
        <p15:guide id="6" pos="2496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400" y="2546840"/>
            <a:ext cx="9423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Inter"/>
              </a:rPr>
              <a:t>Кафе для интровертов </a:t>
            </a:r>
            <a:r>
              <a:rPr lang="ru-RU" sz="3600" dirty="0">
                <a:solidFill>
                  <a:schemeClr val="bg1"/>
                </a:solidFill>
                <a:latin typeface="Inter"/>
              </a:rPr>
              <a:t>- </a:t>
            </a:r>
            <a:r>
              <a:rPr lang="en-US" sz="3600" dirty="0">
                <a:solidFill>
                  <a:schemeClr val="bg1"/>
                </a:solidFill>
                <a:latin typeface="Inter"/>
              </a:rPr>
              <a:t>By </a:t>
            </a:r>
            <a:r>
              <a:rPr lang="ru-RU" sz="3600" dirty="0">
                <a:solidFill>
                  <a:schemeClr val="bg1"/>
                </a:solidFill>
                <a:latin typeface="Inter"/>
              </a:rPr>
              <a:t>«</a:t>
            </a:r>
            <a:r>
              <a:rPr lang="en-US" sz="3600" dirty="0">
                <a:solidFill>
                  <a:schemeClr val="bg1"/>
                </a:solidFill>
                <a:latin typeface="Inter"/>
              </a:rPr>
              <a:t>SCZ</a:t>
            </a:r>
            <a:r>
              <a:rPr lang="ru-RU" sz="3600" dirty="0">
                <a:solidFill>
                  <a:schemeClr val="bg1"/>
                </a:solidFill>
                <a:latin typeface="Inter"/>
              </a:rPr>
              <a:t>»</a:t>
            </a:r>
            <a:r>
              <a:rPr lang="en-US" sz="3600" dirty="0">
                <a:solidFill>
                  <a:schemeClr val="bg1"/>
                </a:solidFill>
                <a:latin typeface="Inter"/>
              </a:rPr>
              <a:t>  </a:t>
            </a:r>
          </a:p>
          <a:p>
            <a:endParaRPr lang="ru-RU" sz="3600" dirty="0">
              <a:solidFill>
                <a:schemeClr val="bg1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9043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584" y="1041400"/>
            <a:ext cx="4265076" cy="764540"/>
          </a:xfrm>
        </p:spPr>
        <p:txBody>
          <a:bodyPr rtlCol="0">
            <a:normAutofit/>
          </a:bodyPr>
          <a:lstStyle/>
          <a:p>
            <a:pPr rtl="0"/>
            <a:r>
              <a:rPr lang="ru-RU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Актуальность проекта</a:t>
            </a:r>
            <a:endParaRPr lang="ru-RU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Подзаголовок 22">
            <a:extLst>
              <a:ext uri="{FF2B5EF4-FFF2-40B4-BE49-F238E27FC236}">
                <a16:creationId xmlns:a16="http://schemas.microsoft.com/office/drawing/2014/main" xmlns="" id="{4829E901-B0F6-4B1C-8D1C-8B758458B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9671" y="1980359"/>
            <a:ext cx="4405989" cy="2523744"/>
          </a:xfrm>
        </p:spPr>
        <p:txBody>
          <a:bodyPr rtlCol="0">
            <a:noAutofit/>
          </a:bodyPr>
          <a:lstStyle/>
          <a:p>
            <a:pPr marL="342900" indent="-342900" rtl="0">
              <a:buAutoNum type="arabicPeriod"/>
            </a:pPr>
            <a:r>
              <a:rPr lang="ru-RU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 соответствии с теорией поколений люди рождённые с 2003 г. – зуммеры, являются, в большинстве своем - интровертами.</a:t>
            </a:r>
          </a:p>
          <a:p>
            <a:pPr marL="342900" indent="-342900" rtl="0">
              <a:buAutoNum type="arabicPeriod"/>
            </a:pPr>
            <a:r>
              <a:rPr lang="ru-RU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Отсутствие специализированных мест продуктивного отдыха, условий продуктивной работы.</a:t>
            </a:r>
          </a:p>
          <a:p>
            <a:pPr marL="342900" indent="-342900">
              <a:buAutoNum type="arabicPeriod"/>
            </a:pPr>
            <a:r>
              <a:rPr lang="ru-RU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 появлением </a:t>
            </a:r>
            <a:r>
              <a:rPr lang="ru-RU" sz="1800" i="1" dirty="0">
                <a:latin typeface="Calibri" panose="020F0502020204030204" pitchFamily="34" charset="0"/>
                <a:cs typeface="Calibri" panose="020F0502020204030204" pitchFamily="34" charset="0"/>
              </a:rPr>
              <a:t>специализированных мест продуктивного </a:t>
            </a:r>
            <a:r>
              <a:rPr lang="ru-RU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отдыха для интровертов снизится, на наш взгляд, социальная напряженность. </a:t>
            </a:r>
            <a:endParaRPr lang="ru-RU" sz="18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8" b="203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684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9129" y="1209962"/>
            <a:ext cx="3798871" cy="899807"/>
          </a:xfrm>
        </p:spPr>
        <p:txBody>
          <a:bodyPr/>
          <a:lstStyle/>
          <a:p>
            <a:r>
              <a:rPr lang="ru-RU" b="1" dirty="0" smtClean="0"/>
              <a:t>Актуальность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30584" y="2318327"/>
            <a:ext cx="3937416" cy="2634447"/>
          </a:xfrm>
        </p:spPr>
        <p:txBody>
          <a:bodyPr>
            <a:normAutofit fontScale="92500"/>
          </a:bodyPr>
          <a:lstStyle/>
          <a:p>
            <a:r>
              <a:rPr lang="ru-RU" dirty="0"/>
              <a:t>Предприятие создано специально для людей, сосредоточенных на собственном внутреннем мире, не желающих контактировать с людьми напрямую. Цель данного проекта заключается в </a:t>
            </a:r>
            <a:r>
              <a:rPr lang="ru-RU" dirty="0" err="1"/>
              <a:t>предоставленииуслуг</a:t>
            </a:r>
            <a:r>
              <a:rPr lang="ru-RU" dirty="0"/>
              <a:t> общепита без прямого контакта с сотрудниками предприятия и заказа услуг при помощи приложения.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3" r="74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591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0" y="1026696"/>
            <a:ext cx="4087368" cy="841248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sz="2000" b="1" dirty="0" smtClean="0"/>
              <a:t>Проблема – отсутствие досуговых мест для интровертов</a:t>
            </a:r>
            <a:endParaRPr lang="ru-RU" sz="2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2306782"/>
            <a:ext cx="4087368" cy="26969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800" dirty="0"/>
              <a:t>Такая идея, как кафе для интровертов, может решить проблему людей, которым некомфортно находится в людных местах, трудно дается общение, хотят быть в одиночестве. Данное кафе поможет решить проблему отсутствия таких мест, где интроверты могут чувствовать себя спокойно и комфортно.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4</a:t>
            </a:fld>
            <a:endParaRPr lang="ru-RU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0" b="163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202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63040" y="1026696"/>
            <a:ext cx="9472815" cy="841248"/>
          </a:xfrm>
        </p:spPr>
        <p:txBody>
          <a:bodyPr/>
          <a:lstStyle/>
          <a:p>
            <a:pPr algn="ctr"/>
            <a:r>
              <a:rPr lang="ru-RU" b="1" dirty="0" smtClean="0"/>
              <a:t>Решение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63039" y="1761398"/>
            <a:ext cx="9472815" cy="2860152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Предприятие общественного питания с отдельными закрытыми зонами пребывания с минимальным прямым контактом с </a:t>
            </a:r>
            <a:r>
              <a:rPr lang="ru-RU" sz="1800" dirty="0"/>
              <a:t>его сотрудниками. Это ценностное предложение для людей с </a:t>
            </a:r>
            <a:r>
              <a:rPr lang="ru-RU" sz="1800" dirty="0" err="1"/>
              <a:t>социофобией</a:t>
            </a:r>
            <a:r>
              <a:rPr lang="ru-RU" sz="1800" dirty="0"/>
              <a:t>. Предоставление места «Кафе для интровертов» значительно поможет интровертам чувствовать себя комфортно. Так, для них будет предоставлены все удобства, а именно: </a:t>
            </a:r>
            <a:endParaRPr lang="ru-RU" sz="1800" dirty="0" smtClean="0"/>
          </a:p>
          <a:p>
            <a:pPr marL="285750" indent="-285750">
              <a:buFontTx/>
              <a:buChar char="-"/>
            </a:pPr>
            <a:r>
              <a:rPr lang="ru-RU" sz="1800" dirty="0" smtClean="0"/>
              <a:t>отсутствие </a:t>
            </a:r>
            <a:r>
              <a:rPr lang="ru-RU" sz="1800" dirty="0"/>
              <a:t>контакта с другими посетителями и обслуживающим </a:t>
            </a:r>
            <a:r>
              <a:rPr lang="ru-RU" sz="1800" dirty="0" smtClean="0"/>
              <a:t>персоналом;</a:t>
            </a:r>
          </a:p>
          <a:p>
            <a:pPr marL="285750" indent="-285750">
              <a:buFontTx/>
              <a:buChar char="-"/>
            </a:pPr>
            <a:r>
              <a:rPr lang="ru-RU" sz="1800" dirty="0" smtClean="0"/>
              <a:t>закрытое </a:t>
            </a:r>
            <a:r>
              <a:rPr lang="ru-RU" sz="1800" dirty="0"/>
              <a:t>пространство, где человек может побыть один, без вмешательства </a:t>
            </a:r>
            <a:r>
              <a:rPr lang="ru-RU" sz="1800" dirty="0" smtClean="0"/>
              <a:t>других; </a:t>
            </a:r>
          </a:p>
          <a:p>
            <a:pPr marL="285750" indent="-285750">
              <a:buFontTx/>
              <a:buChar char="-"/>
            </a:pPr>
            <a:r>
              <a:rPr lang="ru-RU" sz="1800" dirty="0" smtClean="0"/>
              <a:t>осуществление </a:t>
            </a:r>
            <a:r>
              <a:rPr lang="ru-RU" sz="1800" dirty="0"/>
              <a:t>заказа онлайн, через </a:t>
            </a:r>
            <a:r>
              <a:rPr lang="ru-RU" sz="1800" dirty="0" smtClean="0"/>
              <a:t>приложение;</a:t>
            </a:r>
          </a:p>
          <a:p>
            <a:pPr marL="285750" indent="-285750">
              <a:buFontTx/>
              <a:buChar char="-"/>
            </a:pPr>
            <a:r>
              <a:rPr lang="ru-RU" sz="1800" dirty="0" smtClean="0"/>
              <a:t>возможность </a:t>
            </a:r>
            <a:r>
              <a:rPr lang="ru-RU" sz="1800" dirty="0"/>
              <a:t>посещения общественных мест</a:t>
            </a:r>
            <a:r>
              <a:rPr lang="ru-RU" sz="1800" dirty="0" smtClean="0"/>
              <a:t>. </a:t>
            </a:r>
          </a:p>
          <a:p>
            <a:r>
              <a:rPr lang="ru-RU" sz="1800" dirty="0" smtClean="0"/>
              <a:t>Все </a:t>
            </a:r>
            <a:r>
              <a:rPr lang="ru-RU" sz="1800" dirty="0"/>
              <a:t>эти условия помогут интровертам отдохнуть от внешнего мира, поработать или поучится в тишине.</a:t>
            </a:r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Потенциальные потребители: люди от 17-ти лет</a:t>
            </a:r>
            <a:endParaRPr lang="ru-RU" sz="1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6733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8226" y="1029970"/>
            <a:ext cx="5057774" cy="640080"/>
          </a:xfrm>
        </p:spPr>
        <p:txBody>
          <a:bodyPr/>
          <a:lstStyle/>
          <a:p>
            <a:r>
              <a:rPr lang="ru-RU" b="1" dirty="0" smtClean="0"/>
              <a:t>Результаты проведения опроса</a:t>
            </a:r>
            <a:endParaRPr lang="ru-RU" b="1" dirty="0"/>
          </a:p>
        </p:txBody>
      </p:sp>
      <p:graphicFrame>
        <p:nvGraphicFramePr>
          <p:cNvPr id="18" name="Объект 1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1038227" y="1966913"/>
          <a:ext cx="6193846" cy="3713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5609229" y="838791"/>
            <a:ext cx="5547057" cy="852849"/>
          </a:xfrm>
        </p:spPr>
        <p:txBody>
          <a:bodyPr>
            <a:noAutofit/>
          </a:bodyPr>
          <a:lstStyle/>
          <a:p>
            <a:r>
              <a:rPr lang="en-US" sz="1600" dirty="0" smtClean="0"/>
              <a:t>https://docs.google.com/forms/d/e/1FAIpQLScE8TRZQsPm7p0nUNT6gU4V7nyoAj2EoIg45ADwAKPInaHhrQ/viewform?usp=sf_link</a:t>
            </a:r>
            <a:endParaRPr lang="ru-RU" sz="16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6</a:t>
            </a:fld>
            <a:endParaRPr lang="ru-RU" noProof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02" y="1828800"/>
            <a:ext cx="5491943" cy="4239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45" y="1828800"/>
            <a:ext cx="4899891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Фотография растения рядом с диваном">
            <a:extLst>
              <a:ext uri="{FF2B5EF4-FFF2-40B4-BE49-F238E27FC236}">
                <a16:creationId xmlns=""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Заголовок 33">
            <a:extLst>
              <a:ext uri="{FF2B5EF4-FFF2-40B4-BE49-F238E27FC236}">
                <a16:creationId xmlns=""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073" y="391680"/>
            <a:ext cx="8185727" cy="5828145"/>
          </a:xfrm>
        </p:spPr>
        <p:txBody>
          <a:bodyPr rtlCol="0"/>
          <a:lstStyle/>
          <a:p>
            <a:r>
              <a:rPr lang="ru-RU" b="1" dirty="0"/>
              <a:t>Анализ объёма рынка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2EB2A80-0DA3-4033-A669-A789614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7</a:t>
            </a:fld>
            <a:endParaRPr lang="ru-RU"/>
          </a:p>
        </p:txBody>
      </p:sp>
      <p:sp>
        <p:nvSpPr>
          <p:cNvPr id="8" name="Текст 2">
            <a:extLst>
              <a:ext uri="{FF2B5EF4-FFF2-40B4-BE49-F238E27FC236}">
                <a16:creationId xmlns="" xmlns:a16="http://schemas.microsoft.com/office/drawing/2014/main" id="{1B876EB8-EB74-FA4C-8422-957981562765}"/>
              </a:ext>
            </a:extLst>
          </p:cNvPr>
          <p:cNvSpPr txBox="1">
            <a:spLocks/>
          </p:cNvSpPr>
          <p:nvPr/>
        </p:nvSpPr>
        <p:spPr>
          <a:xfrm>
            <a:off x="3725839" y="1937982"/>
            <a:ext cx="7861110" cy="25699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962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522" indent="-342900">
              <a:buFont typeface="Wingdings" panose="05000000000000000000" pitchFamily="2" charset="2"/>
              <a:buChar char="q"/>
            </a:pP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ТАМ  -  11 002 547 чел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 1500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= 16,504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млрд. 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рублей</a:t>
            </a:r>
          </a:p>
          <a:p>
            <a:endParaRPr lang="ru-RU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SAM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 441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чел * 1500 = 255,662 млн. руб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ru-RU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34 023 чел * 1500 = 51,035 </a:t>
            </a:r>
            <a:r>
              <a:rPr lang="ru-RU" sz="2500" b="1" dirty="0">
                <a:latin typeface="Calibri" panose="020F0502020204030204" pitchFamily="34" charset="0"/>
                <a:cs typeface="Calibri" panose="020F0502020204030204" pitchFamily="34" charset="0"/>
              </a:rPr>
              <a:t>млн. руб.</a:t>
            </a:r>
            <a:endParaRPr lang="en-US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endParaRPr lang="ru-RU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522" indent="-342900">
              <a:buFont typeface="Wingdings" panose="05000000000000000000" pitchFamily="2" charset="2"/>
              <a:buChar char="q"/>
            </a:pP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6099F7A9-A002-90EE-B14D-E6BD2D987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884" y="259307"/>
            <a:ext cx="5907497" cy="552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Бизнес-модель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4F18875A-11F4-CF47-917B-49E665D636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492855"/>
              </p:ext>
            </p:extLst>
          </p:nvPr>
        </p:nvGraphicFramePr>
        <p:xfrm>
          <a:off x="181217" y="736981"/>
          <a:ext cx="11787870" cy="4264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135">
                  <a:extLst>
                    <a:ext uri="{9D8B030D-6E8A-4147-A177-3AD203B41FA5}">
                      <a16:colId xmlns="" xmlns:a16="http://schemas.microsoft.com/office/drawing/2014/main" val="3862200372"/>
                    </a:ext>
                  </a:extLst>
                </a:gridCol>
                <a:gridCol w="2144310">
                  <a:extLst>
                    <a:ext uri="{9D8B030D-6E8A-4147-A177-3AD203B41FA5}">
                      <a16:colId xmlns="" xmlns:a16="http://schemas.microsoft.com/office/drawing/2014/main" val="950125188"/>
                    </a:ext>
                  </a:extLst>
                </a:gridCol>
                <a:gridCol w="1867526">
                  <a:extLst>
                    <a:ext uri="{9D8B030D-6E8A-4147-A177-3AD203B41FA5}">
                      <a16:colId xmlns="" xmlns:a16="http://schemas.microsoft.com/office/drawing/2014/main" val="699798631"/>
                    </a:ext>
                  </a:extLst>
                </a:gridCol>
                <a:gridCol w="3309119">
                  <a:extLst>
                    <a:ext uri="{9D8B030D-6E8A-4147-A177-3AD203B41FA5}">
                      <a16:colId xmlns="" xmlns:a16="http://schemas.microsoft.com/office/drawing/2014/main" val="110240126"/>
                    </a:ext>
                  </a:extLst>
                </a:gridCol>
                <a:gridCol w="2565780">
                  <a:extLst>
                    <a:ext uri="{9D8B030D-6E8A-4147-A177-3AD203B41FA5}">
                      <a16:colId xmlns="" xmlns:a16="http://schemas.microsoft.com/office/drawing/2014/main" val="2313859052"/>
                    </a:ext>
                  </a:extLst>
                </a:gridCol>
              </a:tblGrid>
              <a:tr h="1536257"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КЛЮЧЕВЫЕ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ПАРТНЕРЫ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Хлебокомбинат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Мясокомбинат; Ферма, для поставок овощей и фруктов; Водоканал; Музыкальные организации;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Бьюти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-салоны; Отели.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КЛЮЧЕВЫЕ ВИДЫ ДЕЯТЕЛЬНОСТИ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1. Создание площадки для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продуктивного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отдыха интровертивного населения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2.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Формирование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приложения для заказов, обмена информацией между клиентами и </a:t>
                      </a:r>
                      <a:r>
                        <a:rPr lang="ru-RU" sz="14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рест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-заведениями.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ЦЕННОСТНЫЕ ПРЕДЛОЖЕНИЯ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Уникальное приложение, позволяющее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учитывать потребности населения города, а также отдыхающих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для возможности  продуктивного, учитывающего индивидуальные потребности отдыха в кафе для интровертов.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ВЗАИМООТНОШЕНИЕ С КЛИЕНТАМИ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Самостоятельный подбор меню.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Подбор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персонального предложения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места в кафе.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приложении дополнительная информация по запросу.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ПОТРЕБИТЕЛЬСКИЕ СЕГМЕНТЫ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Интровертированные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люди города.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Путешественники.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Люди, открытые чему-то новому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Турагенсткие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 и туроператорские предприятия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Экскурсионные бюро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Предприятия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МСП.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61595264"/>
                  </a:ext>
                </a:extLst>
              </a:tr>
              <a:tr h="12408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latin typeface="+mn-lt"/>
                        </a:rPr>
                        <a:t>КАНАЛЫ СБЫТА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Прямая продажа </a:t>
                      </a:r>
                      <a:r>
                        <a:rPr lang="ru-RU" sz="1400" b="0" dirty="0" smtClean="0">
                          <a:latin typeface="+mn-lt"/>
                        </a:rPr>
                        <a:t>услуг интровертам города и путешественникам.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Реклама в туристских сообществах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Сотрудничество с тур</a:t>
                      </a:r>
                      <a:r>
                        <a:rPr lang="ru-RU" sz="1400" b="0" dirty="0" smtClean="0">
                          <a:latin typeface="+mn-lt"/>
                        </a:rPr>
                        <a:t>. предприятиями </a:t>
                      </a:r>
                      <a:r>
                        <a:rPr lang="ru-RU" sz="1400" b="0" dirty="0">
                          <a:latin typeface="+mn-lt"/>
                        </a:rPr>
                        <a:t>и экскурсионными </a:t>
                      </a:r>
                      <a:r>
                        <a:rPr lang="ru-RU" sz="1400" b="0" dirty="0" smtClean="0">
                          <a:latin typeface="+mn-lt"/>
                        </a:rPr>
                        <a:t>бюро.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>
                          <a:latin typeface="+mn-lt"/>
                        </a:rPr>
                        <a:t>Заключение договоров с </a:t>
                      </a:r>
                      <a:r>
                        <a:rPr lang="ru-RU" sz="1400" b="0" dirty="0" smtClean="0">
                          <a:latin typeface="+mn-lt"/>
                        </a:rPr>
                        <a:t>предприятиями.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="0" dirty="0" smtClean="0">
                          <a:latin typeface="+mn-lt"/>
                        </a:rPr>
                        <a:t>Реклама</a:t>
                      </a:r>
                      <a:r>
                        <a:rPr lang="ru-RU" sz="1400" b="0" baseline="0" dirty="0" smtClean="0">
                          <a:latin typeface="+mn-lt"/>
                        </a:rPr>
                        <a:t> у партнеров.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0348704"/>
                  </a:ext>
                </a:extLst>
              </a:tr>
              <a:tr h="139913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КЛЮЧЕВЫЕ РЕСУРСЫ</a:t>
                      </a:r>
                    </a:p>
                    <a:p>
                      <a:pPr marL="4763" indent="-4763">
                        <a:buAutoNum type="arabicPeriod"/>
                        <a:tabLst/>
                      </a:pPr>
                      <a:r>
                        <a:rPr lang="ru-RU" sz="1400" b="0" dirty="0"/>
                        <a:t> Путешественники</a:t>
                      </a:r>
                    </a:p>
                    <a:p>
                      <a:pPr marL="4763" indent="-4763">
                        <a:buAutoNum type="arabicPeriod"/>
                        <a:tabLst/>
                      </a:pPr>
                      <a:r>
                        <a:rPr lang="ru-RU" sz="1400" b="0" dirty="0"/>
                        <a:t> Предприятия туристского бизнеса</a:t>
                      </a:r>
                    </a:p>
                    <a:p>
                      <a:pPr marL="4763" indent="-4763">
                        <a:buAutoNum type="arabicPeriod"/>
                        <a:tabLst/>
                      </a:pPr>
                      <a:r>
                        <a:rPr lang="ru-RU" sz="1400" b="0" dirty="0"/>
                        <a:t> Экскурсионные бюро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r>
                        <a:rPr lang="ru-RU" b="1" dirty="0"/>
                        <a:t>КАНАЛЫ СБЫТА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Прямая продажа услуг путешественникам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Реклама в туристских сообществах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Сотрудничество с </a:t>
                      </a:r>
                      <a:r>
                        <a:rPr lang="ru-RU" sz="1600" b="0" dirty="0" err="1"/>
                        <a:t>тур.предприятиями</a:t>
                      </a:r>
                      <a:r>
                        <a:rPr lang="ru-RU" sz="1600" b="0" dirty="0"/>
                        <a:t> и экскурсионными бюро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Заключение договоров с предприятиями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0" dirty="0"/>
                        <a:t>Договоренности с администрациями регионов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5581267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B02CD7E0-6612-4F48-B9FC-92958E4C6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104476"/>
              </p:ext>
            </p:extLst>
          </p:nvPr>
        </p:nvGraphicFramePr>
        <p:xfrm>
          <a:off x="167316" y="5031342"/>
          <a:ext cx="11733531" cy="1669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5010">
                  <a:extLst>
                    <a:ext uri="{9D8B030D-6E8A-4147-A177-3AD203B41FA5}">
                      <a16:colId xmlns="" xmlns:a16="http://schemas.microsoft.com/office/drawing/2014/main" val="3519121850"/>
                    </a:ext>
                  </a:extLst>
                </a:gridCol>
                <a:gridCol w="7318521">
                  <a:extLst>
                    <a:ext uri="{9D8B030D-6E8A-4147-A177-3AD203B41FA5}">
                      <a16:colId xmlns="" xmlns:a16="http://schemas.microsoft.com/office/drawing/2014/main" val="3779137035"/>
                    </a:ext>
                  </a:extLst>
                </a:gridCol>
              </a:tblGrid>
              <a:tr h="166970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1. Разработка и обновление приложения; 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2. Маркетинг; 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3. Выплаты сотрудникам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кафе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4. Расходы на приобретение продуктов.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5. Коммунальные платежи,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интернет, транспортные расходы и т.д.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ДОХОДЫ</a:t>
                      </a:r>
                    </a:p>
                    <a:p>
                      <a:pPr marL="15875" indent="-15875">
                        <a:buAutoNum type="arabicPeriod"/>
                        <a:tabLst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 Доходы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от продажи готовых блюд в кафе.</a:t>
                      </a: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5875" indent="-15875">
                        <a:buAutoNum type="arabicPeriod"/>
                        <a:tabLst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 Платная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подписка на приложение с рядом дополнительных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функций.</a:t>
                      </a:r>
                    </a:p>
                    <a:p>
                      <a:pPr marL="15875" indent="-15875">
                        <a:buAutoNum type="arabicPeriod"/>
                        <a:tabLst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Посредничество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в продаже экскурсий и бронировании местных объектов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размещения.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04906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744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945" y="1002802"/>
            <a:ext cx="9023928" cy="640080"/>
          </a:xfrm>
        </p:spPr>
        <p:txBody>
          <a:bodyPr rtlCol="0">
            <a:noAutofit/>
          </a:bodyPr>
          <a:lstStyle/>
          <a:p>
            <a:pPr algn="ctr" rtl="0"/>
            <a:r>
              <a:rPr lang="ru-RU" sz="4800" b="1" dirty="0" smtClean="0"/>
              <a:t>Финансовая модель</a:t>
            </a:r>
            <a:endParaRPr lang="ru-RU" sz="4800" b="1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8657664-A458-4DDD-ACC2-1D87FCD6F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218" y="1852298"/>
            <a:ext cx="2530764" cy="616582"/>
          </a:xfrm>
        </p:spPr>
        <p:txBody>
          <a:bodyPr rtlCol="0">
            <a:normAutofit/>
          </a:bodyPr>
          <a:lstStyle/>
          <a:p>
            <a:pPr rtl="0"/>
            <a:r>
              <a:rPr lang="ru-RU" b="1" dirty="0" smtClean="0"/>
              <a:t>Постоянные расходы</a:t>
            </a:r>
            <a:endParaRPr lang="ru-RU" b="1" dirty="0"/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2218" y="2492377"/>
            <a:ext cx="2459736" cy="352049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ru-RU" spc="-30" noProof="1" smtClean="0"/>
              <a:t>Аренда нежилого помещения </a:t>
            </a:r>
            <a:r>
              <a:rPr lang="en-US" spc="-30" noProof="1" smtClean="0"/>
              <a:t>~ 200</a:t>
            </a:r>
            <a:r>
              <a:rPr lang="ru-RU" spc="-30" noProof="1" smtClean="0"/>
              <a:t>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Коммунальные плвтежи</a:t>
            </a:r>
            <a:r>
              <a:rPr lang="en-US" spc="-30" noProof="1" smtClean="0"/>
              <a:t> ~ 20</a:t>
            </a:r>
            <a:r>
              <a:rPr lang="ru-RU" spc="-30" noProof="1" smtClean="0"/>
              <a:t>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Связь и интернет </a:t>
            </a:r>
            <a:r>
              <a:rPr lang="en-US" spc="-30" noProof="1" smtClean="0"/>
              <a:t> ~ </a:t>
            </a:r>
            <a:r>
              <a:rPr lang="ru-RU" spc="-30" noProof="1" smtClean="0"/>
              <a:t>5.000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Зарплата </a:t>
            </a:r>
            <a:r>
              <a:rPr lang="en-US" spc="-30" noProof="1" smtClean="0"/>
              <a:t>~ </a:t>
            </a:r>
            <a:r>
              <a:rPr lang="ru-RU" spc="-30" noProof="1" smtClean="0"/>
              <a:t>500.000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Реклама </a:t>
            </a:r>
            <a:r>
              <a:rPr lang="en-US" spc="-30" noProof="1" smtClean="0"/>
              <a:t>~ 30</a:t>
            </a:r>
            <a:r>
              <a:rPr lang="ru-RU" spc="-30" noProof="1" smtClean="0"/>
              <a:t>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Налоги </a:t>
            </a:r>
            <a:r>
              <a:rPr lang="en-US" spc="-30" noProof="1" smtClean="0"/>
              <a:t>~ 26</a:t>
            </a:r>
            <a:r>
              <a:rPr lang="ru-RU" spc="-30" noProof="1" smtClean="0"/>
              <a:t>.000 т.р (13%)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Логистика </a:t>
            </a:r>
            <a:r>
              <a:rPr lang="en-US" spc="-30" noProof="1" smtClean="0"/>
              <a:t>~</a:t>
            </a:r>
            <a:r>
              <a:rPr lang="ru-RU" spc="-30" noProof="1" smtClean="0"/>
              <a:t> 40.000 т.р</a:t>
            </a:r>
            <a:endParaRPr lang="ru-RU" spc="-30" noProof="1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578017FE-712E-4E95-B483-B700F1AA4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944566" y="1975683"/>
            <a:ext cx="2185416" cy="491171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ru-RU" b="1" dirty="0" smtClean="0"/>
              <a:t>Переменные </a:t>
            </a:r>
            <a:r>
              <a:rPr lang="ru-RU" sz="1900" b="1" dirty="0" smtClean="0"/>
              <a:t>расходы</a:t>
            </a:r>
            <a:endParaRPr lang="ru-RU" sz="1900" b="1" dirty="0"/>
          </a:p>
        </p:txBody>
      </p:sp>
      <p:sp>
        <p:nvSpPr>
          <p:cNvPr id="34" name="Объект 33">
            <a:extLst>
              <a:ext uri="{FF2B5EF4-FFF2-40B4-BE49-F238E27FC236}">
                <a16:creationId xmlns="" xmlns:a16="http://schemas.microsoft.com/office/drawing/2014/main" id="{213EBF44-0FC2-4FC4-AC05-BD5EB2F3C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70246" y="2492376"/>
            <a:ext cx="2459736" cy="3520495"/>
          </a:xfrm>
        </p:spPr>
        <p:txBody>
          <a:bodyPr rtlCol="0"/>
          <a:lstStyle/>
          <a:p>
            <a:pPr marL="285750" indent="-285750" rtl="0">
              <a:buFontTx/>
              <a:buChar char="-"/>
            </a:pPr>
            <a:r>
              <a:rPr lang="ru-RU" spc="-30" noProof="1" smtClean="0"/>
              <a:t>Сырье </a:t>
            </a:r>
            <a:r>
              <a:rPr lang="en-US" spc="-30" noProof="1" smtClean="0"/>
              <a:t>~ 200</a:t>
            </a:r>
            <a:r>
              <a:rPr lang="ru-RU" spc="-30" noProof="1" smtClean="0"/>
              <a:t>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Ремонт </a:t>
            </a:r>
            <a:r>
              <a:rPr lang="en-US" spc="-30" noProof="1" smtClean="0"/>
              <a:t> ~ </a:t>
            </a:r>
            <a:r>
              <a:rPr lang="ru-RU" spc="-30" noProof="1" smtClean="0"/>
              <a:t>30.000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Транспорт </a:t>
            </a:r>
            <a:r>
              <a:rPr lang="en-US" spc="-30" noProof="1" smtClean="0"/>
              <a:t> ~ </a:t>
            </a:r>
            <a:r>
              <a:rPr lang="ru-RU" spc="-30" noProof="1" smtClean="0"/>
              <a:t>15.000 т.р</a:t>
            </a:r>
          </a:p>
          <a:p>
            <a:pPr marL="285750" indent="-285750" rtl="0">
              <a:buFontTx/>
              <a:buChar char="-"/>
            </a:pPr>
            <a:r>
              <a:rPr lang="ru-RU" spc="-30" noProof="1" smtClean="0"/>
              <a:t>Непредвиденные расходы </a:t>
            </a:r>
            <a:r>
              <a:rPr lang="en-US" spc="-30" noProof="1" smtClean="0"/>
              <a:t>~ </a:t>
            </a:r>
            <a:r>
              <a:rPr lang="ru-RU" spc="-30" noProof="1" smtClean="0"/>
              <a:t>40.000 т.р</a:t>
            </a:r>
            <a:endParaRPr lang="ru-RU" spc="-30" noProof="1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6A8DBFE-0476-41B3-9106-C29360C7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Бизнес-план Contoso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47081026-6073-4FB4-BACC-6C021DD4E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9</a:t>
            </a:fld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8" b="22988"/>
          <a:stretch>
            <a:fillRect/>
          </a:stretch>
        </p:blipFill>
        <p:spPr>
          <a:xfrm>
            <a:off x="1204812" y="2221268"/>
            <a:ext cx="3081273" cy="2494685"/>
          </a:xfrm>
        </p:spPr>
      </p:pic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A5201E-0D0B-4879-A91C-D4ED47D7B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1275459"/>
            <a:ext cx="4480560" cy="640080"/>
          </a:xfrm>
        </p:spPr>
        <p:txBody>
          <a:bodyPr rtlCol="0">
            <a:normAutofit/>
          </a:bodyPr>
          <a:lstStyle/>
          <a:p>
            <a:pPr algn="ctr" rtl="0"/>
            <a:r>
              <a:rPr lang="ru-RU" b="1" dirty="0" smtClean="0"/>
              <a:t>Доходы</a:t>
            </a:r>
            <a:endParaRPr lang="ru-RU" b="1" dirty="0"/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D14AC8A-30D4-48E3-9B06-1BA666562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016" y="2399790"/>
            <a:ext cx="2066544" cy="553721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Средний чек </a:t>
            </a:r>
            <a:endParaRPr lang="ru-RU" dirty="0"/>
          </a:p>
        </p:txBody>
      </p:sp>
      <p:sp>
        <p:nvSpPr>
          <p:cNvPr id="29" name="Объект 28">
            <a:extLst>
              <a:ext uri="{FF2B5EF4-FFF2-40B4-BE49-F238E27FC236}">
                <a16:creationId xmlns="" xmlns:a16="http://schemas.microsoft.com/office/drawing/2014/main" id="{C8A25AC9-18C2-42FA-A68D-B954C9D26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3337560"/>
            <a:ext cx="2066544" cy="2286000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Средний чек, рассчитанный на потребительскую единицу  </a:t>
            </a:r>
            <a:r>
              <a:rPr lang="en-US" dirty="0" smtClean="0"/>
              <a:t>~ 1</a:t>
            </a:r>
            <a:r>
              <a:rPr lang="ru-RU" dirty="0" smtClean="0"/>
              <a:t>.500 </a:t>
            </a:r>
            <a:r>
              <a:rPr lang="ru-RU" dirty="0" err="1" smtClean="0"/>
              <a:t>т.р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53195A3A-AB97-47CF-84BB-C2ADAABA5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85032" y="2871216"/>
            <a:ext cx="2066544" cy="365760"/>
          </a:xfrm>
        </p:spPr>
        <p:txBody>
          <a:bodyPr rtlCol="0">
            <a:noAutofit/>
          </a:bodyPr>
          <a:lstStyle/>
          <a:p>
            <a:pPr rtl="0"/>
            <a:r>
              <a:rPr lang="ru-RU" sz="1600" dirty="0" smtClean="0"/>
              <a:t>Количество потребителей в сутки </a:t>
            </a:r>
            <a:endParaRPr lang="ru-RU" sz="1600" dirty="0"/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B646B65B-FC7E-41EC-97C2-063C6F0AAA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685032" y="3337560"/>
            <a:ext cx="2066544" cy="2286000"/>
          </a:xfrm>
        </p:spPr>
        <p:txBody>
          <a:bodyPr rtlCol="0"/>
          <a:lstStyle/>
          <a:p>
            <a:pPr rtl="0"/>
            <a:r>
              <a:rPr lang="ru-RU" dirty="0" smtClean="0"/>
              <a:t>Предполагаемое количество посетителей за один рабочий день – 25-30 чел.</a:t>
            </a:r>
            <a:endParaRPr lang="ru-RU" dirty="0"/>
          </a:p>
        </p:txBody>
      </p:sp>
      <p:sp>
        <p:nvSpPr>
          <p:cNvPr id="37" name="Нижний колонтитул 36">
            <a:extLst>
              <a:ext uri="{FF2B5EF4-FFF2-40B4-BE49-F238E27FC236}">
                <a16:creationId xmlns="" xmlns:a16="http://schemas.microsoft.com/office/drawing/2014/main" id="{8E5DF9FC-D709-4A4F-BA34-E6BD57C7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8" name="Номер слайда 37">
            <a:extLst>
              <a:ext uri="{FF2B5EF4-FFF2-40B4-BE49-F238E27FC236}">
                <a16:creationId xmlns="" xmlns:a16="http://schemas.microsoft.com/office/drawing/2014/main" id="{317B426A-ED12-4FB0-AEFB-637E82DB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3" b="171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409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UNIT </a:t>
            </a:r>
            <a:r>
              <a:rPr lang="ru-RU" b="1" dirty="0" smtClean="0"/>
              <a:t>ЭКОНОМИКА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587564"/>
            <a:ext cx="2743200" cy="324677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+mj-lt"/>
              </a:rPr>
              <a:t>Реклама в социальных сетях:</a:t>
            </a:r>
          </a:p>
          <a:p>
            <a:r>
              <a:rPr lang="ru-RU" sz="2000" dirty="0" smtClean="0">
                <a:latin typeface="+mj-lt"/>
              </a:rPr>
              <a:t>20.000 </a:t>
            </a:r>
            <a:r>
              <a:rPr lang="ru-RU" sz="2000" dirty="0" err="1" smtClean="0">
                <a:latin typeface="+mj-lt"/>
              </a:rPr>
              <a:t>т.р</a:t>
            </a:r>
            <a:endParaRPr lang="ru-RU" sz="2000" dirty="0">
              <a:latin typeface="+mj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5"/>
          </p:nvPr>
        </p:nvSpPr>
        <p:spPr>
          <a:xfrm>
            <a:off x="4724400" y="2587564"/>
            <a:ext cx="2743200" cy="324677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+mj-lt"/>
              </a:rPr>
              <a:t>Сотрудничество с </a:t>
            </a:r>
            <a:r>
              <a:rPr lang="ru-RU" sz="2000" dirty="0" err="1" smtClean="0">
                <a:latin typeface="+mj-lt"/>
              </a:rPr>
              <a:t>блогерами</a:t>
            </a:r>
            <a:r>
              <a:rPr lang="ru-RU" sz="2000" dirty="0" smtClean="0">
                <a:latin typeface="+mj-lt"/>
              </a:rPr>
              <a:t> по всей России:</a:t>
            </a:r>
          </a:p>
          <a:p>
            <a:r>
              <a:rPr lang="ru-RU" sz="2000" dirty="0">
                <a:latin typeface="+mj-lt"/>
              </a:rPr>
              <a:t>3</a:t>
            </a:r>
            <a:r>
              <a:rPr lang="ru-RU" sz="2000" dirty="0" smtClean="0">
                <a:latin typeface="+mj-lt"/>
              </a:rPr>
              <a:t>0.000 </a:t>
            </a:r>
            <a:r>
              <a:rPr lang="ru-RU" sz="2000" dirty="0" err="1" smtClean="0">
                <a:latin typeface="+mj-lt"/>
              </a:rPr>
              <a:t>т.р</a:t>
            </a:r>
            <a:endParaRPr lang="ru-RU" sz="2000" dirty="0">
              <a:latin typeface="+mj-lt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6"/>
          </p:nvPr>
        </p:nvSpPr>
        <p:spPr>
          <a:xfrm>
            <a:off x="8153400" y="2587564"/>
            <a:ext cx="2743200" cy="324677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j-lt"/>
              </a:rPr>
              <a:t>Цена привлечения 1 клиента = </a:t>
            </a:r>
          </a:p>
          <a:p>
            <a:r>
              <a:rPr lang="ru-RU" sz="2400" dirty="0" smtClean="0">
                <a:latin typeface="+mj-lt"/>
              </a:rPr>
              <a:t>833 рубля</a:t>
            </a:r>
          </a:p>
          <a:p>
            <a:endParaRPr lang="ru-RU" sz="2800" dirty="0"/>
          </a:p>
          <a:p>
            <a:pPr algn="just"/>
            <a:r>
              <a:rPr lang="ru-RU" sz="1800" dirty="0" smtClean="0"/>
              <a:t>Реклама : 50.000 </a:t>
            </a:r>
            <a:r>
              <a:rPr lang="ru-RU" sz="1800" dirty="0" err="1" smtClean="0"/>
              <a:t>т.р</a:t>
            </a:r>
            <a:endParaRPr lang="ru-RU" sz="1800" dirty="0" smtClean="0"/>
          </a:p>
          <a:p>
            <a:pPr algn="just"/>
            <a:r>
              <a:rPr lang="ru-RU" sz="1800" dirty="0" smtClean="0"/>
              <a:t>Пришло: 700 чел.</a:t>
            </a:r>
          </a:p>
          <a:p>
            <a:pPr algn="just"/>
            <a:r>
              <a:rPr lang="ru-RU" sz="1800" dirty="0" smtClean="0"/>
              <a:t>Воспользовалось услугой: 60 чел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066800" y="4278169"/>
            <a:ext cx="6416963" cy="817260"/>
          </a:xfrm>
        </p:spPr>
        <p:txBody>
          <a:bodyPr/>
          <a:lstStyle/>
          <a:p>
            <a:pPr rtl="0"/>
            <a:r>
              <a:rPr lang="ru-RU" sz="2500" b="1" dirty="0" smtClean="0">
                <a:solidFill>
                  <a:schemeClr val="tx1"/>
                </a:solidFill>
              </a:rPr>
              <a:t>Соответственно, один клиент при посещении кафе должен потратить не менее 833 руб., но желательно естественно больше</a:t>
            </a:r>
            <a:endParaRPr lang="ru-RU" sz="2500" noProof="0" dirty="0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t>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2188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4460" y="182880"/>
            <a:ext cx="3937416" cy="568405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Текущие результаты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176" y="1491672"/>
            <a:ext cx="9988458" cy="3646055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1. Проведено проблемное интервью и опрос.</a:t>
            </a:r>
          </a:p>
          <a:p>
            <a:r>
              <a:rPr lang="ru-RU" sz="2800" dirty="0" smtClean="0"/>
              <a:t>2. </a:t>
            </a:r>
            <a:r>
              <a:rPr lang="ru-RU" sz="2800" dirty="0" err="1" smtClean="0"/>
              <a:t>Планово</a:t>
            </a:r>
            <a:r>
              <a:rPr lang="ru-RU" sz="2800" dirty="0" smtClean="0"/>
              <a:t> рассчитана </a:t>
            </a:r>
            <a:r>
              <a:rPr lang="en-US" sz="2800" dirty="0"/>
              <a:t>unit</a:t>
            </a:r>
            <a:r>
              <a:rPr lang="ru-RU" sz="2800" dirty="0"/>
              <a:t> экономика 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3. В разработке находится демо-версия приложения.</a:t>
            </a:r>
          </a:p>
          <a:p>
            <a:r>
              <a:rPr lang="ru-RU" sz="2800" dirty="0" smtClean="0"/>
              <a:t>4. </a:t>
            </a:r>
            <a:r>
              <a:rPr lang="ru-RU" sz="2800" dirty="0"/>
              <a:t>Разработана концепция и стратегия развития. Предприятие созданное специально для людей, сосредоточенных на собственном внутреннем мире, не желающих контактировать с людьми напрямую. Цель данного проекта заключается в предоставлении услуг общепита без прямого контакта с сотрудниками предприятия и заказа услуг при помощи приложения.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0" b="17720"/>
          <a:stretch>
            <a:fillRect/>
          </a:stretch>
        </p:blipFill>
        <p:spPr>
          <a:xfrm>
            <a:off x="9738360" y="4627418"/>
            <a:ext cx="2453640" cy="2230582"/>
          </a:xfrm>
        </p:spPr>
      </p:pic>
    </p:spTree>
    <p:extLst>
      <p:ext uri="{BB962C8B-B14F-4D97-AF65-F5344CB8AC3E}">
        <p14:creationId xmlns:p14="http://schemas.microsoft.com/office/powerpoint/2010/main" val="289619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30584" y="932135"/>
            <a:ext cx="3937416" cy="71378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План развития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30584" y="2068945"/>
            <a:ext cx="3937416" cy="3646055"/>
          </a:xfrm>
        </p:spPr>
        <p:txBody>
          <a:bodyPr/>
          <a:lstStyle/>
          <a:p>
            <a:r>
              <a:rPr lang="ru-RU" dirty="0" smtClean="0"/>
              <a:t>1. Разработка </a:t>
            </a:r>
            <a:r>
              <a:rPr lang="ru-RU" dirty="0"/>
              <a:t>и тестирование </a:t>
            </a:r>
            <a:r>
              <a:rPr lang="ru-RU" dirty="0" smtClean="0"/>
              <a:t>приложения.</a:t>
            </a:r>
          </a:p>
          <a:p>
            <a:r>
              <a:rPr lang="ru-RU" dirty="0"/>
              <a:t>2. Заключение предварительных договоров с предприятиями </a:t>
            </a:r>
          </a:p>
          <a:p>
            <a:r>
              <a:rPr lang="ru-RU" dirty="0"/>
              <a:t>3. Подбор квалифицированных сотрудников </a:t>
            </a:r>
            <a:endParaRPr lang="ru-RU" dirty="0" smtClean="0"/>
          </a:p>
          <a:p>
            <a:r>
              <a:rPr lang="ru-RU" dirty="0" smtClean="0"/>
              <a:t>4. Пакет маркетинговых услуг.</a:t>
            </a:r>
          </a:p>
          <a:p>
            <a:r>
              <a:rPr lang="ru-RU" dirty="0" smtClean="0"/>
              <a:t>5. Регистрация правовой формы деятельности.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0" b="177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665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6B4E214-2330-4B23-B2DE-B23F9053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14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87" y="54543"/>
            <a:ext cx="7987151" cy="666693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0643" y="4958136"/>
            <a:ext cx="2748317" cy="64008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Контакты: Амира </a:t>
            </a:r>
            <a:r>
              <a:rPr lang="ru-RU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Швецова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+7-928-612-04-64</a:t>
            </a:r>
            <a:b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76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2">
            <a:extLst>
              <a:ext uri="{FF2B5EF4-FFF2-40B4-BE49-F238E27FC236}">
                <a16:creationId xmlns="" xmlns:a16="http://schemas.microsoft.com/office/drawing/2014/main" id="{1D291211-3EE5-468A-9544-9DD9E6923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728" y="4151376"/>
            <a:ext cx="4443664" cy="9144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17" name="Нижний колонтитул 16">
            <a:extLst>
              <a:ext uri="{FF2B5EF4-FFF2-40B4-BE49-F238E27FC236}">
                <a16:creationId xmlns="" xmlns:a16="http://schemas.microsoft.com/office/drawing/2014/main" id="{A3CFEF10-F087-43D5-9B68-DA35850E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18" name="Номер слайда 17">
            <a:extLst>
              <a:ext uri="{FF2B5EF4-FFF2-40B4-BE49-F238E27FC236}">
                <a16:creationId xmlns="" xmlns:a16="http://schemas.microsoft.com/office/drawing/2014/main" id="{782260B2-4C92-4B33-AF87-E5810D104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15</a:t>
            </a:fld>
            <a:endParaRPr lang="ru-RU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8" b="11518"/>
          <a:stretch>
            <a:fillRect/>
          </a:stretch>
        </p:blipFill>
        <p:spPr>
          <a:xfrm>
            <a:off x="0" y="0"/>
            <a:ext cx="6181725" cy="6858000"/>
          </a:xfrm>
        </p:spPr>
      </p:pic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2" b="28532"/>
          <a:stretch>
            <a:fillRect/>
          </a:stretch>
        </p:blipFill>
        <p:spPr>
          <a:xfrm>
            <a:off x="3052763" y="777240"/>
            <a:ext cx="8229600" cy="5303520"/>
          </a:xfrm>
        </p:spPr>
      </p:pic>
    </p:spTree>
    <p:extLst>
      <p:ext uri="{BB962C8B-B14F-4D97-AF65-F5344CB8AC3E}">
        <p14:creationId xmlns:p14="http://schemas.microsoft.com/office/powerpoint/2010/main" val="211442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854120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E6D8"/>
      </a:accent1>
      <a:accent2>
        <a:srgbClr val="8C3A27"/>
      </a:accent2>
      <a:accent3>
        <a:srgbClr val="F0C8BC"/>
      </a:accent3>
      <a:accent4>
        <a:srgbClr val="D9A491"/>
      </a:accent4>
      <a:accent5>
        <a:srgbClr val="FFF7F5"/>
      </a:accent5>
      <a:accent6>
        <a:srgbClr val="18401F"/>
      </a:accent6>
      <a:hlink>
        <a:srgbClr val="0563C1"/>
      </a:hlink>
      <a:folHlink>
        <a:srgbClr val="954F72"/>
      </a:folHlink>
    </a:clrScheme>
    <a:fontScheme name="Custom 119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EF9633E-CFBB-4F91-9CCC-610727BA59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EF084B-5A4B-4E86-9EFC-7F4F11C202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6ABA68-728F-44C2-8940-18E1D6B008E4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230e9df3-be65-4c73-a93b-d1236ebd677e"/>
    <ds:schemaRef ds:uri="http://schemas.microsoft.com/office/2006/documentManagement/types"/>
    <ds:schemaRef ds:uri="http://purl.org/dc/elements/1.1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TM10081922</Template>
  <TotalTime>0</TotalTime>
  <Words>828</Words>
  <Application>Microsoft Office PowerPoint</Application>
  <PresentationFormat>Широкоэкранный</PresentationFormat>
  <Paragraphs>130</Paragraphs>
  <Slides>16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Inter</vt:lpstr>
      <vt:lpstr>Tisa Offc Serif Pro</vt:lpstr>
      <vt:lpstr>Wingdings</vt:lpstr>
      <vt:lpstr>Тема Office</vt:lpstr>
      <vt:lpstr>Презентация PowerPoint</vt:lpstr>
      <vt:lpstr>Актуальность проекта</vt:lpstr>
      <vt:lpstr>Актуальность</vt:lpstr>
      <vt:lpstr>Проблема – отсутствие досуговых мест для интровертов</vt:lpstr>
      <vt:lpstr>Решение</vt:lpstr>
      <vt:lpstr>Результаты проведения опроса</vt:lpstr>
      <vt:lpstr>Анализ объёма рынка</vt:lpstr>
      <vt:lpstr>Бизнес-модель</vt:lpstr>
      <vt:lpstr>Финансовая модель</vt:lpstr>
      <vt:lpstr>Доходы</vt:lpstr>
      <vt:lpstr>UNIT ЭКОНОМИКА</vt:lpstr>
      <vt:lpstr>Текущие результаты</vt:lpstr>
      <vt:lpstr>План развития</vt:lpstr>
      <vt:lpstr>Контакты: Амира Швецова +7-928-612-04-64                      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2021-09-06T01:54:44Z</dcterms:created>
  <dcterms:modified xsi:type="dcterms:W3CDTF">2023-11-27T08:56:19Z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