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9" r:id="rId5"/>
    <p:sldId id="284" r:id="rId6"/>
    <p:sldId id="260" r:id="rId7"/>
    <p:sldId id="276" r:id="rId8"/>
    <p:sldId id="278" r:id="rId9"/>
    <p:sldId id="281" r:id="rId10"/>
    <p:sldId id="282" r:id="rId11"/>
    <p:sldId id="270" r:id="rId12"/>
    <p:sldId id="283" r:id="rId13"/>
    <p:sldId id="2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9933"/>
    <a:srgbClr val="60B890"/>
    <a:srgbClr val="41E335"/>
    <a:srgbClr val="A8DD53"/>
    <a:srgbClr val="BAD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b="0" dirty="0" smtClean="0">
                <a:latin typeface="Century Schoolbook" pitchFamily="18" charset="0"/>
              </a:rPr>
              <a:t>Знаете</a:t>
            </a:r>
            <a:r>
              <a:rPr lang="ru-RU" sz="1400" b="0" baseline="0" dirty="0" smtClean="0">
                <a:latin typeface="Century Schoolbook" pitchFamily="18" charset="0"/>
              </a:rPr>
              <a:t> ли вы, что такое </a:t>
            </a:r>
            <a:r>
              <a:rPr lang="ru-RU" sz="1400" b="0" baseline="0" dirty="0" err="1" smtClean="0">
                <a:latin typeface="Century Schoolbook" pitchFamily="18" charset="0"/>
              </a:rPr>
              <a:t>микрозелень</a:t>
            </a:r>
            <a:r>
              <a:rPr lang="ru-RU" sz="1400" b="0" baseline="0" dirty="0" smtClean="0">
                <a:latin typeface="Century Schoolbook" pitchFamily="18" charset="0"/>
              </a:rPr>
              <a:t> ?</a:t>
            </a:r>
            <a:endParaRPr lang="ru-RU" sz="1400" b="0" dirty="0">
              <a:latin typeface="Century Schoolbook" pitchFamily="18" charset="0"/>
            </a:endParaRPr>
          </a:p>
        </c:rich>
      </c:tx>
      <c:layout>
        <c:manualLayout>
          <c:xMode val="edge"/>
          <c:yMode val="edge"/>
          <c:x val="0.18440499305144759"/>
          <c:y val="0.13979672703388604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3310882621826106"/>
                  <c:y val="-0.13343982139608318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>
                        <a:latin typeface="+mn-lt"/>
                      </a:defRPr>
                    </a:pPr>
                    <a:r>
                      <a:rPr lang="en-US" sz="1100" b="1" dirty="0">
                        <a:latin typeface="+mn-lt"/>
                      </a:rPr>
                      <a:t>74%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71213605010882"/>
                      <c:h val="9.56730487552922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9CB-4677-BA20-681B744D84F0}"/>
                </c:ext>
              </c:extLst>
            </c:dLbl>
            <c:dLbl>
              <c:idx val="1"/>
              <c:layout>
                <c:manualLayout>
                  <c:x val="9.3245660864494831E-2"/>
                  <c:y val="0.13918208010911887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>
                        <a:latin typeface="+mn-lt"/>
                      </a:defRPr>
                    </a:pPr>
                    <a:r>
                      <a:rPr lang="en-US" b="1" dirty="0">
                        <a:latin typeface="+mn-lt"/>
                      </a:rPr>
                      <a:t>26%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049643232166557E-2"/>
                      <c:h val="9.47920553326775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9CB-4677-BA20-681B744D84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Office PowerPoint]Лист1'!$A$10:$A$11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'[Диаграмма в Microsoft Office PowerPoint]Лист1'!$B$10:$B$11</c:f>
              <c:numCache>
                <c:formatCode>0%</c:formatCode>
                <c:ptCount val="2"/>
                <c:pt idx="0">
                  <c:v>0.7400000000000001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CB-4677-BA20-681B744D84F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09005522047147"/>
          <c:y val="0.486828577860145"/>
          <c:w val="7.0036738171186289E-2"/>
          <c:h val="0.1416330293900885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b="0" dirty="0" smtClean="0">
                <a:latin typeface="Century Schoolbook" pitchFamily="18" charset="0"/>
              </a:rPr>
              <a:t>Используете</a:t>
            </a:r>
            <a:r>
              <a:rPr lang="ru-RU" sz="1400" b="0" baseline="0" dirty="0" smtClean="0">
                <a:latin typeface="Century Schoolbook" pitchFamily="18" charset="0"/>
              </a:rPr>
              <a:t> ли вы в пищу в </a:t>
            </a:r>
            <a:r>
              <a:rPr lang="ru-RU" sz="1400" b="0" baseline="0" dirty="0" err="1" smtClean="0">
                <a:latin typeface="Century Schoolbook" pitchFamily="18" charset="0"/>
              </a:rPr>
              <a:t>микрозелень</a:t>
            </a:r>
            <a:r>
              <a:rPr lang="ru-RU" sz="1400" b="0" baseline="0" dirty="0" smtClean="0">
                <a:latin typeface="Century Schoolbook" pitchFamily="18" charset="0"/>
              </a:rPr>
              <a:t>?</a:t>
            </a:r>
            <a:endParaRPr lang="ru-RU" sz="1400" b="0" dirty="0">
              <a:latin typeface="Century Schoolbook" pitchFamily="18" charset="0"/>
            </a:endParaRPr>
          </a:p>
        </c:rich>
      </c:tx>
      <c:layout>
        <c:manualLayout>
          <c:xMode val="edge"/>
          <c:yMode val="edge"/>
          <c:x val="0.15951407939215326"/>
          <c:y val="0.1085858849749625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explosion val="11"/>
          <c:dLbls>
            <c:dLbl>
              <c:idx val="0"/>
              <c:layout>
                <c:manualLayout>
                  <c:x val="-0.12613254593175843"/>
                  <c:y val="2.0540609507144942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>
                        <a:latin typeface="+mn-lt"/>
                      </a:rPr>
                      <a:t>71%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9D6-479D-A0C2-BD6726188A09}"/>
                </c:ext>
              </c:extLst>
            </c:dLbl>
            <c:dLbl>
              <c:idx val="1"/>
              <c:layout>
                <c:manualLayout>
                  <c:x val="0.10883227238058138"/>
                  <c:y val="-2.3687809722315906E-2"/>
                </c:manualLayout>
              </c:layout>
              <c:tx>
                <c:rich>
                  <a:bodyPr/>
                  <a:lstStyle/>
                  <a:p>
                    <a:fld id="{653F540A-C63E-49C1-92CB-07C29A3F7FF6}" type="PERCENTAGE">
                      <a:rPr lang="en-US">
                        <a:latin typeface="+mn-lt"/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908040243997893E-2"/>
                      <c:h val="0.113432191139024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9D6-479D-A0C2-BD6726188A09}"/>
                </c:ext>
              </c:extLst>
            </c:dLbl>
            <c:dLbl>
              <c:idx val="2"/>
              <c:layout>
                <c:manualLayout>
                  <c:x val="5.9952598439243582E-2"/>
                  <c:y val="0.13127713657532974"/>
                </c:manualLayout>
              </c:layout>
              <c:tx>
                <c:rich>
                  <a:bodyPr/>
                  <a:lstStyle/>
                  <a:p>
                    <a:fld id="{D36FA980-0368-4B5F-844F-F0ACE258A483}" type="PERCENTAGE">
                      <a:rPr lang="en-US">
                        <a:latin typeface="+mn-lt"/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9D6-479D-A0C2-BD6726188A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Arial Black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Лист1!$B$2:$B$4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0.54</c:v>
                </c:pt>
                <c:pt idx="1">
                  <c:v>0.31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D6-479D-A0C2-BD6726188A0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584925065850666"/>
          <c:y val="0.40506715129728299"/>
          <c:w val="0.14206802274715666"/>
          <c:h val="0.2511515748031495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b="0" dirty="0" smtClean="0">
                <a:latin typeface="Century Schoolbook" pitchFamily="18" charset="0"/>
              </a:rPr>
              <a:t>Занимались</a:t>
            </a:r>
            <a:r>
              <a:rPr lang="ru-RU" sz="1400" b="0" baseline="0" dirty="0" smtClean="0">
                <a:latin typeface="Century Schoolbook" pitchFamily="18" charset="0"/>
              </a:rPr>
              <a:t> ли вы выращиванием </a:t>
            </a:r>
            <a:r>
              <a:rPr lang="ru-RU" sz="1400" b="0" baseline="0" dirty="0" err="1" smtClean="0">
                <a:latin typeface="Century Schoolbook" pitchFamily="18" charset="0"/>
              </a:rPr>
              <a:t>микрозелени</a:t>
            </a:r>
            <a:r>
              <a:rPr lang="ru-RU" sz="1400" b="0" baseline="0" dirty="0" smtClean="0">
                <a:latin typeface="Century Schoolbook" pitchFamily="18" charset="0"/>
              </a:rPr>
              <a:t>?</a:t>
            </a:r>
            <a:endParaRPr lang="ru-RU" sz="1400" b="0" dirty="0">
              <a:latin typeface="Century Schoolbook" pitchFamily="18" charset="0"/>
            </a:endParaRPr>
          </a:p>
        </c:rich>
      </c:tx>
      <c:layout>
        <c:manualLayout>
          <c:xMode val="edge"/>
          <c:yMode val="edge"/>
          <c:x val="0.29741998325078678"/>
          <c:y val="0.1110748513403264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326661999568182"/>
          <c:y val="0.30534537662528344"/>
          <c:w val="0.39931511149278925"/>
          <c:h val="0.52930913366228594"/>
        </c:manualLayout>
      </c:layout>
      <c:pieChart>
        <c:varyColors val="1"/>
        <c:ser>
          <c:idx val="0"/>
          <c:order val="0"/>
          <c:explosion val="20"/>
          <c:dLbls>
            <c:dLbl>
              <c:idx val="0"/>
              <c:layout>
                <c:manualLayout>
                  <c:x val="-8.1653130172791688E-2"/>
                  <c:y val="9.030917610751976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EC4-43B2-9429-D9EC20126557}"/>
                </c:ext>
              </c:extLst>
            </c:dLbl>
            <c:dLbl>
              <c:idx val="1"/>
              <c:layout>
                <c:manualLayout>
                  <c:x val="0.12727602834280924"/>
                  <c:y val="-0.1432388070658535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76%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146750260070795E-2"/>
                      <c:h val="8.24324642531141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EC4-43B2-9429-D9EC20126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Лист1!$E$2:$E$3</c:f>
              <c:strCache>
                <c:ptCount val="2"/>
                <c:pt idx="0">
                  <c:v>да </c:v>
                </c:pt>
                <c:pt idx="1">
                  <c:v>нет</c:v>
                </c:pt>
              </c:strCache>
            </c:strRef>
          </c:cat>
          <c:val>
            <c:numRef>
              <c:f>Лист1!$F$2:$F$3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C4-43B2-9429-D9EC2012655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317477738594517"/>
          <c:y val="0.41391008531049889"/>
          <c:w val="8.6595800524934458E-2"/>
          <c:h val="0.1674343832020998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latin typeface="Century Schoolbook" pitchFamily="18" charset="0"/>
              </a:rPr>
              <a:t>Не</a:t>
            </a:r>
            <a:r>
              <a:rPr lang="ru-RU" sz="1400" b="0" baseline="0" dirty="0" smtClean="0">
                <a:latin typeface="Century Schoolbook" pitchFamily="18" charset="0"/>
              </a:rPr>
              <a:t> хотели ли вы сами вырастить органически полезную </a:t>
            </a:r>
            <a:r>
              <a:rPr lang="ru-RU" sz="1400" b="0" baseline="0" dirty="0" err="1" smtClean="0">
                <a:latin typeface="Century Schoolbook" pitchFamily="18" charset="0"/>
              </a:rPr>
              <a:t>микрозелень</a:t>
            </a:r>
            <a:r>
              <a:rPr lang="ru-RU" sz="1400" b="0" baseline="0" dirty="0" smtClean="0">
                <a:latin typeface="Century Schoolbook" pitchFamily="18" charset="0"/>
              </a:rPr>
              <a:t>?</a:t>
            </a:r>
            <a:endParaRPr lang="ru-RU" sz="1400" b="0" dirty="0">
              <a:latin typeface="Century Schoolbook" pitchFamily="18" charset="0"/>
            </a:endParaRPr>
          </a:p>
        </c:rich>
      </c:tx>
      <c:layout>
        <c:manualLayout>
          <c:xMode val="edge"/>
          <c:yMode val="edge"/>
          <c:x val="0.12957632094284099"/>
          <c:y val="4.1977424123665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explosion val="20"/>
          <c:dPt>
            <c:idx val="0"/>
            <c:bubble3D val="0"/>
            <c:explosion val="3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0350-47C0-A9BC-53908EED420E}"/>
              </c:ext>
            </c:extLst>
          </c:dPt>
          <c:dPt>
            <c:idx val="1"/>
            <c:bubble3D val="0"/>
            <c:explosion val="2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350-47C0-A9BC-53908EED420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350-47C0-A9BC-53908EED420E}"/>
              </c:ext>
            </c:extLst>
          </c:dPt>
          <c:dLbls>
            <c:dLbl>
              <c:idx val="0"/>
              <c:layout>
                <c:manualLayout>
                  <c:x val="-9.3944553805774295E-2"/>
                  <c:y val="-0.16028506853310004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83%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350-47C0-A9BC-53908EED42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Лист1!$H$2:$H$4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Лист1!$I$2:$I$4</c:f>
              <c:numCache>
                <c:formatCode>0%</c:formatCode>
                <c:ptCount val="3"/>
                <c:pt idx="0">
                  <c:v>0.83</c:v>
                </c:pt>
                <c:pt idx="1">
                  <c:v>0.05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50-47C0-A9BC-53908EED420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23582812329366"/>
          <c:y val="0.41340772835554945"/>
          <c:w val="0.14206802274715666"/>
          <c:h val="0.25115157480314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2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FEBA67-6A24-4FDE-8E12-D4DCC6329F0C}" type="doc">
      <dgm:prSet loTypeId="urn:microsoft.com/office/officeart/2005/8/layout/chevron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C99D4FD-03E1-4023-9A6E-2A4497DB9265}">
      <dgm:prSet phldrT="[Текст]"/>
      <dgm:spPr/>
      <dgm:t>
        <a:bodyPr/>
        <a:lstStyle/>
        <a:p>
          <a:r>
            <a:rPr lang="ru-RU" b="1" dirty="0" smtClean="0">
              <a:latin typeface="Century Schoolbook" panose="02040604050505020304" pitchFamily="18" charset="0"/>
            </a:rPr>
            <a:t>СЫРЬЕ </a:t>
          </a:r>
          <a:endParaRPr lang="ru-RU" b="1" dirty="0">
            <a:latin typeface="Century Schoolbook" panose="02040604050505020304" pitchFamily="18" charset="0"/>
          </a:endParaRPr>
        </a:p>
      </dgm:t>
    </dgm:pt>
    <dgm:pt modelId="{6E67204C-BF34-40FF-942F-1D229EB759FA}" type="parTrans" cxnId="{B1371120-9882-4985-92BC-0BA232A28806}">
      <dgm:prSet/>
      <dgm:spPr/>
      <dgm:t>
        <a:bodyPr/>
        <a:lstStyle/>
        <a:p>
          <a:endParaRPr lang="ru-RU"/>
        </a:p>
      </dgm:t>
    </dgm:pt>
    <dgm:pt modelId="{151781AC-16FD-425F-9236-F6B19E105F07}" type="sibTrans" cxnId="{B1371120-9882-4985-92BC-0BA232A28806}">
      <dgm:prSet/>
      <dgm:spPr/>
      <dgm:t>
        <a:bodyPr/>
        <a:lstStyle/>
        <a:p>
          <a:endParaRPr lang="ru-RU"/>
        </a:p>
      </dgm:t>
    </dgm:pt>
    <dgm:pt modelId="{A96879CD-D7A0-4C3B-980D-F30A86A5916C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dgm:style>
      </dgm:prSet>
      <dgm:spPr>
        <a:noFill/>
        <a:ln w="9525" cap="flat" cmpd="sng" algn="ctr">
          <a:solidFill>
            <a:schemeClr val="accent5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sz="2000" b="1" dirty="0" smtClean="0">
              <a:latin typeface="Century Schoolbook" panose="02040604050505020304" pitchFamily="18" charset="0"/>
            </a:rPr>
            <a:t>Семена </a:t>
          </a:r>
          <a:r>
            <a:rPr lang="ru-RU" sz="2000" b="1" dirty="0" err="1" smtClean="0">
              <a:latin typeface="Century Schoolbook" panose="02040604050505020304" pitchFamily="18" charset="0"/>
            </a:rPr>
            <a:t>микрозелени</a:t>
          </a:r>
          <a:r>
            <a:rPr lang="ru-RU" sz="2000" b="1" dirty="0" smtClean="0">
              <a:latin typeface="Century Schoolbook" panose="02040604050505020304" pitchFamily="18" charset="0"/>
            </a:rPr>
            <a:t>, грунт, </a:t>
          </a:r>
          <a:r>
            <a:rPr lang="ru-RU" sz="2000" b="1" dirty="0" err="1" smtClean="0">
              <a:latin typeface="Century Schoolbook" panose="02040604050505020304" pitchFamily="18" charset="0"/>
            </a:rPr>
            <a:t>зоогумус</a:t>
          </a:r>
          <a:r>
            <a:rPr lang="ru-RU" sz="2000" b="1" dirty="0" smtClean="0">
              <a:latin typeface="Century Schoolbook" panose="02040604050505020304" pitchFamily="18" charset="0"/>
            </a:rPr>
            <a:t>, контейнеры</a:t>
          </a:r>
          <a:endParaRPr lang="ru-RU" sz="2000" dirty="0"/>
        </a:p>
      </dgm:t>
    </dgm:pt>
    <dgm:pt modelId="{7A3171FB-78F4-4713-B1CB-2E169A743E25}" type="parTrans" cxnId="{757C6E98-BC57-4C28-95AF-CB59830B160E}">
      <dgm:prSet/>
      <dgm:spPr/>
      <dgm:t>
        <a:bodyPr/>
        <a:lstStyle/>
        <a:p>
          <a:endParaRPr lang="ru-RU"/>
        </a:p>
      </dgm:t>
    </dgm:pt>
    <dgm:pt modelId="{D11A9D55-886B-4D23-B434-EED0C0294CFF}" type="sibTrans" cxnId="{757C6E98-BC57-4C28-95AF-CB59830B160E}">
      <dgm:prSet/>
      <dgm:spPr/>
      <dgm:t>
        <a:bodyPr/>
        <a:lstStyle/>
        <a:p>
          <a:endParaRPr lang="ru-RU"/>
        </a:p>
      </dgm:t>
    </dgm:pt>
    <dgm:pt modelId="{276BEE7A-BEF2-4310-B4CF-2F1186B6E71C}">
      <dgm:prSet phldrT="[Текст]"/>
      <dgm:spPr/>
      <dgm:t>
        <a:bodyPr/>
        <a:lstStyle/>
        <a:p>
          <a:r>
            <a:rPr lang="ru-RU" b="1" dirty="0" smtClean="0">
              <a:latin typeface="Century Schoolbook" panose="02040604050505020304" pitchFamily="18" charset="0"/>
            </a:rPr>
            <a:t>ОБОРУДОВАНИЕ</a:t>
          </a:r>
          <a:endParaRPr lang="ru-RU" b="1" dirty="0">
            <a:latin typeface="Century Schoolbook" panose="02040604050505020304" pitchFamily="18" charset="0"/>
          </a:endParaRPr>
        </a:p>
      </dgm:t>
    </dgm:pt>
    <dgm:pt modelId="{D091A43A-712C-4013-99F4-4102898DF0EC}" type="parTrans" cxnId="{431455AC-26F2-4C0D-A035-691286055E91}">
      <dgm:prSet/>
      <dgm:spPr/>
      <dgm:t>
        <a:bodyPr/>
        <a:lstStyle/>
        <a:p>
          <a:endParaRPr lang="ru-RU"/>
        </a:p>
      </dgm:t>
    </dgm:pt>
    <dgm:pt modelId="{CDA72339-1A5D-4F5B-8186-BA266C927424}" type="sibTrans" cxnId="{431455AC-26F2-4C0D-A035-691286055E91}">
      <dgm:prSet/>
      <dgm:spPr/>
      <dgm:t>
        <a:bodyPr/>
        <a:lstStyle/>
        <a:p>
          <a:endParaRPr lang="ru-RU"/>
        </a:p>
      </dgm:t>
    </dgm:pt>
    <dgm:pt modelId="{DF8738D0-9CDE-4306-9ECA-670203217BB3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sz="1800" b="1" dirty="0" smtClean="0">
              <a:latin typeface="Century Schoolbook" panose="02040604050505020304" pitchFamily="18" charset="0"/>
            </a:rPr>
            <a:t>Помещение для хранения сырья, помещение для производства боксов</a:t>
          </a:r>
          <a:endParaRPr lang="ru-RU" sz="1800" dirty="0"/>
        </a:p>
      </dgm:t>
    </dgm:pt>
    <dgm:pt modelId="{8A7A224B-6D0A-407A-B05F-6FA5551831B7}" type="parTrans" cxnId="{3F81F1A8-6FC5-4118-B4DB-9090441CD64A}">
      <dgm:prSet/>
      <dgm:spPr/>
      <dgm:t>
        <a:bodyPr/>
        <a:lstStyle/>
        <a:p>
          <a:endParaRPr lang="ru-RU"/>
        </a:p>
      </dgm:t>
    </dgm:pt>
    <dgm:pt modelId="{8380679B-2C76-4374-B310-A6D2FBFB2E15}" type="sibTrans" cxnId="{3F81F1A8-6FC5-4118-B4DB-9090441CD64A}">
      <dgm:prSet/>
      <dgm:spPr/>
      <dgm:t>
        <a:bodyPr/>
        <a:lstStyle/>
        <a:p>
          <a:endParaRPr lang="ru-RU"/>
        </a:p>
      </dgm:t>
    </dgm:pt>
    <dgm:pt modelId="{32FAB1E0-6736-42E2-B9F1-418AA3119EB6}">
      <dgm:prSet phldrT="[Текст]" custT="1"/>
      <dgm:spPr/>
      <dgm:t>
        <a:bodyPr/>
        <a:lstStyle/>
        <a:p>
          <a:r>
            <a:rPr lang="ru-RU" sz="1000" b="1" dirty="0" smtClean="0">
              <a:latin typeface="Century Schoolbook" panose="02040604050505020304" pitchFamily="18" charset="0"/>
            </a:rPr>
            <a:t>ФИНАНСЫ</a:t>
          </a:r>
          <a:endParaRPr lang="ru-RU" sz="1000" b="1" dirty="0">
            <a:latin typeface="Century Schoolbook" panose="02040604050505020304" pitchFamily="18" charset="0"/>
          </a:endParaRPr>
        </a:p>
      </dgm:t>
    </dgm:pt>
    <dgm:pt modelId="{1C7F8CF8-EBE7-48AE-910A-92DCA27BD85F}" type="parTrans" cxnId="{86A23E45-B0BA-4D23-A48A-F815874D8636}">
      <dgm:prSet/>
      <dgm:spPr/>
      <dgm:t>
        <a:bodyPr/>
        <a:lstStyle/>
        <a:p>
          <a:endParaRPr lang="ru-RU"/>
        </a:p>
      </dgm:t>
    </dgm:pt>
    <dgm:pt modelId="{091CE7AA-3F69-4879-A51E-76B11734BAB2}" type="sibTrans" cxnId="{86A23E45-B0BA-4D23-A48A-F815874D8636}">
      <dgm:prSet/>
      <dgm:spPr/>
      <dgm:t>
        <a:bodyPr/>
        <a:lstStyle/>
        <a:p>
          <a:endParaRPr lang="ru-RU"/>
        </a:p>
      </dgm:t>
    </dgm:pt>
    <dgm:pt modelId="{B09AB47F-9507-48D3-B197-CB382E708341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dgm:style>
      </dgm:prSet>
      <dgm:spPr>
        <a:noFill/>
        <a:ln w="9525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sz="1800" b="1" dirty="0" smtClean="0">
              <a:latin typeface="Century Schoolbook" panose="02040604050505020304" pitchFamily="18" charset="0"/>
            </a:rPr>
            <a:t>Грант, собственные средства </a:t>
          </a:r>
          <a:endParaRPr lang="ru-RU" sz="1800" dirty="0"/>
        </a:p>
      </dgm:t>
    </dgm:pt>
    <dgm:pt modelId="{59C1D862-4315-4C59-8193-91AF75A27D36}" type="parTrans" cxnId="{D6FDEE0F-2F37-4665-A87B-39C265CE6786}">
      <dgm:prSet/>
      <dgm:spPr/>
      <dgm:t>
        <a:bodyPr/>
        <a:lstStyle/>
        <a:p>
          <a:endParaRPr lang="ru-RU"/>
        </a:p>
      </dgm:t>
    </dgm:pt>
    <dgm:pt modelId="{0457AEBD-D3EA-4622-9DC8-C032F1633A0F}" type="sibTrans" cxnId="{D6FDEE0F-2F37-4665-A87B-39C265CE6786}">
      <dgm:prSet/>
      <dgm:spPr/>
      <dgm:t>
        <a:bodyPr/>
        <a:lstStyle/>
        <a:p>
          <a:endParaRPr lang="ru-RU"/>
        </a:p>
      </dgm:t>
    </dgm:pt>
    <dgm:pt modelId="{F2E049A6-D183-407E-9412-7B007180DAA0}">
      <dgm:prSet custT="1"/>
      <dgm:spPr/>
      <dgm:t>
        <a:bodyPr/>
        <a:lstStyle/>
        <a:p>
          <a:r>
            <a:rPr lang="ru-RU" sz="1000" b="1" dirty="0" smtClean="0">
              <a:latin typeface="Century Schoolbook" panose="02040604050505020304" pitchFamily="18" charset="0"/>
            </a:rPr>
            <a:t>МАРКЕТИНГОВЫЕ</a:t>
          </a:r>
          <a:endParaRPr lang="ru-RU" sz="1000" b="1" dirty="0">
            <a:latin typeface="Century Schoolbook" panose="02040604050505020304" pitchFamily="18" charset="0"/>
          </a:endParaRPr>
        </a:p>
      </dgm:t>
    </dgm:pt>
    <dgm:pt modelId="{261BBABB-BAD7-464A-BA3B-D5C60FC2BEB5}" type="parTrans" cxnId="{5C469C7B-27A4-4F69-8610-6D1BBFC59763}">
      <dgm:prSet/>
      <dgm:spPr/>
      <dgm:t>
        <a:bodyPr/>
        <a:lstStyle/>
        <a:p>
          <a:endParaRPr lang="ru-RU"/>
        </a:p>
      </dgm:t>
    </dgm:pt>
    <dgm:pt modelId="{7C0EF8D9-656D-4669-B3D6-A49CF3D166B9}" type="sibTrans" cxnId="{5C469C7B-27A4-4F69-8610-6D1BBFC59763}">
      <dgm:prSet/>
      <dgm:spPr/>
      <dgm:t>
        <a:bodyPr/>
        <a:lstStyle/>
        <a:p>
          <a:endParaRPr lang="ru-RU"/>
        </a:p>
      </dgm:t>
    </dgm:pt>
    <dgm:pt modelId="{3968F663-851E-4BB7-816A-F47A5AD16A3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dgm:style>
      </dgm:prSet>
      <dgm:spPr>
        <a:noFill/>
        <a:ln w="9525" cap="flat" cmpd="sng" algn="ctr">
          <a:solidFill>
            <a:schemeClr val="accent6">
              <a:lumMod val="50000"/>
            </a:schemeClr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sz="2000" b="1" dirty="0" smtClean="0">
              <a:latin typeface="Century Schoolbook" panose="02040604050505020304" pitchFamily="18" charset="0"/>
            </a:rPr>
            <a:t>Ресурсы для разработки упаковки, бренда, продвижение продукции</a:t>
          </a:r>
          <a:endParaRPr lang="ru-RU" sz="2000" dirty="0"/>
        </a:p>
      </dgm:t>
    </dgm:pt>
    <dgm:pt modelId="{F6546D67-F71C-41D9-A284-BEB4A96475E4}" type="parTrans" cxnId="{17D00704-8A44-4058-836B-DA73D79EE9EB}">
      <dgm:prSet/>
      <dgm:spPr/>
      <dgm:t>
        <a:bodyPr/>
        <a:lstStyle/>
        <a:p>
          <a:endParaRPr lang="ru-RU"/>
        </a:p>
      </dgm:t>
    </dgm:pt>
    <dgm:pt modelId="{1D1497C0-33F6-4237-BF7A-36B8BEFCA12B}" type="sibTrans" cxnId="{17D00704-8A44-4058-836B-DA73D79EE9EB}">
      <dgm:prSet/>
      <dgm:spPr/>
      <dgm:t>
        <a:bodyPr/>
        <a:lstStyle/>
        <a:p>
          <a:endParaRPr lang="ru-RU"/>
        </a:p>
      </dgm:t>
    </dgm:pt>
    <dgm:pt modelId="{DBC0C98B-B61B-4330-A97C-300D47EF956F}" type="pres">
      <dgm:prSet presAssocID="{54FEBA67-6A24-4FDE-8E12-D4DCC6329F0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D3887B-C426-4443-8E5B-7F0748C8A3AE}" type="pres">
      <dgm:prSet presAssocID="{CC99D4FD-03E1-4023-9A6E-2A4497DB9265}" presName="composite" presStyleCnt="0"/>
      <dgm:spPr/>
    </dgm:pt>
    <dgm:pt modelId="{188CFA2F-EAB5-419B-8C20-0FC27741A6D1}" type="pres">
      <dgm:prSet presAssocID="{CC99D4FD-03E1-4023-9A6E-2A4497DB926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247E9-8CE9-4BEA-AA0D-47C3D7717C1E}" type="pres">
      <dgm:prSet presAssocID="{CC99D4FD-03E1-4023-9A6E-2A4497DB9265}" presName="descendantText" presStyleLbl="alignAcc1" presStyleIdx="0" presStyleCnt="4" custLinFactNeighborX="8065" custLinFactNeighborY="-27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971B6-994D-4FB6-844C-47FD6B7E1D36}" type="pres">
      <dgm:prSet presAssocID="{151781AC-16FD-425F-9236-F6B19E105F07}" presName="sp" presStyleCnt="0"/>
      <dgm:spPr/>
    </dgm:pt>
    <dgm:pt modelId="{BD7DD420-318E-4809-892A-621DBDE8F569}" type="pres">
      <dgm:prSet presAssocID="{276BEE7A-BEF2-4310-B4CF-2F1186B6E71C}" presName="composite" presStyleCnt="0"/>
      <dgm:spPr/>
    </dgm:pt>
    <dgm:pt modelId="{F3453E1D-9D46-4504-B777-BB8ED2076AF8}" type="pres">
      <dgm:prSet presAssocID="{276BEE7A-BEF2-4310-B4CF-2F1186B6E71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80756-D4E7-42BF-9C21-E18A17831811}" type="pres">
      <dgm:prSet presAssocID="{276BEE7A-BEF2-4310-B4CF-2F1186B6E71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0EFBA-5A82-47CF-8A44-0D3C2FA8E49C}" type="pres">
      <dgm:prSet presAssocID="{CDA72339-1A5D-4F5B-8186-BA266C927424}" presName="sp" presStyleCnt="0"/>
      <dgm:spPr/>
    </dgm:pt>
    <dgm:pt modelId="{89E8D9D7-AC0F-403C-9121-58362BDC5326}" type="pres">
      <dgm:prSet presAssocID="{32FAB1E0-6736-42E2-B9F1-418AA3119EB6}" presName="composite" presStyleCnt="0"/>
      <dgm:spPr/>
    </dgm:pt>
    <dgm:pt modelId="{041BE337-7B69-4A01-AFD8-DF76D08AEF0B}" type="pres">
      <dgm:prSet presAssocID="{32FAB1E0-6736-42E2-B9F1-418AA3119EB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BAAFD8-BAC5-418E-8ABE-158E8ABCD872}" type="pres">
      <dgm:prSet presAssocID="{32FAB1E0-6736-42E2-B9F1-418AA3119E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C616AB-A3D4-4B51-A7E6-B554F16251CD}" type="pres">
      <dgm:prSet presAssocID="{091CE7AA-3F69-4879-A51E-76B11734BAB2}" presName="sp" presStyleCnt="0"/>
      <dgm:spPr/>
    </dgm:pt>
    <dgm:pt modelId="{97A7A573-2877-456C-B849-206107AD3976}" type="pres">
      <dgm:prSet presAssocID="{F2E049A6-D183-407E-9412-7B007180DAA0}" presName="composite" presStyleCnt="0"/>
      <dgm:spPr/>
    </dgm:pt>
    <dgm:pt modelId="{89825233-6619-4E42-BF09-FB04A5DE5DB3}" type="pres">
      <dgm:prSet presAssocID="{F2E049A6-D183-407E-9412-7B007180DAA0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D2B1D-D397-457E-9AE7-DED7AF411D26}" type="pres">
      <dgm:prSet presAssocID="{F2E049A6-D183-407E-9412-7B007180DAA0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469C7B-27A4-4F69-8610-6D1BBFC59763}" srcId="{54FEBA67-6A24-4FDE-8E12-D4DCC6329F0C}" destId="{F2E049A6-D183-407E-9412-7B007180DAA0}" srcOrd="3" destOrd="0" parTransId="{261BBABB-BAD7-464A-BA3B-D5C60FC2BEB5}" sibTransId="{7C0EF8D9-656D-4669-B3D6-A49CF3D166B9}"/>
    <dgm:cxn modelId="{D6FDEE0F-2F37-4665-A87B-39C265CE6786}" srcId="{32FAB1E0-6736-42E2-B9F1-418AA3119EB6}" destId="{B09AB47F-9507-48D3-B197-CB382E708341}" srcOrd="0" destOrd="0" parTransId="{59C1D862-4315-4C59-8193-91AF75A27D36}" sibTransId="{0457AEBD-D3EA-4622-9DC8-C032F1633A0F}"/>
    <dgm:cxn modelId="{F0A924F5-9BB9-44BD-BC3A-F6CF05EEEB62}" type="presOf" srcId="{3968F663-851E-4BB7-816A-F47A5AD16A3F}" destId="{394D2B1D-D397-457E-9AE7-DED7AF411D26}" srcOrd="0" destOrd="0" presId="urn:microsoft.com/office/officeart/2005/8/layout/chevron2"/>
    <dgm:cxn modelId="{B1371120-9882-4985-92BC-0BA232A28806}" srcId="{54FEBA67-6A24-4FDE-8E12-D4DCC6329F0C}" destId="{CC99D4FD-03E1-4023-9A6E-2A4497DB9265}" srcOrd="0" destOrd="0" parTransId="{6E67204C-BF34-40FF-942F-1D229EB759FA}" sibTransId="{151781AC-16FD-425F-9236-F6B19E105F07}"/>
    <dgm:cxn modelId="{F01B2F16-BF22-43E9-BD40-20AF317EE360}" type="presOf" srcId="{CC99D4FD-03E1-4023-9A6E-2A4497DB9265}" destId="{188CFA2F-EAB5-419B-8C20-0FC27741A6D1}" srcOrd="0" destOrd="0" presId="urn:microsoft.com/office/officeart/2005/8/layout/chevron2"/>
    <dgm:cxn modelId="{757C6E98-BC57-4C28-95AF-CB59830B160E}" srcId="{CC99D4FD-03E1-4023-9A6E-2A4497DB9265}" destId="{A96879CD-D7A0-4C3B-980D-F30A86A5916C}" srcOrd="0" destOrd="0" parTransId="{7A3171FB-78F4-4713-B1CB-2E169A743E25}" sibTransId="{D11A9D55-886B-4D23-B434-EED0C0294CFF}"/>
    <dgm:cxn modelId="{C8171DA5-5A97-485B-8539-3AA12F235484}" type="presOf" srcId="{B09AB47F-9507-48D3-B197-CB382E708341}" destId="{A1BAAFD8-BAC5-418E-8ABE-158E8ABCD872}" srcOrd="0" destOrd="0" presId="urn:microsoft.com/office/officeart/2005/8/layout/chevron2"/>
    <dgm:cxn modelId="{4CC326E0-4654-4812-A8E3-7ACF43B84351}" type="presOf" srcId="{276BEE7A-BEF2-4310-B4CF-2F1186B6E71C}" destId="{F3453E1D-9D46-4504-B777-BB8ED2076AF8}" srcOrd="0" destOrd="0" presId="urn:microsoft.com/office/officeart/2005/8/layout/chevron2"/>
    <dgm:cxn modelId="{431455AC-26F2-4C0D-A035-691286055E91}" srcId="{54FEBA67-6A24-4FDE-8E12-D4DCC6329F0C}" destId="{276BEE7A-BEF2-4310-B4CF-2F1186B6E71C}" srcOrd="1" destOrd="0" parTransId="{D091A43A-712C-4013-99F4-4102898DF0EC}" sibTransId="{CDA72339-1A5D-4F5B-8186-BA266C927424}"/>
    <dgm:cxn modelId="{77B24EF9-3EEC-4F4E-95A8-10AB3F4601D6}" type="presOf" srcId="{54FEBA67-6A24-4FDE-8E12-D4DCC6329F0C}" destId="{DBC0C98B-B61B-4330-A97C-300D47EF956F}" srcOrd="0" destOrd="0" presId="urn:microsoft.com/office/officeart/2005/8/layout/chevron2"/>
    <dgm:cxn modelId="{431ED96B-ECC0-4EEA-881C-50644CA0309E}" type="presOf" srcId="{A96879CD-D7A0-4C3B-980D-F30A86A5916C}" destId="{250247E9-8CE9-4BEA-AA0D-47C3D7717C1E}" srcOrd="0" destOrd="0" presId="urn:microsoft.com/office/officeart/2005/8/layout/chevron2"/>
    <dgm:cxn modelId="{D8B905FF-F549-4019-A703-5330DF3EDDCE}" type="presOf" srcId="{32FAB1E0-6736-42E2-B9F1-418AA3119EB6}" destId="{041BE337-7B69-4A01-AFD8-DF76D08AEF0B}" srcOrd="0" destOrd="0" presId="urn:microsoft.com/office/officeart/2005/8/layout/chevron2"/>
    <dgm:cxn modelId="{643D8CB5-EFBA-4677-8B5A-31316C3304CF}" type="presOf" srcId="{DF8738D0-9CDE-4306-9ECA-670203217BB3}" destId="{AE880756-D4E7-42BF-9C21-E18A17831811}" srcOrd="0" destOrd="0" presId="urn:microsoft.com/office/officeart/2005/8/layout/chevron2"/>
    <dgm:cxn modelId="{17D00704-8A44-4058-836B-DA73D79EE9EB}" srcId="{F2E049A6-D183-407E-9412-7B007180DAA0}" destId="{3968F663-851E-4BB7-816A-F47A5AD16A3F}" srcOrd="0" destOrd="0" parTransId="{F6546D67-F71C-41D9-A284-BEB4A96475E4}" sibTransId="{1D1497C0-33F6-4237-BF7A-36B8BEFCA12B}"/>
    <dgm:cxn modelId="{86A23E45-B0BA-4D23-A48A-F815874D8636}" srcId="{54FEBA67-6A24-4FDE-8E12-D4DCC6329F0C}" destId="{32FAB1E0-6736-42E2-B9F1-418AA3119EB6}" srcOrd="2" destOrd="0" parTransId="{1C7F8CF8-EBE7-48AE-910A-92DCA27BD85F}" sibTransId="{091CE7AA-3F69-4879-A51E-76B11734BAB2}"/>
    <dgm:cxn modelId="{83C4EE89-D7C3-4A73-8658-1B7BB0B38874}" type="presOf" srcId="{F2E049A6-D183-407E-9412-7B007180DAA0}" destId="{89825233-6619-4E42-BF09-FB04A5DE5DB3}" srcOrd="0" destOrd="0" presId="urn:microsoft.com/office/officeart/2005/8/layout/chevron2"/>
    <dgm:cxn modelId="{3F81F1A8-6FC5-4118-B4DB-9090441CD64A}" srcId="{276BEE7A-BEF2-4310-B4CF-2F1186B6E71C}" destId="{DF8738D0-9CDE-4306-9ECA-670203217BB3}" srcOrd="0" destOrd="0" parTransId="{8A7A224B-6D0A-407A-B05F-6FA5551831B7}" sibTransId="{8380679B-2C76-4374-B310-A6D2FBFB2E15}"/>
    <dgm:cxn modelId="{35F2B5A4-7781-4B0B-8528-1003ED4C74D4}" type="presParOf" srcId="{DBC0C98B-B61B-4330-A97C-300D47EF956F}" destId="{D2D3887B-C426-4443-8E5B-7F0748C8A3AE}" srcOrd="0" destOrd="0" presId="urn:microsoft.com/office/officeart/2005/8/layout/chevron2"/>
    <dgm:cxn modelId="{AE339AC5-3E25-45E5-9CD8-0695C946CC7D}" type="presParOf" srcId="{D2D3887B-C426-4443-8E5B-7F0748C8A3AE}" destId="{188CFA2F-EAB5-419B-8C20-0FC27741A6D1}" srcOrd="0" destOrd="0" presId="urn:microsoft.com/office/officeart/2005/8/layout/chevron2"/>
    <dgm:cxn modelId="{4943BC4C-AB62-4DC5-9FED-86D10B910804}" type="presParOf" srcId="{D2D3887B-C426-4443-8E5B-7F0748C8A3AE}" destId="{250247E9-8CE9-4BEA-AA0D-47C3D7717C1E}" srcOrd="1" destOrd="0" presId="urn:microsoft.com/office/officeart/2005/8/layout/chevron2"/>
    <dgm:cxn modelId="{3DD92D06-DC82-46AA-AD36-FF1B0A862468}" type="presParOf" srcId="{DBC0C98B-B61B-4330-A97C-300D47EF956F}" destId="{371971B6-994D-4FB6-844C-47FD6B7E1D36}" srcOrd="1" destOrd="0" presId="urn:microsoft.com/office/officeart/2005/8/layout/chevron2"/>
    <dgm:cxn modelId="{22B2C31B-EFD3-44E2-9AB2-0DF81D01A3CA}" type="presParOf" srcId="{DBC0C98B-B61B-4330-A97C-300D47EF956F}" destId="{BD7DD420-318E-4809-892A-621DBDE8F569}" srcOrd="2" destOrd="0" presId="urn:microsoft.com/office/officeart/2005/8/layout/chevron2"/>
    <dgm:cxn modelId="{53291FE3-0865-4DDB-B9C3-6FB6664D409E}" type="presParOf" srcId="{BD7DD420-318E-4809-892A-621DBDE8F569}" destId="{F3453E1D-9D46-4504-B777-BB8ED2076AF8}" srcOrd="0" destOrd="0" presId="urn:microsoft.com/office/officeart/2005/8/layout/chevron2"/>
    <dgm:cxn modelId="{E547AA67-F941-4D76-BA7F-757ACE18AA31}" type="presParOf" srcId="{BD7DD420-318E-4809-892A-621DBDE8F569}" destId="{AE880756-D4E7-42BF-9C21-E18A17831811}" srcOrd="1" destOrd="0" presId="urn:microsoft.com/office/officeart/2005/8/layout/chevron2"/>
    <dgm:cxn modelId="{CE86EB87-4616-44F5-8013-CD397DEDC7FD}" type="presParOf" srcId="{DBC0C98B-B61B-4330-A97C-300D47EF956F}" destId="{0D90EFBA-5A82-47CF-8A44-0D3C2FA8E49C}" srcOrd="3" destOrd="0" presId="urn:microsoft.com/office/officeart/2005/8/layout/chevron2"/>
    <dgm:cxn modelId="{8CDA2B9B-089C-4719-A19A-083A2BBA29E0}" type="presParOf" srcId="{DBC0C98B-B61B-4330-A97C-300D47EF956F}" destId="{89E8D9D7-AC0F-403C-9121-58362BDC5326}" srcOrd="4" destOrd="0" presId="urn:microsoft.com/office/officeart/2005/8/layout/chevron2"/>
    <dgm:cxn modelId="{2C4635C4-3700-4129-9C62-0BCCAD6C35FD}" type="presParOf" srcId="{89E8D9D7-AC0F-403C-9121-58362BDC5326}" destId="{041BE337-7B69-4A01-AFD8-DF76D08AEF0B}" srcOrd="0" destOrd="0" presId="urn:microsoft.com/office/officeart/2005/8/layout/chevron2"/>
    <dgm:cxn modelId="{86B579B0-4416-4B48-BDDD-3F9B5AB9A8C9}" type="presParOf" srcId="{89E8D9D7-AC0F-403C-9121-58362BDC5326}" destId="{A1BAAFD8-BAC5-418E-8ABE-158E8ABCD872}" srcOrd="1" destOrd="0" presId="urn:microsoft.com/office/officeart/2005/8/layout/chevron2"/>
    <dgm:cxn modelId="{00BCC9C7-ABEB-46F8-8557-7BE3AECE2A93}" type="presParOf" srcId="{DBC0C98B-B61B-4330-A97C-300D47EF956F}" destId="{5BC616AB-A3D4-4B51-A7E6-B554F16251CD}" srcOrd="5" destOrd="0" presId="urn:microsoft.com/office/officeart/2005/8/layout/chevron2"/>
    <dgm:cxn modelId="{2F1C90BC-C44D-4A80-84C0-87E981765A43}" type="presParOf" srcId="{DBC0C98B-B61B-4330-A97C-300D47EF956F}" destId="{97A7A573-2877-456C-B849-206107AD3976}" srcOrd="6" destOrd="0" presId="urn:microsoft.com/office/officeart/2005/8/layout/chevron2"/>
    <dgm:cxn modelId="{323ED116-A50E-40C9-98C0-B2458547F75B}" type="presParOf" srcId="{97A7A573-2877-456C-B849-206107AD3976}" destId="{89825233-6619-4E42-BF09-FB04A5DE5DB3}" srcOrd="0" destOrd="0" presId="urn:microsoft.com/office/officeart/2005/8/layout/chevron2"/>
    <dgm:cxn modelId="{E71A2802-CED7-4ABB-87C2-90892CE3E994}" type="presParOf" srcId="{97A7A573-2877-456C-B849-206107AD3976}" destId="{394D2B1D-D397-457E-9AE7-DED7AF411D2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CFA2F-EAB5-419B-8C20-0FC27741A6D1}">
      <dsp:nvSpPr>
        <dsp:cNvPr id="0" name=""/>
        <dsp:cNvSpPr/>
      </dsp:nvSpPr>
      <dsp:spPr>
        <a:xfrm rot="5400000">
          <a:off x="-205747" y="209051"/>
          <a:ext cx="1371652" cy="96015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 smtClean="0">
              <a:latin typeface="Century Schoolbook" panose="02040604050505020304" pitchFamily="18" charset="0"/>
            </a:rPr>
            <a:t>СЫРЬЕ </a:t>
          </a:r>
          <a:endParaRPr lang="ru-RU" sz="700" b="1" kern="1200" dirty="0">
            <a:latin typeface="Century Schoolbook" panose="02040604050505020304" pitchFamily="18" charset="0"/>
          </a:endParaRPr>
        </a:p>
      </dsp:txBody>
      <dsp:txXfrm rot="-5400000">
        <a:off x="1" y="483381"/>
        <a:ext cx="960156" cy="411496"/>
      </dsp:txXfrm>
    </dsp:sp>
    <dsp:sp modelId="{250247E9-8CE9-4BEA-AA0D-47C3D7717C1E}">
      <dsp:nvSpPr>
        <dsp:cNvPr id="0" name=""/>
        <dsp:cNvSpPr/>
      </dsp:nvSpPr>
      <dsp:spPr>
        <a:xfrm rot="5400000">
          <a:off x="3750311" y="-2790154"/>
          <a:ext cx="891573" cy="6471883"/>
        </a:xfrm>
        <a:prstGeom prst="round2SameRect">
          <a:avLst/>
        </a:prstGeom>
        <a:noFill/>
        <a:ln w="9525" cap="flat" cmpd="sng" algn="ctr">
          <a:solidFill>
            <a:schemeClr val="accent5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5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Century Schoolbook" panose="02040604050505020304" pitchFamily="18" charset="0"/>
            </a:rPr>
            <a:t>Семена </a:t>
          </a:r>
          <a:r>
            <a:rPr lang="ru-RU" sz="2000" b="1" kern="1200" dirty="0" err="1" smtClean="0">
              <a:latin typeface="Century Schoolbook" panose="02040604050505020304" pitchFamily="18" charset="0"/>
            </a:rPr>
            <a:t>микрозелени</a:t>
          </a:r>
          <a:r>
            <a:rPr lang="ru-RU" sz="2000" b="1" kern="1200" dirty="0" smtClean="0">
              <a:latin typeface="Century Schoolbook" panose="02040604050505020304" pitchFamily="18" charset="0"/>
            </a:rPr>
            <a:t>, грунт, </a:t>
          </a:r>
          <a:r>
            <a:rPr lang="ru-RU" sz="2000" b="1" kern="1200" dirty="0" err="1" smtClean="0">
              <a:latin typeface="Century Schoolbook" panose="02040604050505020304" pitchFamily="18" charset="0"/>
            </a:rPr>
            <a:t>зоогумус</a:t>
          </a:r>
          <a:r>
            <a:rPr lang="ru-RU" sz="2000" b="1" kern="1200" dirty="0" smtClean="0">
              <a:latin typeface="Century Schoolbook" panose="02040604050505020304" pitchFamily="18" charset="0"/>
            </a:rPr>
            <a:t>, контейнеры</a:t>
          </a:r>
          <a:endParaRPr lang="ru-RU" sz="2000" kern="1200" dirty="0"/>
        </a:p>
      </dsp:txBody>
      <dsp:txXfrm rot="-5400000">
        <a:off x="960157" y="43523"/>
        <a:ext cx="6428360" cy="804527"/>
      </dsp:txXfrm>
    </dsp:sp>
    <dsp:sp modelId="{F3453E1D-9D46-4504-B777-BB8ED2076AF8}">
      <dsp:nvSpPr>
        <dsp:cNvPr id="0" name=""/>
        <dsp:cNvSpPr/>
      </dsp:nvSpPr>
      <dsp:spPr>
        <a:xfrm rot="5400000">
          <a:off x="-205747" y="1435416"/>
          <a:ext cx="1371652" cy="960156"/>
        </a:xfrm>
        <a:prstGeom prst="chevron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 smtClean="0">
              <a:latin typeface="Century Schoolbook" panose="02040604050505020304" pitchFamily="18" charset="0"/>
            </a:rPr>
            <a:t>ОБОРУДОВАНИЕ</a:t>
          </a:r>
          <a:endParaRPr lang="ru-RU" sz="700" b="1" kern="1200" dirty="0">
            <a:latin typeface="Century Schoolbook" panose="02040604050505020304" pitchFamily="18" charset="0"/>
          </a:endParaRPr>
        </a:p>
      </dsp:txBody>
      <dsp:txXfrm rot="-5400000">
        <a:off x="1" y="1709746"/>
        <a:ext cx="960156" cy="411496"/>
      </dsp:txXfrm>
    </dsp:sp>
    <dsp:sp modelId="{AE880756-D4E7-42BF-9C21-E18A17831811}">
      <dsp:nvSpPr>
        <dsp:cNvPr id="0" name=""/>
        <dsp:cNvSpPr/>
      </dsp:nvSpPr>
      <dsp:spPr>
        <a:xfrm rot="5400000">
          <a:off x="3750311" y="-1560486"/>
          <a:ext cx="891573" cy="6471883"/>
        </a:xfrm>
        <a:prstGeom prst="round2SameRect">
          <a:avLst/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Century Schoolbook" panose="02040604050505020304" pitchFamily="18" charset="0"/>
            </a:rPr>
            <a:t>Помещение для хранения сырья, помещение для производства боксов</a:t>
          </a:r>
          <a:endParaRPr lang="ru-RU" sz="1800" kern="1200" dirty="0"/>
        </a:p>
      </dsp:txBody>
      <dsp:txXfrm rot="-5400000">
        <a:off x="960157" y="1273191"/>
        <a:ext cx="6428360" cy="804527"/>
      </dsp:txXfrm>
    </dsp:sp>
    <dsp:sp modelId="{041BE337-7B69-4A01-AFD8-DF76D08AEF0B}">
      <dsp:nvSpPr>
        <dsp:cNvPr id="0" name=""/>
        <dsp:cNvSpPr/>
      </dsp:nvSpPr>
      <dsp:spPr>
        <a:xfrm rot="5400000">
          <a:off x="-205747" y="2661781"/>
          <a:ext cx="1371652" cy="960156"/>
        </a:xfrm>
        <a:prstGeom prst="chevron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Century Schoolbook" panose="02040604050505020304" pitchFamily="18" charset="0"/>
            </a:rPr>
            <a:t>ФИНАНСЫ</a:t>
          </a:r>
          <a:endParaRPr lang="ru-RU" sz="1000" b="1" kern="1200" dirty="0">
            <a:latin typeface="Century Schoolbook" panose="02040604050505020304" pitchFamily="18" charset="0"/>
          </a:endParaRPr>
        </a:p>
      </dsp:txBody>
      <dsp:txXfrm rot="-5400000">
        <a:off x="1" y="2936111"/>
        <a:ext cx="960156" cy="411496"/>
      </dsp:txXfrm>
    </dsp:sp>
    <dsp:sp modelId="{A1BAAFD8-BAC5-418E-8ABE-158E8ABCD872}">
      <dsp:nvSpPr>
        <dsp:cNvPr id="0" name=""/>
        <dsp:cNvSpPr/>
      </dsp:nvSpPr>
      <dsp:spPr>
        <a:xfrm rot="5400000">
          <a:off x="3750311" y="-334120"/>
          <a:ext cx="891573" cy="6471883"/>
        </a:xfrm>
        <a:prstGeom prst="round2SameRect">
          <a:avLst/>
        </a:prstGeom>
        <a:noFill/>
        <a:ln w="9525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6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Century Schoolbook" panose="02040604050505020304" pitchFamily="18" charset="0"/>
            </a:rPr>
            <a:t>Грант, собственные средства </a:t>
          </a:r>
          <a:endParaRPr lang="ru-RU" sz="1800" kern="1200" dirty="0"/>
        </a:p>
      </dsp:txBody>
      <dsp:txXfrm rot="-5400000">
        <a:off x="960157" y="2499557"/>
        <a:ext cx="6428360" cy="804527"/>
      </dsp:txXfrm>
    </dsp:sp>
    <dsp:sp modelId="{89825233-6619-4E42-BF09-FB04A5DE5DB3}">
      <dsp:nvSpPr>
        <dsp:cNvPr id="0" name=""/>
        <dsp:cNvSpPr/>
      </dsp:nvSpPr>
      <dsp:spPr>
        <a:xfrm rot="5400000">
          <a:off x="-205747" y="3888147"/>
          <a:ext cx="1371652" cy="960156"/>
        </a:xfrm>
        <a:prstGeom prst="chevron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Century Schoolbook" panose="02040604050505020304" pitchFamily="18" charset="0"/>
            </a:rPr>
            <a:t>МАРКЕТИНГОВЫЕ</a:t>
          </a:r>
          <a:endParaRPr lang="ru-RU" sz="1000" b="1" kern="1200" dirty="0">
            <a:latin typeface="Century Schoolbook" panose="02040604050505020304" pitchFamily="18" charset="0"/>
          </a:endParaRPr>
        </a:p>
      </dsp:txBody>
      <dsp:txXfrm rot="-5400000">
        <a:off x="1" y="4162477"/>
        <a:ext cx="960156" cy="411496"/>
      </dsp:txXfrm>
    </dsp:sp>
    <dsp:sp modelId="{394D2B1D-D397-457E-9AE7-DED7AF411D26}">
      <dsp:nvSpPr>
        <dsp:cNvPr id="0" name=""/>
        <dsp:cNvSpPr/>
      </dsp:nvSpPr>
      <dsp:spPr>
        <a:xfrm rot="5400000">
          <a:off x="3750311" y="892244"/>
          <a:ext cx="891573" cy="6471883"/>
        </a:xfrm>
        <a:prstGeom prst="round2SameRect">
          <a:avLst/>
        </a:prstGeom>
        <a:noFill/>
        <a:ln w="9525" cap="flat" cmpd="sng" algn="ctr">
          <a:solidFill>
            <a:schemeClr val="accent6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6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Century Schoolbook" panose="02040604050505020304" pitchFamily="18" charset="0"/>
            </a:rPr>
            <a:t>Ресурсы для разработки упаковки, бренда, продвижение продукции</a:t>
          </a:r>
          <a:endParaRPr lang="ru-RU" sz="2000" kern="1200" dirty="0"/>
        </a:p>
      </dsp:txBody>
      <dsp:txXfrm rot="-5400000">
        <a:off x="960157" y="3725922"/>
        <a:ext cx="6428360" cy="8045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59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80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48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3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09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43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51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96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8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9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94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19A78-ED7D-4304-A631-73F77674096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8CC14-8851-44D7-A559-7632BCC6D1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86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chart" Target="../charts/chart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1.wdp"/><Relationship Id="rId3" Type="http://schemas.microsoft.com/office/2007/relationships/hdphoto" Target="../media/hdphoto1.wdp"/><Relationship Id="rId7" Type="http://schemas.microsoft.com/office/2007/relationships/hdphoto" Target="../media/hdphoto8.wdp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microsoft.com/office/2007/relationships/hdphoto" Target="../media/hdphoto9.wdp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29.png"/><Relationship Id="rId3" Type="http://schemas.microsoft.com/office/2007/relationships/hdphoto" Target="../media/hdphoto12.wdp"/><Relationship Id="rId7" Type="http://schemas.openxmlformats.org/officeDocument/2006/relationships/diagramColors" Target="../diagrams/colors1.xml"/><Relationship Id="rId12" Type="http://schemas.openxmlformats.org/officeDocument/2006/relationships/image" Target="../media/image3.svg"/><Relationship Id="rId2" Type="http://schemas.openxmlformats.org/officeDocument/2006/relationships/image" Target="../media/image26.png"/><Relationship Id="rId16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8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30.png"/><Relationship Id="rId10" Type="http://schemas.openxmlformats.org/officeDocument/2006/relationships/image" Target="../media/image7.svg"/><Relationship Id="rId4" Type="http://schemas.openxmlformats.org/officeDocument/2006/relationships/diagramData" Target="../diagrams/data1.xml"/><Relationship Id="rId9" Type="http://schemas.openxmlformats.org/officeDocument/2006/relationships/image" Target="../media/image27.png"/><Relationship Id="rId1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"/>
            <a:ext cx="469669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15342" y="-318652"/>
            <a:ext cx="6858003" cy="74953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754" y="2310233"/>
            <a:ext cx="4419600" cy="2387600"/>
          </a:xfrm>
        </p:spPr>
        <p:txBody>
          <a:bodyPr>
            <a:noAutofit/>
          </a:bodyPr>
          <a:lstStyle/>
          <a:p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683" y="1649582"/>
            <a:ext cx="3981797" cy="26268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1"/>
                </a:solidFill>
                <a:latin typeface="Century Schoolbook" panose="02040604050505020304" pitchFamily="18" charset="0"/>
              </a:rPr>
              <a:t>Бокс для выращивания </a:t>
            </a:r>
            <a:r>
              <a:rPr lang="ru-RU" sz="2800" b="1" dirty="0" err="1" smtClean="0">
                <a:ln w="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1"/>
                </a:solidFill>
                <a:latin typeface="Century Schoolbook" panose="02040604050505020304" pitchFamily="18" charset="0"/>
              </a:rPr>
              <a:t>микрозелени</a:t>
            </a:r>
            <a:r>
              <a:rPr lang="ru-RU" sz="2800" b="1" dirty="0" smtClean="0">
                <a:ln w="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1"/>
                </a:solidFill>
                <a:latin typeface="Century Schoolbook" panose="02040604050505020304" pitchFamily="18" charset="0"/>
              </a:rPr>
              <a:t> на основе </a:t>
            </a:r>
            <a:r>
              <a:rPr lang="ru-RU" sz="2800" b="1" dirty="0" err="1" smtClean="0">
                <a:ln w="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1"/>
                </a:solidFill>
                <a:latin typeface="Century Schoolbook" panose="02040604050505020304" pitchFamily="18" charset="0"/>
              </a:rPr>
              <a:t>зоогумуса</a:t>
            </a:r>
            <a:endParaRPr lang="ru-RU" sz="2800" b="1" dirty="0">
              <a:ln w="0">
                <a:solidFill>
                  <a:schemeClr val="tx2">
                    <a:lumMod val="50000"/>
                  </a:schemeClr>
                </a:solidFill>
              </a:ln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2" y="-97413"/>
            <a:ext cx="1590386" cy="12362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58" y="-480647"/>
            <a:ext cx="2054032" cy="213022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63" y="3615752"/>
            <a:ext cx="3392286" cy="312545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645"/>
            <a:ext cx="1052272" cy="141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5515981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90551" y="1047750"/>
            <a:ext cx="7867650" cy="4991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AutoShape 10" descr="https://top-fon.com/uploads/posts/2023-01/1674627550_top-fon-com-p-fon-dlya-prezentatsii-minimalizm-psikholog-7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51" y="-36808"/>
            <a:ext cx="1472279" cy="14482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2015" y="2103120"/>
            <a:ext cx="4796443" cy="38564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Century Schoolbook" panose="02040604050505020304" pitchFamily="18" charset="0"/>
              </a:rPr>
              <a:t>Рацион современного человека не может покрыть суточную потребность организма в витаминах. Для того чтобы ее покрыть необходимо употреблять в пищу большое количество фруктов и овощей. Не каждый человек может позволить себе употреблять  их в таких количествах. Продукция на прилавках магазинов имеет неизвестное происхождение и может быть низкокачественной.</a:t>
            </a:r>
            <a:endParaRPr lang="ru-RU" sz="2000" dirty="0">
              <a:latin typeface="Century Schoolbook" panose="02040604050505020304" pitchFamily="18" charset="0"/>
            </a:endParaRPr>
          </a:p>
        </p:txBody>
      </p:sp>
      <p:pic>
        <p:nvPicPr>
          <p:cNvPr id="11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6"/>
          <a:stretch/>
        </p:blipFill>
        <p:spPr>
          <a:xfrm>
            <a:off x="5515981" y="-36807"/>
            <a:ext cx="7210804" cy="74962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97311" y="1047750"/>
            <a:ext cx="3200001" cy="830926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Проблема</a:t>
            </a:r>
            <a:r>
              <a:rPr lang="ru-RU" sz="3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endParaRPr lang="ru-RU" sz="3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034058" y="-3680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22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80" y="-8962"/>
            <a:ext cx="12191999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 </a:t>
            </a:r>
          </a:p>
        </p:txBody>
      </p:sp>
      <p:pic>
        <p:nvPicPr>
          <p:cNvPr id="15" name="Рисунок 14" descr="plantsempire-microzelen-17.jpg"/>
          <p:cNvPicPr>
            <a:picLocks noChangeAspect="1"/>
          </p:cNvPicPr>
          <p:nvPr/>
        </p:nvPicPr>
        <p:blipFill>
          <a:blip r:embed="rId2" cstate="print"/>
          <a:srcRect l="24325"/>
          <a:stretch>
            <a:fillRect/>
          </a:stretch>
        </p:blipFill>
        <p:spPr>
          <a:xfrm>
            <a:off x="5773479" y="0"/>
            <a:ext cx="7782311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1760" y="1896316"/>
            <a:ext cx="7317018" cy="45876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399" y="-17923"/>
            <a:ext cx="1143520" cy="1053102"/>
          </a:xfrm>
          <a:prstGeom prst="rect">
            <a:avLst/>
          </a:prstGeom>
        </p:spPr>
      </p:pic>
      <p:sp>
        <p:nvSpPr>
          <p:cNvPr id="14" name="Полилиния 13"/>
          <p:cNvSpPr/>
          <p:nvPr/>
        </p:nvSpPr>
        <p:spPr>
          <a:xfrm rot="9930299">
            <a:off x="8919075" y="4755381"/>
            <a:ext cx="5277515" cy="4339804"/>
          </a:xfrm>
          <a:custGeom>
            <a:avLst/>
            <a:gdLst>
              <a:gd name="connsiteX0" fmla="*/ 0 w 2934393"/>
              <a:gd name="connsiteY0" fmla="*/ 1404851 h 1622120"/>
              <a:gd name="connsiteX1" fmla="*/ 856211 w 2934393"/>
              <a:gd name="connsiteY1" fmla="*/ 1620982 h 1622120"/>
              <a:gd name="connsiteX2" fmla="*/ 1022465 w 2934393"/>
              <a:gd name="connsiteY2" fmla="*/ 1321724 h 1622120"/>
              <a:gd name="connsiteX3" fmla="*/ 1911927 w 2934393"/>
              <a:gd name="connsiteY3" fmla="*/ 1321724 h 1622120"/>
              <a:gd name="connsiteX4" fmla="*/ 2019993 w 2934393"/>
              <a:gd name="connsiteY4" fmla="*/ 881150 h 1622120"/>
              <a:gd name="connsiteX5" fmla="*/ 2601884 w 2934393"/>
              <a:gd name="connsiteY5" fmla="*/ 706582 h 1622120"/>
              <a:gd name="connsiteX6" fmla="*/ 2535382 w 2934393"/>
              <a:gd name="connsiteY6" fmla="*/ 207819 h 1622120"/>
              <a:gd name="connsiteX7" fmla="*/ 2934393 w 2934393"/>
              <a:gd name="connsiteY7" fmla="*/ 0 h 1622120"/>
              <a:gd name="connsiteX8" fmla="*/ 2934393 w 2934393"/>
              <a:gd name="connsiteY8" fmla="*/ 0 h 162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4393" h="1622120">
                <a:moveTo>
                  <a:pt x="0" y="1404851"/>
                </a:moveTo>
                <a:cubicBezTo>
                  <a:pt x="342900" y="1519843"/>
                  <a:pt x="685800" y="1634836"/>
                  <a:pt x="856211" y="1620982"/>
                </a:cubicBezTo>
                <a:cubicBezTo>
                  <a:pt x="1026622" y="1607128"/>
                  <a:pt x="846512" y="1371600"/>
                  <a:pt x="1022465" y="1321724"/>
                </a:cubicBezTo>
                <a:cubicBezTo>
                  <a:pt x="1198418" y="1271848"/>
                  <a:pt x="1745672" y="1395153"/>
                  <a:pt x="1911927" y="1321724"/>
                </a:cubicBezTo>
                <a:cubicBezTo>
                  <a:pt x="2078182" y="1248295"/>
                  <a:pt x="1905000" y="983674"/>
                  <a:pt x="2019993" y="881150"/>
                </a:cubicBezTo>
                <a:cubicBezTo>
                  <a:pt x="2134986" y="778626"/>
                  <a:pt x="2515986" y="818804"/>
                  <a:pt x="2601884" y="706582"/>
                </a:cubicBezTo>
                <a:cubicBezTo>
                  <a:pt x="2687782" y="594360"/>
                  <a:pt x="2479964" y="325583"/>
                  <a:pt x="2535382" y="207819"/>
                </a:cubicBezTo>
                <a:cubicBezTo>
                  <a:pt x="2590800" y="90055"/>
                  <a:pt x="2934393" y="0"/>
                  <a:pt x="2934393" y="0"/>
                </a:cubicBezTo>
                <a:lnTo>
                  <a:pt x="2934393" y="0"/>
                </a:ln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90067" y="1335394"/>
            <a:ext cx="4885266" cy="5609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                                                                 </a:t>
            </a:r>
            <a:endParaRPr lang="ru-RU" b="1" dirty="0"/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>
            <a:off x="688061" y="2430375"/>
            <a:ext cx="4992806" cy="3703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entury Schoolbook" panose="02040604050505020304" pitchFamily="18" charset="0"/>
              </a:rPr>
              <a:t>В качестве субстрата для выращивания </a:t>
            </a:r>
            <a:r>
              <a:rPr lang="ru-RU" sz="2400" dirty="0" err="1" smtClean="0">
                <a:latin typeface="Century Schoolbook" panose="02040604050505020304" pitchFamily="18" charset="0"/>
              </a:rPr>
              <a:t>микрозелени</a:t>
            </a:r>
            <a:r>
              <a:rPr lang="ru-RU" sz="2400" dirty="0" smtClean="0">
                <a:latin typeface="Century Schoolbook" panose="02040604050505020304" pitchFamily="18" charset="0"/>
              </a:rPr>
              <a:t> использовать не </a:t>
            </a:r>
            <a:r>
              <a:rPr lang="ru-RU" sz="2400" dirty="0" err="1" smtClean="0">
                <a:latin typeface="Century Schoolbook" panose="02040604050505020304" pitchFamily="18" charset="0"/>
              </a:rPr>
              <a:t>агровату</a:t>
            </a:r>
            <a:r>
              <a:rPr lang="ru-RU" sz="2400" dirty="0" smtClean="0">
                <a:latin typeface="Century Schoolbook" panose="02040604050505020304" pitchFamily="18" charset="0"/>
              </a:rPr>
              <a:t>, а </a:t>
            </a:r>
            <a:r>
              <a:rPr lang="ru-RU" sz="2400" dirty="0" err="1" smtClean="0">
                <a:latin typeface="Century Schoolbook" panose="02040604050505020304" pitchFamily="18" charset="0"/>
              </a:rPr>
              <a:t>торфогрунт</a:t>
            </a:r>
            <a:r>
              <a:rPr lang="ru-RU" sz="2400" dirty="0" smtClean="0">
                <a:latin typeface="Century Schoolbook" panose="02040604050505020304" pitchFamily="18" charset="0"/>
              </a:rPr>
              <a:t> с </a:t>
            </a:r>
            <a:r>
              <a:rPr lang="ru-RU" sz="2400" dirty="0" err="1" smtClean="0">
                <a:latin typeface="Century Schoolbook" panose="02040604050505020304" pitchFamily="18" charset="0"/>
              </a:rPr>
              <a:t>зоогумусом</a:t>
            </a:r>
            <a:r>
              <a:rPr lang="ru-RU" sz="2400" dirty="0" smtClean="0">
                <a:latin typeface="Century Schoolbook" panose="02040604050505020304" pitchFamily="18" charset="0"/>
              </a:rPr>
              <a:t>.</a:t>
            </a:r>
            <a:endParaRPr lang="ru-RU" sz="2400" dirty="0">
              <a:latin typeface="Century Schoolbook" panose="020406040505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77760" y="1118199"/>
            <a:ext cx="4422823" cy="982124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Инновационность</a:t>
            </a: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 проекта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033977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31" y="-106544"/>
            <a:ext cx="1383803" cy="1361185"/>
          </a:xfrm>
          <a:prstGeom prst="rect">
            <a:avLst/>
          </a:prstGeom>
        </p:spPr>
      </p:pic>
      <p:sp>
        <p:nvSpPr>
          <p:cNvPr id="11266" name="AutoShape 2" descr="микрозелен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ttps://plantsempire.ru/wp-content/uploads/2023/03/plantsempire-microzelen-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476874" y="0"/>
            <a:ext cx="6819901" cy="685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27" y="-25195"/>
            <a:ext cx="1415092" cy="126872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0213" y="2013675"/>
            <a:ext cx="5653548" cy="6802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entury Schoolbook" panose="02040604050505020304" pitchFamily="18" charset="0"/>
              </a:rPr>
              <a:t>Решение</a:t>
            </a:r>
            <a:endParaRPr lang="ru-RU" sz="4000" b="1" dirty="0">
              <a:latin typeface="Century Schoolbook" panose="020406040505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7165" y="1754982"/>
            <a:ext cx="5189052" cy="42721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000" dirty="0">
              <a:latin typeface="Century Schoolbook" panose="020406040505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6" y="1254084"/>
            <a:ext cx="4925136" cy="49367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86472" y="1410646"/>
            <a:ext cx="5672065" cy="60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entury Schoolbook" panose="02040604050505020304" pitchFamily="18" charset="0"/>
              </a:rPr>
              <a:t>В набор бокса для выращивания </a:t>
            </a:r>
            <a:r>
              <a:rPr lang="ru-RU" sz="2000" dirty="0" err="1" smtClean="0">
                <a:latin typeface="Century Schoolbook" panose="02040604050505020304" pitchFamily="18" charset="0"/>
              </a:rPr>
              <a:t>микрозелени</a:t>
            </a:r>
            <a:r>
              <a:rPr lang="ru-RU" sz="2000" dirty="0" smtClean="0">
                <a:latin typeface="Century Schoolbook" panose="02040604050505020304" pitchFamily="18" charset="0"/>
              </a:rPr>
              <a:t> входит:</a:t>
            </a: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161" b="89957" l="3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278" y="3774953"/>
            <a:ext cx="2438400" cy="212445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920153" y="3481552"/>
            <a:ext cx="3491008" cy="1153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entury Schoolbook" panose="02040604050505020304" pitchFamily="18" charset="0"/>
              </a:rPr>
              <a:t>2.</a:t>
            </a:r>
            <a:r>
              <a:rPr lang="en-US" sz="2000" dirty="0" smtClean="0">
                <a:latin typeface="Century Schoolbook" panose="02040604050505020304" pitchFamily="18" charset="0"/>
              </a:rPr>
              <a:t> </a:t>
            </a:r>
            <a:r>
              <a:rPr lang="ru-RU" sz="2000" dirty="0" smtClean="0">
                <a:latin typeface="Century Schoolbook" panose="02040604050505020304" pitchFamily="18" charset="0"/>
              </a:rPr>
              <a:t>Грунт с </a:t>
            </a:r>
            <a:r>
              <a:rPr lang="ru-RU" sz="2000" dirty="0" err="1" smtClean="0">
                <a:latin typeface="Century Schoolbook" panose="02040604050505020304" pitchFamily="18" charset="0"/>
              </a:rPr>
              <a:t>зоогумусом</a:t>
            </a:r>
            <a:endParaRPr lang="ru-RU" sz="2000" dirty="0">
              <a:latin typeface="Century Schoolbook" panose="020406040505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67035" y="2906293"/>
            <a:ext cx="3591739" cy="842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entury Schoolbook" panose="02040604050505020304" pitchFamily="18" charset="0"/>
              </a:rPr>
              <a:t>3. Контейнер для выращивания</a:t>
            </a:r>
            <a:endParaRPr lang="ru-RU" sz="2000" dirty="0">
              <a:latin typeface="Century Schoolbook" panose="020406040505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54719" y="2085968"/>
            <a:ext cx="1622352" cy="3548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entury Schoolbook" panose="02040604050505020304" pitchFamily="18" charset="0"/>
              </a:rPr>
              <a:t>1. Семена </a:t>
            </a:r>
            <a:endParaRPr lang="ru-RU" sz="2000" dirty="0">
              <a:latin typeface="Century Schoolbook" panose="020406040505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9958" r="912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26" t="15396" r="6762" b="9912"/>
          <a:stretch/>
        </p:blipFill>
        <p:spPr>
          <a:xfrm>
            <a:off x="6585490" y="1977632"/>
            <a:ext cx="1721594" cy="19732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57" b="95259" l="8051" r="89972">
                        <a14:foregroundMark x1="21540" y1="80788" x2="18432" y2="93288"/>
                        <a14:foregroundMark x1="18573" y1="94150" x2="47599" y2="91071"/>
                        <a14:foregroundMark x1="22246" y1="31897" x2="21257" y2="37192"/>
                        <a14:foregroundMark x1="23658" y1="33251" x2="33545" y2="33251"/>
                        <a14:foregroundMark x1="27472" y1="31281" x2="27472" y2="38054"/>
                        <a14:foregroundMark x1="46045" y1="90394" x2="79025" y2="92919"/>
                        <a14:foregroundMark x1="15890" y1="14594" x2="13771" y2="11638"/>
                        <a14:foregroundMark x1="14195" y1="13978" x2="11653" y2="95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23" y="4155251"/>
            <a:ext cx="2490829" cy="258745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 rot="21258889">
            <a:off x="1007004" y="5461926"/>
            <a:ext cx="3462867" cy="55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Дизайн бокса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15952" y="726211"/>
            <a:ext cx="3276600" cy="803458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Решение</a:t>
            </a:r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060444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93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Century Schoolbook" pitchFamily="18" charset="0"/>
            </a:endParaRPr>
          </a:p>
        </p:txBody>
      </p:sp>
      <p:pic>
        <p:nvPicPr>
          <p:cNvPr id="9" name="Рисунок 8" descr="plantsempire-microzelen-10.jpg"/>
          <p:cNvPicPr>
            <a:picLocks noChangeAspect="1"/>
          </p:cNvPicPr>
          <p:nvPr/>
        </p:nvPicPr>
        <p:blipFill>
          <a:blip r:embed="rId2" cstate="print"/>
          <a:srcRect t="1884" r="25949"/>
          <a:stretch>
            <a:fillRect/>
          </a:stretch>
        </p:blipFill>
        <p:spPr>
          <a:xfrm>
            <a:off x="5283392" y="-159145"/>
            <a:ext cx="8513534" cy="71557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060444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7292" cy="131552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0286" y="1403497"/>
            <a:ext cx="4412709" cy="1031359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Преимущества нашего продукта</a:t>
            </a:r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9611" y="2785730"/>
            <a:ext cx="4688956" cy="2626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Многоразовое использование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Низкая цена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   Грунт с </a:t>
            </a:r>
            <a:r>
              <a:rPr lang="ru-RU" dirty="0" err="1" smtClean="0">
                <a:solidFill>
                  <a:schemeClr val="tx1"/>
                </a:solidFill>
                <a:latin typeface="Century Schoolbook" pitchFamily="18" charset="0"/>
              </a:rPr>
              <a:t>зоогумусом</a:t>
            </a: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 в свою очередь:</a:t>
            </a:r>
          </a:p>
          <a:p>
            <a:pPr marL="342900" indent="-342900" algn="ctr">
              <a:buFont typeface="+mj-lt"/>
              <a:buAutoNum type="alphaLcParenR"/>
            </a:pP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 отпугивает многих вредителей и защищает растения от поражения</a:t>
            </a:r>
          </a:p>
          <a:p>
            <a:pPr marL="342900" indent="-342900" algn="ctr">
              <a:buFont typeface="+mj-lt"/>
              <a:buAutoNum type="alphaLcParenR"/>
            </a:pP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повышает всхожесть семян и сокращает сроки вегетации (от 5 до 10 дней)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             </a:t>
            </a:r>
            <a:endParaRPr lang="ru-RU" dirty="0">
              <a:solidFill>
                <a:schemeClr val="tx1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" y="-20577"/>
            <a:ext cx="1410479" cy="12645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82233" y="365324"/>
            <a:ext cx="3396981" cy="582602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Р</a:t>
            </a:r>
            <a:r>
              <a:rPr lang="ru-RU" sz="24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езультаты опроса </a:t>
            </a:r>
            <a:endParaRPr lang="ru-RU" sz="24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034461" y="-20578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930535938"/>
              </p:ext>
            </p:extLst>
          </p:nvPr>
        </p:nvGraphicFramePr>
        <p:xfrm>
          <a:off x="695106" y="624662"/>
          <a:ext cx="5652976" cy="324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317327144"/>
              </p:ext>
            </p:extLst>
          </p:nvPr>
        </p:nvGraphicFramePr>
        <p:xfrm>
          <a:off x="5553739" y="701749"/>
          <a:ext cx="5493490" cy="315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681620502"/>
              </p:ext>
            </p:extLst>
          </p:nvPr>
        </p:nvGraphicFramePr>
        <p:xfrm>
          <a:off x="457201" y="3248245"/>
          <a:ext cx="4890976" cy="3609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95371944"/>
              </p:ext>
            </p:extLst>
          </p:nvPr>
        </p:nvGraphicFramePr>
        <p:xfrm>
          <a:off x="5745124" y="3482163"/>
          <a:ext cx="5302103" cy="324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1527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-10289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531088" cy="14100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71760" y="5281648"/>
            <a:ext cx="2645573" cy="7397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17675" y="5318167"/>
            <a:ext cx="2435368" cy="6666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034835" y="5358919"/>
            <a:ext cx="3136786" cy="7767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03867" y="777025"/>
            <a:ext cx="6096550" cy="660725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Целевая аудитория и рынки сбыта</a:t>
            </a:r>
            <a:endParaRPr lang="ru-RU" sz="2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8631" y="1923460"/>
            <a:ext cx="2439265" cy="465513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Целевая аудитория</a:t>
            </a:r>
            <a:endParaRPr lang="ru-RU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8544" y="4911504"/>
            <a:ext cx="3108960" cy="19259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Century Schoolbook" panose="02040604050505020304" pitchFamily="18" charset="0"/>
            </a:endParaRPr>
          </a:p>
          <a:p>
            <a:pPr algn="ctr"/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95321" y="1918452"/>
            <a:ext cx="2419216" cy="4705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Рынки сбыта</a:t>
            </a:r>
            <a:endParaRPr lang="ru-RU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61866" y="2576406"/>
            <a:ext cx="2840725" cy="48543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Фермерские </a:t>
            </a:r>
            <a:r>
              <a:rPr lang="ru-RU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рынки </a:t>
            </a:r>
            <a:endParaRPr lang="ru-RU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1" name="Picture 2" descr="https://e7.pngegg.com/pngimages/338/484/png-clipart-pavin-restaurantes-breakfast-vegetarianism-buffet-food-breakfast-food-lea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6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57" y="3183660"/>
            <a:ext cx="1032565" cy="6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498632" y="2574945"/>
            <a:ext cx="3204036" cy="48835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Люди, заинтересованные в здоровом питании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98631" y="3247689"/>
            <a:ext cx="3204037" cy="5070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Вегетарианцы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98631" y="3912012"/>
            <a:ext cx="3204037" cy="8144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Люди, не имеющие возможности выращивать на открытых участках</a:t>
            </a:r>
          </a:p>
        </p:txBody>
      </p:sp>
      <p:pic>
        <p:nvPicPr>
          <p:cNvPr id="26" name="Picture 10" descr="https://kartinkis.cdnbro.com/posts/04963790-zdorove-bez-fona-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067" b="90000" l="10000" r="91360">
                        <a14:foregroundMark x1="49400" y1="32433" x2="49400" y2="32433"/>
                        <a14:foregroundMark x1="49040" y1="28200" x2="49040" y2="28200"/>
                        <a14:foregroundMark x1="40720" y1="14933" x2="40720" y2="14933"/>
                        <a14:foregroundMark x1="51560" y1="70400" x2="51560" y2="7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5" y="2381456"/>
            <a:ext cx="1393587" cy="80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https://e7.pngegg.com/pngimages/1018/723/png-clipart-computer-icons-office-symbol-room-office-miscellaneous-building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69" b="100000" l="1222" r="96667">
                        <a14:foregroundMark x1="31333" y1="28311" x2="31333" y2="28311"/>
                        <a14:foregroundMark x1="5444" y1="50114" x2="5444" y2="50114"/>
                        <a14:foregroundMark x1="96667" y1="54110" x2="96667" y2="54110"/>
                        <a14:foregroundMark x1="1222" y1="52626" x2="1222" y2="52626"/>
                        <a14:foregroundMark x1="67000" y1="72603" x2="67000" y2="72603"/>
                        <a14:foregroundMark x1="67556" y1="69635" x2="67556" y2="69635"/>
                        <a14:foregroundMark x1="67333" y1="69064" x2="67333" y2="69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9" y="4006419"/>
            <a:ext cx="745680" cy="71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961866" y="3248716"/>
            <a:ext cx="2840725" cy="50604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Магазины здорового питания.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61866" y="3915668"/>
            <a:ext cx="2840725" cy="80589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Century Schoolbook" panose="02040604050505020304" pitchFamily="18" charset="0"/>
              </a:rPr>
              <a:t>Частные покупатели.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2045143" y="-83126"/>
            <a:ext cx="185246" cy="694112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14" descr="https://store-images.s-microsoft.com/image/apps.59403.13918285055920673.0a809921-8760-4642-981a-dcde9092c629.94fb8863-5d31-4ae2-9627-cf73830dce4a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387" r="100000">
                        <a14:foregroundMark x1="16935" y1="34194" x2="16935" y2="34194"/>
                        <a14:foregroundMark x1="50806" y1="33871" x2="50806" y2="33871"/>
                        <a14:foregroundMark x1="83710" y1="38548" x2="83710" y2="38548"/>
                        <a14:foregroundMark x1="59839" y1="77903" x2="59839" y2="77903"/>
                        <a14:foregroundMark x1="62581" y1="65484" x2="62581" y2="65484"/>
                        <a14:foregroundMark x1="14679" y1="35321" x2="14679" y2="35321"/>
                        <a14:foregroundMark x1="19266" y1="30734" x2="19266" y2="30734"/>
                        <a14:foregroundMark x1="19266" y1="30734" x2="19266" y2="30734"/>
                        <a14:foregroundMark x1="55963" y1="35321" x2="55963" y2="35321"/>
                        <a14:foregroundMark x1="55963" y1="35321" x2="55963" y2="35321"/>
                        <a14:foregroundMark x1="88991" y1="42661" x2="88991" y2="42661"/>
                        <a14:foregroundMark x1="88991" y1="42661" x2="88991" y2="42661"/>
                        <a14:foregroundMark x1="44037" y1="70183" x2="44037" y2="70183"/>
                        <a14:foregroundMark x1="44037" y1="70183" x2="44037" y2="70183"/>
                        <a14:foregroundMark x1="37615" y1="72018" x2="37615" y2="72018"/>
                        <a14:foregroundMark x1="37615" y1="72018" x2="37615" y2="72018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78" y="2257983"/>
            <a:ext cx="904554" cy="90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6" descr="http://banner2.cleanpng.com/20190319/bsr/kisspng-clip-art-shopping-cart-vector-graphics-illustratio-5c913fe166b243.705725841553022945420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871" b="95645" l="10000" r="90000">
                        <a14:foregroundMark x1="29667" y1="27742" x2="35667" y2="28548"/>
                        <a14:foregroundMark x1="35667" y1="29194" x2="41444" y2="63548"/>
                        <a14:foregroundMark x1="41889" y1="63871" x2="60778" y2="62742"/>
                        <a14:foregroundMark x1="60111" y1="62742" x2="63222" y2="62581"/>
                        <a14:foregroundMark x1="63889" y1="62419" x2="64889" y2="62419"/>
                        <a14:foregroundMark x1="65000" y1="62419" x2="68111" y2="38710"/>
                        <a14:foregroundMark x1="39333" y1="36452" x2="68556" y2="35806"/>
                        <a14:foregroundMark x1="64667" y1="49032" x2="64667" y2="49032"/>
                        <a14:foregroundMark x1="64667" y1="49032" x2="64667" y2="49032"/>
                        <a14:foregroundMark x1="54111" y1="40000" x2="54111" y2="40000"/>
                        <a14:foregroundMark x1="54111" y1="40000" x2="54111" y2="40000"/>
                        <a14:foregroundMark x1="43889" y1="40645" x2="43889" y2="40645"/>
                        <a14:foregroundMark x1="43889" y1="40645" x2="43889" y2="40645"/>
                        <a14:foregroundMark x1="45111" y1="57742" x2="45111" y2="57742"/>
                        <a14:foregroundMark x1="45111" y1="57742" x2="45111" y2="57742"/>
                        <a14:foregroundMark x1="62000" y1="58387" x2="62000" y2="58387"/>
                        <a14:foregroundMark x1="62000" y1="58387" x2="62000" y2="58387"/>
                        <a14:foregroundMark x1="54333" y1="57581" x2="54333" y2="57581"/>
                        <a14:foregroundMark x1="54333" y1="57581" x2="54333" y2="57581"/>
                        <a14:foregroundMark x1="53778" y1="50161" x2="53778" y2="50161"/>
                        <a14:foregroundMark x1="53778" y1="50161" x2="53778" y2="50161"/>
                        <a14:foregroundMark x1="42222" y1="47742" x2="42222" y2="47742"/>
                        <a14:foregroundMark x1="45111" y1="49355" x2="45111" y2="49355"/>
                        <a14:foregroundMark x1="63222" y1="41452" x2="63222" y2="41452"/>
                        <a14:foregroundMark x1="63222" y1="41452" x2="63222" y2="41452"/>
                        <a14:foregroundMark x1="47778" y1="43871" x2="47778" y2="43871"/>
                        <a14:foregroundMark x1="47778" y1="43871" x2="47778" y2="43871"/>
                        <a14:foregroundMark x1="48111" y1="51290" x2="48111" y2="51290"/>
                        <a14:foregroundMark x1="48111" y1="51290" x2="48111" y2="51290"/>
                        <a14:foregroundMark x1="49000" y1="40645" x2="49222" y2="56935"/>
                        <a14:foregroundMark x1="44222" y1="75000" x2="44222" y2="75000"/>
                        <a14:foregroundMark x1="44222" y1="75000" x2="44222" y2="75000"/>
                        <a14:foregroundMark x1="63111" y1="74516" x2="63111" y2="74516"/>
                        <a14:foregroundMark x1="63111" y1="74516" x2="63111" y2="74516"/>
                        <a14:foregroundMark x1="62333" y1="73871" x2="63667" y2="71613"/>
                        <a14:foregroundMark x1="44000" y1="74839" x2="46556" y2="70323"/>
                        <a14:foregroundMark x1="52667" y1="40000" x2="52667" y2="40000"/>
                        <a14:foregroundMark x1="52667" y1="40000" x2="52667" y2="40000"/>
                        <a14:backgroundMark x1="48000" y1="43387" x2="48000" y2="4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243" y="3145527"/>
            <a:ext cx="995530" cy="68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8" descr="https://city.wi-fi.ru/welcomebonus/images/peopl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87" y="3878033"/>
            <a:ext cx="781477" cy="78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31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9335193" y="4066720"/>
            <a:ext cx="2011680" cy="60264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190501" y="4085056"/>
            <a:ext cx="2712962" cy="59266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871612" y="4066720"/>
            <a:ext cx="1779842" cy="6026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6800" y="4066720"/>
            <a:ext cx="2321691" cy="60264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-10289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2518" t="37574" r="62357" b="38721"/>
          <a:stretch/>
        </p:blipFill>
        <p:spPr>
          <a:xfrm>
            <a:off x="577606" y="1334619"/>
            <a:ext cx="2700913" cy="2622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35201" t="20120" r="50012" b="48478"/>
          <a:stretch/>
        </p:blipFill>
        <p:spPr>
          <a:xfrm>
            <a:off x="3527258" y="1334619"/>
            <a:ext cx="2457906" cy="26221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l="17918" t="24316" r="50723" b="17158"/>
          <a:stretch/>
        </p:blipFill>
        <p:spPr>
          <a:xfrm>
            <a:off x="6233903" y="1329907"/>
            <a:ext cx="2502132" cy="26268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/>
          <a:srcRect l="32483" t="28171" r="47417" b="40706"/>
          <a:stretch/>
        </p:blipFill>
        <p:spPr>
          <a:xfrm>
            <a:off x="9034034" y="1329907"/>
            <a:ext cx="2541166" cy="26268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56214" y="367388"/>
            <a:ext cx="5200463" cy="745434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Аналоги и конкуренты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23135" cy="127590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21560" y="4176788"/>
            <a:ext cx="1869015" cy="364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Турбо </a:t>
            </a:r>
            <a:r>
              <a:rPr lang="ru-RU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зелень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1090 р.</a:t>
            </a:r>
            <a:endParaRPr lang="ru-RU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4511" y="4195232"/>
            <a:ext cx="1922834" cy="35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latin typeface="Century Schoolbook" panose="02040604050505020304" pitchFamily="18" charset="0"/>
              </a:rPr>
              <a:t>NOVAGREEN</a:t>
            </a:r>
            <a:endParaRPr lang="ru-RU" b="1" dirty="0" smtClean="0">
              <a:latin typeface="Century Schoolbook" panose="02040604050505020304" pitchFamily="18" charset="0"/>
            </a:endParaRPr>
          </a:p>
          <a:p>
            <a:r>
              <a:rPr lang="ru-RU" b="1" dirty="0" smtClean="0">
                <a:latin typeface="Century Schoolbook" panose="02040604050505020304" pitchFamily="18" charset="0"/>
              </a:rPr>
              <a:t>650 р</a:t>
            </a:r>
            <a:r>
              <a:rPr lang="ru-RU" dirty="0" smtClean="0">
                <a:latin typeface="Century Schoolbook" panose="02040604050505020304" pitchFamily="18" charset="0"/>
              </a:rPr>
              <a:t>.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07809" y="4176788"/>
            <a:ext cx="2800131" cy="377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latin typeface="Century Schoolbook" panose="02040604050505020304" pitchFamily="18" charset="0"/>
              </a:rPr>
              <a:t>Микрозелень </a:t>
            </a:r>
            <a:r>
              <a:rPr lang="ru-RU" b="1" dirty="0" err="1" smtClean="0">
                <a:latin typeface="Century Schoolbook" panose="02040604050505020304" pitchFamily="18" charset="0"/>
              </a:rPr>
              <a:t>маркет</a:t>
            </a:r>
            <a:r>
              <a:rPr lang="ru-RU" b="1" dirty="0" smtClean="0">
                <a:latin typeface="Century Schoolbook" panose="02040604050505020304" pitchFamily="18" charset="0"/>
              </a:rPr>
              <a:t>  </a:t>
            </a:r>
          </a:p>
          <a:p>
            <a:r>
              <a:rPr lang="ru-RU" b="1" dirty="0" smtClean="0">
                <a:latin typeface="Century Schoolbook" panose="02040604050505020304" pitchFamily="18" charset="0"/>
              </a:rPr>
              <a:t>290 р.</a:t>
            </a:r>
            <a:endParaRPr lang="ru-RU" b="1" dirty="0">
              <a:latin typeface="Century Schoolbook" panose="020406040505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321095" y="4076698"/>
            <a:ext cx="2192032" cy="6010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latin typeface="Century Schoolbook" panose="02040604050505020304" pitchFamily="18" charset="0"/>
              </a:rPr>
              <a:t>Здоровья </a:t>
            </a:r>
            <a:r>
              <a:rPr lang="ru-RU" b="1" dirty="0" smtClean="0">
                <a:latin typeface="Century Schoolbook" panose="02040604050505020304" pitchFamily="18" charset="0"/>
              </a:rPr>
              <a:t>клад</a:t>
            </a:r>
          </a:p>
          <a:p>
            <a:r>
              <a:rPr lang="ru-RU" b="1" dirty="0" smtClean="0">
                <a:latin typeface="Century Schoolbook" panose="02040604050505020304" pitchFamily="18" charset="0"/>
              </a:rPr>
              <a:t>130 р.</a:t>
            </a:r>
            <a:endParaRPr lang="ru-RU" b="1" dirty="0">
              <a:latin typeface="Century Schoolbook" panose="020406040505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034058" y="0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люс 22"/>
          <p:cNvSpPr/>
          <p:nvPr/>
        </p:nvSpPr>
        <p:spPr>
          <a:xfrm>
            <a:off x="423949" y="4979324"/>
            <a:ext cx="482138" cy="390698"/>
          </a:xfrm>
          <a:prstGeom prst="mathPl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>
            <a:off x="387568" y="5827973"/>
            <a:ext cx="581891" cy="465512"/>
          </a:xfrm>
          <a:prstGeom prst="mathMin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088967" y="5045825"/>
            <a:ext cx="1601608" cy="4056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Широкий ассортимент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67629" y="5827973"/>
            <a:ext cx="1766397" cy="448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Высокие цены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28" name="Минус 27"/>
          <p:cNvSpPr/>
          <p:nvPr/>
        </p:nvSpPr>
        <p:spPr>
          <a:xfrm>
            <a:off x="3139545" y="5827973"/>
            <a:ext cx="581891" cy="465512"/>
          </a:xfrm>
          <a:prstGeom prst="mathMin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696611" y="5820817"/>
            <a:ext cx="2615002" cy="4726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Скудный ассортимент наборов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81200" y="4962698"/>
            <a:ext cx="2326609" cy="4239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Широкий ассортимент семян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31" name="Плюс 30"/>
          <p:cNvSpPr/>
          <p:nvPr/>
        </p:nvSpPr>
        <p:spPr>
          <a:xfrm>
            <a:off x="3141120" y="4979324"/>
            <a:ext cx="482138" cy="390698"/>
          </a:xfrm>
          <a:prstGeom prst="mathPl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люс 31"/>
          <p:cNvSpPr/>
          <p:nvPr/>
        </p:nvSpPr>
        <p:spPr>
          <a:xfrm>
            <a:off x="6193681" y="5309860"/>
            <a:ext cx="482138" cy="390698"/>
          </a:xfrm>
          <a:prstGeom prst="mathPl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596549" y="4979324"/>
            <a:ext cx="2391732" cy="10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Широкий ассортимент наборов</a:t>
            </a:r>
          </a:p>
          <a:p>
            <a:pPr algn="ctr"/>
            <a:r>
              <a:rPr lang="ru-RU" dirty="0" smtClean="0"/>
              <a:t>Оптимальные цены</a:t>
            </a:r>
            <a:endParaRPr lang="ru-RU" dirty="0"/>
          </a:p>
        </p:txBody>
      </p:sp>
      <p:sp>
        <p:nvSpPr>
          <p:cNvPr id="35" name="Плюс 34"/>
          <p:cNvSpPr/>
          <p:nvPr/>
        </p:nvSpPr>
        <p:spPr>
          <a:xfrm>
            <a:off x="9273217" y="5316200"/>
            <a:ext cx="482138" cy="390698"/>
          </a:xfrm>
          <a:prstGeom prst="mathPl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766915" y="5286638"/>
            <a:ext cx="1812300" cy="41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entury Schoolbook" panose="02040604050505020304" pitchFamily="18" charset="0"/>
              </a:rPr>
              <a:t>Низкие цены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429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1652" y="1438010"/>
            <a:ext cx="7771015" cy="684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23"/>
            <a:ext cx="1294402" cy="12481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047912" y="-20578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48567" y="509134"/>
            <a:ext cx="2995079" cy="850328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Schoolbook" panose="02040604050505020304" pitchFamily="18" charset="0"/>
              </a:rPr>
              <a:t>Ресурсы</a:t>
            </a:r>
            <a:r>
              <a:rPr lang="ru-RU" sz="2000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</a:p>
        </p:txBody>
      </p:sp>
      <p:graphicFrame>
        <p:nvGraphicFramePr>
          <p:cNvPr id="48" name="Схема 47"/>
          <p:cNvGraphicFramePr/>
          <p:nvPr>
            <p:extLst>
              <p:ext uri="{D42A27DB-BD31-4B8C-83A1-F6EECF244321}">
                <p14:modId xmlns:p14="http://schemas.microsoft.com/office/powerpoint/2010/main" val="1045782217"/>
              </p:ext>
            </p:extLst>
          </p:nvPr>
        </p:nvGraphicFramePr>
        <p:xfrm>
          <a:off x="1536478" y="1598610"/>
          <a:ext cx="7432040" cy="505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7D8A6D7-2137-4D85-99AF-0DDE29D341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 flipV="1">
            <a:off x="1849823" y="2396422"/>
            <a:ext cx="360000" cy="3600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8C69D37-04FA-4B34-BDFC-925141EF41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 flipV="1">
            <a:off x="1849823" y="6193669"/>
            <a:ext cx="360000" cy="36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E88AE21-7C95-4752-AF52-808EACBE6C9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/>
        </p:blipFill>
        <p:spPr>
          <a:xfrm flipV="1">
            <a:off x="1852015" y="3660903"/>
            <a:ext cx="360000" cy="370739"/>
          </a:xfrm>
          <a:prstGeom prst="rect">
            <a:avLst/>
          </a:prstGeom>
        </p:spPr>
      </p:pic>
      <p:pic>
        <p:nvPicPr>
          <p:cNvPr id="37" name="Picture 2" descr="https://w7.pngwing.com/pngs/946/856/png-transparent-money-euclidean-money-icon-cash-bill-angle-electronics-rectangle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2972" l="10000" r="98696">
                        <a14:foregroundMark x1="51196" y1="35945" x2="51196" y2="35945"/>
                        <a14:foregroundMark x1="42935" y1="38940" x2="42935" y2="38940"/>
                        <a14:foregroundMark x1="42935" y1="38940" x2="42935" y2="38940"/>
                        <a14:foregroundMark x1="41630" y1="40438" x2="41630" y2="40438"/>
                        <a14:foregroundMark x1="41630" y1="40438" x2="41630" y2="40438"/>
                        <a14:foregroundMark x1="32609" y1="32258" x2="49130" y2="42166"/>
                        <a14:foregroundMark x1="29674" y1="32488" x2="48913" y2="44816"/>
                        <a14:foregroundMark x1="37826" y1="23618" x2="73152" y2="1959"/>
                        <a14:foregroundMark x1="73587" y1="1728" x2="97283" y2="16014"/>
                        <a14:foregroundMark x1="47717" y1="27650" x2="80652" y2="10023"/>
                        <a14:foregroundMark x1="53587" y1="35253" x2="81848" y2="19816"/>
                        <a14:foregroundMark x1="42283" y1="23387" x2="71304" y2="11060"/>
                        <a14:foregroundMark x1="79565" y1="25461" x2="92717" y2="16820"/>
                        <a14:foregroundMark x1="73152" y1="4493" x2="91304" y2="15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091" y="4873254"/>
            <a:ext cx="511732" cy="48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2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мм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034058" y="-20578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39625" y="391540"/>
            <a:ext cx="4921135" cy="8386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Дорожная карта</a:t>
            </a:r>
            <a:endParaRPr lang="ru-RU" sz="3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8" name="Picture 12" descr="https://grizly.club/uploads/posts/2023-02/1675794026_grizly-club-p-nachalo-puti-klipart-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202" b="100000" l="9992" r="89968">
                        <a14:foregroundMark x1="17799" y1="65798" x2="17799" y2="65798"/>
                        <a14:foregroundMark x1="18123" y1="77843" x2="18123" y2="77843"/>
                        <a14:foregroundMark x1="19337" y1="81843" x2="19337" y2="81843"/>
                        <a14:foregroundMark x1="24150" y1="88135" x2="24150" y2="88135"/>
                        <a14:foregroundMark x1="28439" y1="93124" x2="28439" y2="93124"/>
                        <a14:foregroundMark x1="26214" y1="90607" x2="26214" y2="90607"/>
                        <a14:foregroundMark x1="40494" y1="81438" x2="40494" y2="81438"/>
                        <a14:foregroundMark x1="56634" y1="95011" x2="56634" y2="95011"/>
                        <a14:foregroundMark x1="50809" y1="90607" x2="50809" y2="90607"/>
                        <a14:foregroundMark x1="59911" y1="14966" x2="59911" y2="14966"/>
                        <a14:foregroundMark x1="32079" y1="53393" x2="32079" y2="53393"/>
                        <a14:foregroundMark x1="33940" y1="52045" x2="33940" y2="52045"/>
                        <a14:foregroundMark x1="32241" y1="53169" x2="32241" y2="53169"/>
                        <a14:foregroundMark x1="32929" y1="50876" x2="32929" y2="50876"/>
                        <a14:foregroundMark x1="66262" y1="33124" x2="66262" y2="33124"/>
                        <a14:foregroundMark x1="66262" y1="31775" x2="66262" y2="31775"/>
                        <a14:foregroundMark x1="75405" y1="71506" x2="75405" y2="71506"/>
                        <a14:backgroundMark x1="33940" y1="52404" x2="33940" y2="52404"/>
                        <a14:backgroundMark x1="66464" y1="32360" x2="66464" y2="32360"/>
                        <a14:backgroundMark x1="60437" y1="12854" x2="60437" y2="12854"/>
                        <a14:backgroundMark x1="41707" y1="18022" x2="41707" y2="18022"/>
                        <a14:backgroundMark x1="32241" y1="54157" x2="32241" y2="54157"/>
                        <a14:backgroundMark x1="34021" y1="52719" x2="32120" y2="52899"/>
                        <a14:backgroundMark x1="32848" y1="50742" x2="31230" y2="54022"/>
                        <a14:backgroundMark x1="67193" y1="31506" x2="64644" y2="33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763" y="1183623"/>
            <a:ext cx="6562473" cy="567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" y="-1"/>
            <a:ext cx="1444422" cy="13928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892028" y="4981598"/>
            <a:ext cx="3122214" cy="1067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Определение бизнес-идеи и 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задач  </a:t>
            </a:r>
          </a:p>
          <a:p>
            <a:pPr lvl="0">
              <a:defRPr/>
            </a:pPr>
            <a:r>
              <a:rPr lang="ru-RU" altLang="zh-CN" b="1" spc="300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Выполнено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 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167" y="3906982"/>
            <a:ext cx="2277688" cy="68164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Анализ рынка и 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конкурентов</a:t>
            </a:r>
          </a:p>
          <a:p>
            <a:pPr lvl="0">
              <a:defRPr/>
            </a:pPr>
            <a:r>
              <a:rPr lang="ru-RU" altLang="zh-CN" b="1" spc="300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Выполнено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 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15942" y="3059084"/>
            <a:ext cx="2626822" cy="48213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37453" y="2181066"/>
            <a:ext cx="2901142" cy="78139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Создание дизайна 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продукта</a:t>
            </a:r>
          </a:p>
          <a:p>
            <a:pPr lvl="0">
              <a:defRPr/>
            </a:pPr>
            <a:r>
              <a:rPr lang="ru-RU" altLang="zh-CN" b="1" spc="300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Выполнено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 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78345" y="1690503"/>
            <a:ext cx="2555201" cy="64839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Поиск средств для реализации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34372" y="1401308"/>
            <a:ext cx="2809702" cy="36627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Производство и выпуск продукта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88579" y="2922037"/>
            <a:ext cx="2304916" cy="5153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zh-CN" b="1" spc="300" dirty="0">
                <a:solidFill>
                  <a:schemeClr val="tx1"/>
                </a:solidFill>
                <a:ea typeface="微软雅黑" panose="020B0503020204020204" pitchFamily="34" charset="-122"/>
              </a:rPr>
              <a:t>Составление 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бизнес-плана</a:t>
            </a:r>
          </a:p>
          <a:p>
            <a:pPr lvl="0">
              <a:defRPr/>
            </a:pPr>
            <a:r>
              <a:rPr lang="ru-RU" altLang="zh-CN" b="1" spc="300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Выполнено</a:t>
            </a:r>
            <a:r>
              <a:rPr lang="ru-RU" altLang="zh-CN" b="1" spc="300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 </a:t>
            </a:r>
            <a:endParaRPr lang="zh-CN" altLang="en-US" b="1" spc="3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Выноска со стрелкой вправо 15"/>
          <p:cNvSpPr/>
          <p:nvPr/>
        </p:nvSpPr>
        <p:spPr>
          <a:xfrm rot="8145286">
            <a:off x="8789302" y="812944"/>
            <a:ext cx="1063256" cy="1620126"/>
          </a:xfrm>
          <a:prstGeom prst="rightArrowCallou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2729285">
            <a:off x="8659782" y="1101705"/>
            <a:ext cx="1569976" cy="731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Schoolbook" pitchFamily="18" charset="0"/>
              </a:rPr>
              <a:t>Мы на этом этапе</a:t>
            </a:r>
            <a:endParaRPr lang="ru-RU" b="1" dirty="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2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971" y="0"/>
            <a:ext cx="121920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7783" y="707656"/>
            <a:ext cx="4347448" cy="760116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Бизнес план</a:t>
            </a:r>
            <a:endParaRPr lang="ru-RU" sz="36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06291"/>
              </p:ext>
            </p:extLst>
          </p:nvPr>
        </p:nvGraphicFramePr>
        <p:xfrm>
          <a:off x="868194" y="1912691"/>
          <a:ext cx="10515600" cy="404527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0853530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87517813"/>
                    </a:ext>
                  </a:extLst>
                </a:gridCol>
              </a:tblGrid>
              <a:tr h="674212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Century Schoolbook" pitchFamily="18" charset="0"/>
                        </a:rPr>
                        <a:t>Себестоимость продукции</a:t>
                      </a:r>
                      <a:endParaRPr lang="ru-RU" sz="2000" b="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Century Schoolbook" pitchFamily="18" charset="0"/>
                        </a:rPr>
                        <a:t>60 руб.</a:t>
                      </a:r>
                      <a:endParaRPr lang="ru-RU" sz="2000" b="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22317"/>
                  </a:ext>
                </a:extLst>
              </a:tr>
              <a:tr h="6742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Точка безубыточности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90 боксов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617336"/>
                  </a:ext>
                </a:extLst>
              </a:tr>
              <a:tr h="6742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Выручка 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52800 руб.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30347"/>
                  </a:ext>
                </a:extLst>
              </a:tr>
              <a:tr h="6742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Затраты 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28800 руб.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991785"/>
                  </a:ext>
                </a:extLst>
              </a:tr>
              <a:tr h="6742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Прибыль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Century Schoolbook" pitchFamily="18" charset="0"/>
                        </a:rPr>
                        <a:t>24000руб.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56988"/>
                  </a:ext>
                </a:extLst>
              </a:tr>
              <a:tr h="6742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Рентабельность</a:t>
                      </a:r>
                      <a:r>
                        <a:rPr lang="ru-RU" sz="2000" baseline="0" dirty="0" smtClean="0">
                          <a:latin typeface="Century Schoolbook" pitchFamily="18" charset="0"/>
                        </a:rPr>
                        <a:t> 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entury Schoolbook" pitchFamily="18" charset="0"/>
                        </a:rPr>
                        <a:t>83 %</a:t>
                      </a:r>
                      <a:endParaRPr lang="ru-RU" sz="2000" dirty="0">
                        <a:latin typeface="Century Schoolbook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1682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91" y="-1"/>
            <a:ext cx="1378267" cy="13290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034058" y="-35399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301" y="0"/>
            <a:ext cx="11957398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243" y="29681"/>
            <a:ext cx="2850342" cy="734124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dirty="0" smtClean="0">
                <a:latin typeface="Century Schoolbook" panose="02040604050505020304" pitchFamily="18" charset="0"/>
              </a:rPr>
              <a:t>  </a:t>
            </a:r>
            <a:r>
              <a:rPr lang="ru-RU" sz="40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Команда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034058" y="-20577"/>
            <a:ext cx="157942" cy="687857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https://sun9-27.userapi.com/impg/G5acfPA1u8DzIO-QHTdFrFncDrthRPbs3b4uog/euZHbislPYg.jpg?size=828x1242&amp;quality=95&amp;sign=2e6a3618eb2d417865ca7ea147fd3680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59" y="828073"/>
            <a:ext cx="1874371" cy="25906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sun9-67.userapi.com/impg/H8VlgH_W4T2kMjdBF-ytQI_Ss_Wz_0IdT55hUQ/A-7HXq4bagE.jpg?size=1620x2160&amp;quality=95&amp;sign=625c1a1ef7116013f8c556e02079cc7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47" y="3759520"/>
            <a:ext cx="2166388" cy="288851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un9-64.userapi.com/impf/c857432/v857432159/63a98/PwhnLn2KbUc.jpg?size=737x750&amp;quality=96&amp;sign=e2c285fcfb0218a245bf42ec11520712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"/>
          <a:stretch/>
        </p:blipFill>
        <p:spPr bwMode="auto">
          <a:xfrm>
            <a:off x="3865418" y="3645094"/>
            <a:ext cx="2427064" cy="288851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sun9-80.userapi.com/impg/9_O8g3FQkNp_h5kQRcjX27wKuc7x0xjklFHWRA/xDxFnuOLq8A.jpg?size=720x960&amp;quality=95&amp;sign=92d98ee3f05ba2837b7437c912b0977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172" y="763805"/>
            <a:ext cx="2073644" cy="261445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sun9-40.userapi.com/impg/-QWxHAwtaC1Vt18mG_yRR1BWXgx-xu-Kkrl1Fw/eGSciThxdzs.jpg?size=853x1080&amp;quality=95&amp;sign=41c86cf17020a507a69d29cfc319ea18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07" y="3615794"/>
            <a:ext cx="2142075" cy="295174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ttps://sun9-66.userapi.com/impg/78nMOIxiPlvBGL6zZHQ2js4XylYEpeLqld5Uhg/1jsq3LztOHQ.jpg?size=1620x2160&amp;quality=95&amp;sign=bfde7f6a0342c65ccbd4a3b212074287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8" r="17424"/>
          <a:stretch/>
        </p:blipFill>
        <p:spPr bwMode="auto">
          <a:xfrm>
            <a:off x="7695582" y="734123"/>
            <a:ext cx="2000782" cy="264413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9521" y="1088148"/>
            <a:ext cx="1465939" cy="11554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Century Schoolbook" panose="02040604050505020304" pitchFamily="18" charset="0"/>
              </a:rPr>
              <a:t>Карпова Алина Юрьевна</a:t>
            </a:r>
          </a:p>
          <a:p>
            <a:r>
              <a:rPr lang="ru-RU" dirty="0" smtClean="0">
                <a:latin typeface="Century Schoolbook" panose="02040604050505020304" pitchFamily="18" charset="0"/>
              </a:rPr>
              <a:t>Наставник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4816" y="1044945"/>
            <a:ext cx="1428270" cy="12302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Century Schoolbook" panose="02040604050505020304" pitchFamily="18" charset="0"/>
              </a:rPr>
              <a:t>Злобина Диана</a:t>
            </a:r>
          </a:p>
          <a:p>
            <a:r>
              <a:rPr lang="ru-RU" dirty="0" smtClean="0">
                <a:latin typeface="Century Schoolbook" panose="02040604050505020304" pitchFamily="18" charset="0"/>
              </a:rPr>
              <a:t>Лидер 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09670" y="917498"/>
            <a:ext cx="1667586" cy="164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 smtClean="0">
                <a:latin typeface="Century Schoolbook" panose="02040604050505020304" pitchFamily="18" charset="0"/>
              </a:rPr>
              <a:t>Гиззатова</a:t>
            </a:r>
            <a:r>
              <a:rPr lang="ru-RU" dirty="0" smtClean="0">
                <a:latin typeface="Century Schoolbook" panose="02040604050505020304" pitchFamily="18" charset="0"/>
              </a:rPr>
              <a:t> </a:t>
            </a:r>
            <a:r>
              <a:rPr lang="ru-RU" dirty="0" err="1" smtClean="0">
                <a:latin typeface="Century Schoolbook" panose="02040604050505020304" pitchFamily="18" charset="0"/>
              </a:rPr>
              <a:t>Адиля</a:t>
            </a:r>
            <a:endParaRPr lang="ru-RU" dirty="0" smtClean="0">
              <a:latin typeface="Century Schoolbook" panose="02040604050505020304" pitchFamily="18" charset="0"/>
            </a:endParaRPr>
          </a:p>
          <a:p>
            <a:r>
              <a:rPr lang="ru-RU" dirty="0" smtClean="0">
                <a:latin typeface="Century Schoolbook" panose="02040604050505020304" pitchFamily="18" charset="0"/>
              </a:rPr>
              <a:t>Разработчик презентации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94081" y="4349729"/>
            <a:ext cx="1682496" cy="109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Century Schoolbook" panose="02040604050505020304" pitchFamily="18" charset="0"/>
              </a:rPr>
              <a:t>Рудометова Александра</a:t>
            </a:r>
          </a:p>
          <a:p>
            <a:r>
              <a:rPr lang="ru-RU" dirty="0" err="1" smtClean="0">
                <a:latin typeface="Century Schoolbook" panose="02040604050505020304" pitchFamily="18" charset="0"/>
              </a:rPr>
              <a:t>Тестировщик</a:t>
            </a:r>
            <a:r>
              <a:rPr lang="ru-RU" dirty="0" smtClean="0">
                <a:latin typeface="Century Schoolbook" panose="02040604050505020304" pitchFamily="18" charset="0"/>
              </a:rPr>
              <a:t> 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92482" y="4640188"/>
            <a:ext cx="1822948" cy="1264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Century Schoolbook" panose="02040604050505020304" pitchFamily="18" charset="0"/>
              </a:rPr>
              <a:t>Богданова Елизавета</a:t>
            </a:r>
          </a:p>
          <a:p>
            <a:r>
              <a:rPr lang="ru-RU" dirty="0" smtClean="0">
                <a:latin typeface="Century Schoolbook" panose="02040604050505020304" pitchFamily="18" charset="0"/>
              </a:rPr>
              <a:t>Помощник </a:t>
            </a:r>
            <a:r>
              <a:rPr lang="ru-RU" dirty="0" err="1" smtClean="0">
                <a:latin typeface="Century Schoolbook" panose="02040604050505020304" pitchFamily="18" charset="0"/>
              </a:rPr>
              <a:t>тестировщика</a:t>
            </a:r>
            <a:endParaRPr lang="ru-RU" dirty="0" smtClean="0">
              <a:latin typeface="Century Schoolbook" panose="02040604050505020304" pitchFamily="18" charset="0"/>
            </a:endParaRP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277330" y="4447309"/>
            <a:ext cx="1698078" cy="10999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 smtClean="0">
                <a:latin typeface="Century Schoolbook" panose="02040604050505020304" pitchFamily="18" charset="0"/>
              </a:rPr>
              <a:t>Шайбакова</a:t>
            </a:r>
            <a:r>
              <a:rPr lang="ru-RU" dirty="0" smtClean="0">
                <a:latin typeface="Century Schoolbook" panose="02040604050505020304" pitchFamily="18" charset="0"/>
              </a:rPr>
              <a:t> Виолетта</a:t>
            </a:r>
          </a:p>
          <a:p>
            <a:r>
              <a:rPr lang="ru-RU" dirty="0" smtClean="0">
                <a:latin typeface="Century Schoolbook" panose="02040604050505020304" pitchFamily="18" charset="0"/>
              </a:rPr>
              <a:t>Разработчик дизайна упаковки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9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www.charedicts.org.il/wp-content/uploads/2018/03/contact-us-1908762_1920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616" y="453044"/>
            <a:ext cx="9137650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4850" y="4533900"/>
            <a:ext cx="4581525" cy="21812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228600" lvl="0" indent="-228600">
              <a:lnSpc>
                <a:spcPct val="242222"/>
              </a:lnSpc>
              <a:buClr>
                <a:schemeClr val="dk1"/>
              </a:buClr>
              <a:buSzPts val="1800"/>
            </a:pPr>
            <a:r>
              <a:rPr lang="ru-RU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Телефон:+7 (996) 607-48-72</a:t>
            </a:r>
            <a:endParaRPr lang="ru-RU" sz="1600" dirty="0" smtClean="0"/>
          </a:p>
          <a:p>
            <a:pPr marL="228600" lvl="0" indent="-228600">
              <a:lnSpc>
                <a:spcPct val="242222"/>
              </a:lnSpc>
              <a:buClr>
                <a:schemeClr val="dk1"/>
              </a:buClr>
              <a:buSzPts val="1800"/>
            </a:pPr>
            <a:r>
              <a:rPr lang="en-US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adilagizzatova25@gmail.com</a:t>
            </a:r>
          </a:p>
          <a:p>
            <a:endParaRPr lang="ru-RU" dirty="0"/>
          </a:p>
        </p:txBody>
      </p:sp>
      <p:pic>
        <p:nvPicPr>
          <p:cNvPr id="14338" name="Picture 2" descr="http://qrcoder.ru/code/?https%3A%2F%2Fvk.com%2Fcurly2345&amp;4&amp;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49" y="2975957"/>
            <a:ext cx="2271107" cy="207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390</Words>
  <Application>Microsoft Office PowerPoint</Application>
  <PresentationFormat>Широкоэкранный</PresentationFormat>
  <Paragraphs>112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微软雅黑</vt:lpstr>
      <vt:lpstr>Arial</vt:lpstr>
      <vt:lpstr>Arial Black</vt:lpstr>
      <vt:lpstr>Calibri</vt:lpstr>
      <vt:lpstr>Calibri Light</vt:lpstr>
      <vt:lpstr>Century Schoolbook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Дорожная карта</vt:lpstr>
      <vt:lpstr>Бизнес план</vt:lpstr>
      <vt:lpstr>  Команда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органического удобрения на основе зоогумуса для выращивания зеленных культур</dc:title>
  <dc:creator>domovik</dc:creator>
  <cp:lastModifiedBy>domovik</cp:lastModifiedBy>
  <cp:revision>120</cp:revision>
  <dcterms:created xsi:type="dcterms:W3CDTF">2023-10-05T11:59:01Z</dcterms:created>
  <dcterms:modified xsi:type="dcterms:W3CDTF">2023-12-03T15:41:59Z</dcterms:modified>
</cp:coreProperties>
</file>