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71" r:id="rId4"/>
    <p:sldId id="272" r:id="rId5"/>
    <p:sldId id="273" r:id="rId6"/>
    <p:sldId id="279" r:id="rId7"/>
    <p:sldId id="278" r:id="rId8"/>
    <p:sldId id="277" r:id="rId9"/>
    <p:sldId id="276" r:id="rId10"/>
    <p:sldId id="270" r:id="rId11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00"/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830" autoAdjust="0"/>
  </p:normalViewPr>
  <p:slideViewPr>
    <p:cSldViewPr snapToGrid="0">
      <p:cViewPr varScale="1">
        <p:scale>
          <a:sx n="78" d="100"/>
          <a:sy n="78" d="100"/>
        </p:scale>
        <p:origin x="150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E6D5E-2775-4CF9-B728-0E6DC37E387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22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multiurok.ru/index.php/files/igry-s-roditeliami-na-ukreplenie-detsko-roditelski.html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https://cogito-shop.com/catalog/didakticheskie_materialy_i_igry/svoy_sredi_svoikh_nastolnaya_igra_dlya_psikhologicheskoy_raboty_s_podrostkami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cogito-shop.com/catalog/didakticheskie_materialy_i_igry/psikhologicheskaya_igra_semeynye_psikrety_neobychnyy_sposob_uznat_drug_druga/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s://cogito-shop.com/catalog/didakticheskie_materialy_i_igry/kopilka_vozmozhnostey_psikhologicheskaya_igra_dlya_razvitiya_sotsialnogo_intellekta/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&#1091;&#1088;&#1086;&#1082;.&#1088;&#1092;/library/detskoroditelskaya_delovaya_igra_davaj_pogovorim_082613.html?ysclid=lp15xska26256899224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jpe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1.png"/><Relationship Id="rId10" Type="http://schemas.openxmlformats.org/officeDocument/2006/relationships/image" Target="../media/image5.png"/><Relationship Id="rId4" Type="http://schemas.openxmlformats.org/officeDocument/2006/relationships/image" Target="../media/image20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242692" y="3301350"/>
            <a:ext cx="473505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Пустовойтова</a:t>
            </a:r>
            <a:r>
              <a:rPr lang="ru-RU" altLang="ru-RU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Наталия Сергеевна </a:t>
            </a:r>
            <a:r>
              <a:rPr lang="ru-RU" alt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(лидер) и команда 2 курса магистратуры Академии психологии и педагогики «Организационная психология в образовании»</a:t>
            </a:r>
            <a:endParaRPr lang="ru-RU" alt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r"/>
            <a:endParaRPr lang="en-US" alt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201181" y="5969108"/>
            <a:ext cx="5353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</a:t>
            </a:r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Ростов-на-Дону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2023 г.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3315783"/>
            <a:ext cx="55402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EXPRO23 </a:t>
            </a:r>
            <a:r>
              <a:rPr lang="ru-RU" altLang="ru-RU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Приложение-игра «Ребенок-родитель</a:t>
            </a:r>
            <a:r>
              <a:rPr lang="ru-RU" altLang="ru-RU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lang="en-US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483328" y="2989478"/>
            <a:ext cx="55402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Тема проекта: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69"/>
            <a:ext cx="3201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297EB-4A1F-9A99-C9AD-99DA3108B7CF}"/>
              </a:ext>
            </a:extLst>
          </p:cNvPr>
          <p:cNvSpPr txBox="1"/>
          <p:nvPr/>
        </p:nvSpPr>
        <p:spPr>
          <a:xfrm>
            <a:off x="1854664" y="2222075"/>
            <a:ext cx="50755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Потенциальным </a:t>
            </a:r>
            <a:r>
              <a:rPr lang="ru-RU" sz="2800" dirty="0"/>
              <a:t>потребителем нашего продукта будет являться один из родителей ребенка подросткового возраста (предположительно мать), у которого возникают трудности в общении с ребенком.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636169" y="269469"/>
            <a:ext cx="64633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Родители подростков с 10 до 17 лет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проживающие </a:t>
            </a:r>
            <a:r>
              <a:rPr lang="ru-RU" sz="2400" dirty="0"/>
              <a:t>на территории Российской Федерации.</a:t>
            </a:r>
          </a:p>
          <a:p>
            <a:r>
              <a:rPr lang="ru-RU" sz="2400" dirty="0"/>
              <a:t>Сектор рынка:  B2C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880" y="1407744"/>
            <a:ext cx="542925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426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Решаемая проблема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96690" y="670401"/>
            <a:ext cx="886651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/>
              <a:t>По результатам проблемного интервью выявлены основные проблемы, с которыми чаще всего сталкивается родитель:</a:t>
            </a:r>
          </a:p>
          <a:p>
            <a:r>
              <a:rPr lang="ru-RU" sz="2000" dirty="0"/>
              <a:t>- не всегда слушается;</a:t>
            </a:r>
          </a:p>
          <a:p>
            <a:r>
              <a:rPr lang="ru-RU" sz="2000" dirty="0"/>
              <a:t>- агрессивная реакция ребенка на просьбы делать то, что ему не хочется;</a:t>
            </a:r>
          </a:p>
          <a:p>
            <a:r>
              <a:rPr lang="ru-RU" sz="2000" dirty="0"/>
              <a:t>-сопротивление, спор, отказ выполнять просьбы;</a:t>
            </a:r>
          </a:p>
          <a:p>
            <a:r>
              <a:rPr lang="ru-RU" sz="2000" dirty="0"/>
              <a:t>- иногда врет по мелочам;</a:t>
            </a:r>
          </a:p>
          <a:p>
            <a:r>
              <a:rPr lang="ru-RU" sz="2000" dirty="0"/>
              <a:t>- разные взгляды на какие-то вещи;</a:t>
            </a:r>
          </a:p>
          <a:p>
            <a:r>
              <a:rPr lang="ru-RU" sz="2000" dirty="0"/>
              <a:t>- много времени проводит за компьютерными играми;</a:t>
            </a:r>
          </a:p>
          <a:p>
            <a:r>
              <a:rPr lang="ru-RU" sz="2000" dirty="0"/>
              <a:t>-нежелание учиться, лень;</a:t>
            </a:r>
          </a:p>
          <a:p>
            <a:r>
              <a:rPr lang="ru-RU" sz="2000" dirty="0"/>
              <a:t>- упрямство</a:t>
            </a:r>
            <a:r>
              <a:rPr lang="ru-RU" sz="2000" dirty="0" smtClean="0"/>
              <a:t>;</a:t>
            </a:r>
            <a:endParaRPr lang="ru-RU" sz="20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698" y="2046334"/>
            <a:ext cx="5059690" cy="481166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523742" y="3783673"/>
            <a:ext cx="57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- отказ от учебы, игнорирование школьных правил;</a:t>
            </a:r>
          </a:p>
          <a:p>
            <a:r>
              <a:rPr lang="ru-RU" sz="2000" dirty="0"/>
              <a:t>- перепады настроения, вспыльчивость, крайности в суждениях, иногда истерики у ребенка. Знает свои права, не принимает обязанности;</a:t>
            </a:r>
          </a:p>
          <a:p>
            <a:r>
              <a:rPr lang="ru-RU" sz="2000" dirty="0"/>
              <a:t>- непонимание;</a:t>
            </a:r>
          </a:p>
          <a:p>
            <a:r>
              <a:rPr lang="ru-RU" sz="2000" dirty="0"/>
              <a:t>- игнорирование слов, отсутствие помощи;</a:t>
            </a:r>
          </a:p>
          <a:p>
            <a:r>
              <a:rPr lang="ru-RU" sz="2000" dirty="0"/>
              <a:t>- отношение к жизненным ситуациям слишком поверхностное.</a:t>
            </a:r>
          </a:p>
        </p:txBody>
      </p:sp>
    </p:spTree>
    <p:extLst>
      <p:ext uri="{BB962C8B-B14F-4D97-AF65-F5344CB8AC3E}">
        <p14:creationId xmlns:p14="http://schemas.microsoft.com/office/powerpoint/2010/main" val="403078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715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конкуренты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41369"/>
              </p:ext>
            </p:extLst>
          </p:nvPr>
        </p:nvGraphicFramePr>
        <p:xfrm>
          <a:off x="1443138" y="648405"/>
          <a:ext cx="10560176" cy="61526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0222">
                  <a:extLst>
                    <a:ext uri="{9D8B030D-6E8A-4147-A177-3AD203B41FA5}">
                      <a16:colId xmlns:a16="http://schemas.microsoft.com/office/drawing/2014/main" val="3923698902"/>
                    </a:ext>
                  </a:extLst>
                </a:gridCol>
                <a:gridCol w="1651470">
                  <a:extLst>
                    <a:ext uri="{9D8B030D-6E8A-4147-A177-3AD203B41FA5}">
                      <a16:colId xmlns:a16="http://schemas.microsoft.com/office/drawing/2014/main" val="560850151"/>
                    </a:ext>
                  </a:extLst>
                </a:gridCol>
                <a:gridCol w="1633152">
                  <a:extLst>
                    <a:ext uri="{9D8B030D-6E8A-4147-A177-3AD203B41FA5}">
                      <a16:colId xmlns:a16="http://schemas.microsoft.com/office/drawing/2014/main" val="2925716358"/>
                    </a:ext>
                  </a:extLst>
                </a:gridCol>
                <a:gridCol w="1739171">
                  <a:extLst>
                    <a:ext uri="{9D8B030D-6E8A-4147-A177-3AD203B41FA5}">
                      <a16:colId xmlns:a16="http://schemas.microsoft.com/office/drawing/2014/main" val="1199391328"/>
                    </a:ext>
                  </a:extLst>
                </a:gridCol>
                <a:gridCol w="2106161">
                  <a:extLst>
                    <a:ext uri="{9D8B030D-6E8A-4147-A177-3AD203B41FA5}">
                      <a16:colId xmlns:a16="http://schemas.microsoft.com/office/drawing/2014/main" val="3083252658"/>
                    </a:ext>
                  </a:extLst>
                </a:gridCol>
              </a:tblGrid>
              <a:tr h="16362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Аналог 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Область применения 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 anchor="ctr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Плюсы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 anchor="ctr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Минусы 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 anchor="ctr"/>
                </a:tc>
                <a:extLst>
                  <a:ext uri="{0D108BD9-81ED-4DB2-BD59-A6C34878D82A}">
                    <a16:rowId xmlns:a16="http://schemas.microsoft.com/office/drawing/2014/main" val="2392615847"/>
                  </a:ext>
                </a:extLst>
              </a:tr>
              <a:tr h="1636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Название 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Ссылка/источник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51970"/>
                  </a:ext>
                </a:extLst>
              </a:tr>
              <a:tr h="652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Игра «Каким я вижу тебя…!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Цель: Предоставить возможность подумать родителя и ребенка о том, каким они хотят видеть друг друга.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+mn-lt"/>
                          <a:hlinkClick r:id="rId8"/>
                        </a:rPr>
                        <a:t>https://multiurok.ru/index.php/files/igry-s-roditeliami-na-ukreplenie-detsko-roditelski.html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Игры с родителями на укрепление детско-родительских отношений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Бесплатная</a:t>
                      </a: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Психотерапевтичная</a:t>
                      </a:r>
                      <a:endParaRPr lang="ru-RU" sz="1100" dirty="0">
                        <a:effectLst/>
                        <a:latin typeface="+mn-lt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Необходим ведущий (психолог)</a:t>
                      </a: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Слишком простая</a:t>
                      </a: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Часто не поиграешь, однотипная</a:t>
                      </a:r>
                      <a:endParaRPr lang="ru-RU" sz="1100" dirty="0">
                        <a:effectLst/>
                        <a:latin typeface="+mn-lt"/>
                      </a:endParaRPr>
                    </a:p>
                  </a:txBody>
                  <a:tcPr marL="29473" marR="29473" marT="4093" marB="0"/>
                </a:tc>
                <a:extLst>
                  <a:ext uri="{0D108BD9-81ED-4DB2-BD59-A6C34878D82A}">
                    <a16:rowId xmlns:a16="http://schemas.microsoft.com/office/drawing/2014/main" val="3792288765"/>
                  </a:ext>
                </a:extLst>
              </a:tr>
              <a:tr h="14414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Детско-родительская деловая игра «Давай поговорим»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Цель: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Развитие представления о сущности конфликтов, понимания естественности их возникновения в повседневной жизни, формирование доброжелательных взаимоотношений между детьми и родителями.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+mn-lt"/>
                          <a:hlinkClick r:id="rId9"/>
                        </a:rPr>
                        <a:t>https://урок.рф/library/detskoroditelskaya_delovaya_igra_davaj_pogovorim_082613.html?ysclid=lp15xska26256899224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Игры с родителями на укрепление детско-родительских отношений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Бесплатная</a:t>
                      </a: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Веселая</a:t>
                      </a: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Учит</a:t>
                      </a:r>
                      <a:r>
                        <a:rPr lang="ru-RU" sz="1100" baseline="0" dirty="0" smtClean="0">
                          <a:effectLst/>
                          <a:latin typeface="+mn-lt"/>
                        </a:rPr>
                        <a:t> действовать в конфликтах</a:t>
                      </a: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обратная связь и возможность увидеть разные варианты реагирования и свои ограничения</a:t>
                      </a:r>
                      <a:endParaRPr lang="ru-RU" sz="1100" dirty="0">
                        <a:effectLst/>
                        <a:latin typeface="+mn-lt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Необходим 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ведущий (психолог)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Только групповая работа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Необходимо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пространство для игры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extLst>
                  <a:ext uri="{0D108BD9-81ED-4DB2-BD59-A6C34878D82A}">
                    <a16:rowId xmlns:a16="http://schemas.microsoft.com/office/drawing/2014/main" val="1992293694"/>
                  </a:ext>
                </a:extLst>
              </a:tr>
              <a:tr h="12816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Копилка возможностей. Психологическая игра для развития социального интеллекта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Расширение представлений о возможном поведенческом репертуаре в проблемных ситуациях, анализ его и рефлексия.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+mn-lt"/>
                          <a:hlinkClick r:id="rId10"/>
                        </a:rPr>
                        <a:t>https://cogito-shop.com/catalog/didakticheskie_materialy_i_igry/kopilka_vozmozhnostey_psikhologicheskaya_igra_dlya_razvitiya_sotsialnogo_intellekta/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Психологическая игра для развития социального интеллекта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- обратная </a:t>
                      </a:r>
                      <a:r>
                        <a:rPr lang="ru-RU" sz="1100" dirty="0">
                          <a:effectLst/>
                          <a:latin typeface="+mn-lt"/>
                        </a:rPr>
                        <a:t>связь и возможность увидеть разные варианты реагирования и свои ограничения; 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- групповая или индивидуальная работа;</a:t>
                      </a:r>
                      <a:endParaRPr lang="ru-RU" sz="1100" dirty="0">
                        <a:effectLst/>
                        <a:latin typeface="+mn-lt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aseline="0" dirty="0" smtClean="0">
                          <a:effectLst/>
                          <a:latin typeface="+mn-lt"/>
                        </a:rPr>
                        <a:t> н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есколько </a:t>
                      </a:r>
                      <a:r>
                        <a:rPr lang="ru-RU" sz="1100" dirty="0">
                          <a:effectLst/>
                          <a:latin typeface="+mn-lt"/>
                        </a:rPr>
                        <a:t>вариантов игр.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Карточки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Не направлена на прямое взаимодействие родителя и ребенка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Цена 945 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10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Необходимо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пространство для игры</a:t>
                      </a:r>
                      <a:endParaRPr lang="ru-RU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171450" indent="-171450" algn="l">
                        <a:buFontTx/>
                        <a:buChar char="-"/>
                      </a:pPr>
                      <a:endParaRPr lang="ru-RU" sz="1100" dirty="0">
                        <a:effectLst/>
                        <a:latin typeface="+mn-lt"/>
                      </a:endParaRPr>
                    </a:p>
                  </a:txBody>
                  <a:tcPr marL="29473" marR="29473" marT="4093" marB="0"/>
                </a:tc>
                <a:extLst>
                  <a:ext uri="{0D108BD9-81ED-4DB2-BD59-A6C34878D82A}">
                    <a16:rowId xmlns:a16="http://schemas.microsoft.com/office/drawing/2014/main" val="3146401363"/>
                  </a:ext>
                </a:extLst>
              </a:tr>
              <a:tr h="10180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Психологическая игра «Семейные </a:t>
                      </a:r>
                      <a:r>
                        <a:rPr lang="ru-RU" sz="1100" dirty="0" err="1" smtClean="0">
                          <a:effectLst/>
                          <a:latin typeface="+mn-lt"/>
                        </a:rPr>
                        <a:t>псикреты</a:t>
                      </a:r>
                      <a:r>
                        <a:rPr lang="ru-RU" sz="1100" dirty="0">
                          <a:effectLst/>
                          <a:latin typeface="+mn-lt"/>
                        </a:rPr>
                        <a:t>». Необычный способ узнать друг друга»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Цель игры – лучше узнать себя и партнеров по игре.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+mn-lt"/>
                          <a:hlinkClick r:id="rId11"/>
                        </a:rPr>
                        <a:t>https://cogito-shop.com/catalog/didakticheskie_materialy_i_igry/psikhologicheskaya_igra_semeynye_psikrety_neobychnyy_sposob_uznat_drug_druga/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Психологическая игра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в </a:t>
                      </a:r>
                      <a:r>
                        <a:rPr lang="ru-RU" sz="1100" dirty="0">
                          <a:effectLst/>
                          <a:latin typeface="+mn-lt"/>
                        </a:rPr>
                        <a:t>ней никто никого не побеждает.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Карточки</a:t>
                      </a:r>
                      <a:endParaRPr lang="ru-RU" sz="110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Необходимо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пространство для игры</a:t>
                      </a:r>
                      <a:endParaRPr lang="ru-RU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Цена 780 </a:t>
                      </a:r>
                      <a:r>
                        <a:rPr lang="ru-RU" sz="1100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1100" dirty="0" smtClean="0">
                        <a:effectLst/>
                        <a:latin typeface="+mn-lt"/>
                      </a:endParaRPr>
                    </a:p>
                    <a:p>
                      <a:pPr algn="l"/>
                      <a:r>
                        <a:rPr lang="ru-RU" sz="1100" dirty="0" smtClean="0">
                          <a:effectLst/>
                          <a:latin typeface="+mn-lt"/>
                        </a:rPr>
                        <a:t>От 4-х человек</a:t>
                      </a:r>
                      <a:endParaRPr lang="ru-RU" sz="1100" dirty="0">
                        <a:effectLst/>
                        <a:latin typeface="+mn-lt"/>
                      </a:endParaRPr>
                    </a:p>
                  </a:txBody>
                  <a:tcPr marL="29473" marR="29473" marT="4093" marB="0"/>
                </a:tc>
                <a:extLst>
                  <a:ext uri="{0D108BD9-81ED-4DB2-BD59-A6C34878D82A}">
                    <a16:rowId xmlns:a16="http://schemas.microsoft.com/office/drawing/2014/main" val="2064943173"/>
                  </a:ext>
                </a:extLst>
              </a:tr>
              <a:tr h="12583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Свой среди своих. Настольная игра для психологической работы с подростками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Цель - помочь подросткам лучше узнать себя и друг друга, научиться принимать и ценить индивидуальность — свою и других людей.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  <a:latin typeface="+mn-lt"/>
                          <a:hlinkClick r:id="rId12"/>
                        </a:rPr>
                        <a:t>https://cogito-shop.com/catalog/didakticheskie_materialy_i_igry/svoy_sredi_svoikh_nastolnaya_igra_dlya_psikhologicheskoy_raboty_s_podrostkami/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Психологическая игра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От 2 до 6 человек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Интересная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Психотерапевтичная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Необходим </a:t>
                      </a: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ведущий (психолог)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Необходимо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пространство для игры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Цена 1260 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руб.</a:t>
                      </a:r>
                      <a:endParaRPr lang="ru-RU" sz="1100" baseline="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Длительная</a:t>
                      </a:r>
                      <a:endParaRPr lang="ru-RU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473" marR="29473" marT="4093" marB="0"/>
                </a:tc>
                <a:extLst>
                  <a:ext uri="{0D108BD9-81ED-4DB2-BD59-A6C34878D82A}">
                    <a16:rowId xmlns:a16="http://schemas.microsoft.com/office/drawing/2014/main" val="3829208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21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3987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Предлагаемое решение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26842" y="866592"/>
            <a:ext cx="76155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Приложение-игра </a:t>
            </a:r>
            <a:r>
              <a:rPr lang="ru-RU" sz="2400" dirty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«Ребенок-родитель» является активным и продуктивным методом интерактивного взаимодействия в диаде «ребенок – родитель». </a:t>
            </a:r>
            <a:r>
              <a:rPr lang="ru-RU" sz="2400" dirty="0" smtClean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В                                                                                       </a:t>
            </a:r>
            <a:r>
              <a:rPr lang="ru-RU" sz="2400" dirty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процессе взаимодействия вопросов и ответов ребенок и родитель лучше узнают друг друга</a:t>
            </a:r>
            <a:r>
              <a:rPr lang="ru-RU" sz="2400" dirty="0" smtClean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sz="2400" dirty="0"/>
              <a:t>Она включает в себя прием, используемый в известной игре «Кто хочет стать миллионером?» с привлечением искусственного интеллекта.</a:t>
            </a:r>
            <a:r>
              <a:rPr lang="ru-RU" sz="2400" dirty="0" smtClean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a typeface="Courier New" panose="02070309020205020404" pitchFamily="49" charset="0"/>
                <a:cs typeface="Courier New" panose="02070309020205020404" pitchFamily="49" charset="0"/>
              </a:rPr>
              <a:t>Родители получают неоценимый опыт общения со своими детьми, а дети учатся лучше понимать своих родителей.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t="23069" r="13355"/>
          <a:stretch/>
        </p:blipFill>
        <p:spPr>
          <a:xfrm>
            <a:off x="9608260" y="3112412"/>
            <a:ext cx="2576059" cy="37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1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6" y="269470"/>
            <a:ext cx="2440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Бизнес-модель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6136" y="680231"/>
            <a:ext cx="9772093" cy="585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1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479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Уровень готовности продукта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43019" y="666418"/>
            <a:ext cx="59635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Проработаны уровни TRL 1-3: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TRL 1: Сформулирована фундаментальная концепция, обоснована полезность новой технологии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TRL 2: Сформулирована техническая концепция, установлены возможные области применения разработки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TRL 3: Для подтверждения концепции разработан макетный образец технологии, чтобы продемонстрировать ее ключевые характеристики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227" y="3134196"/>
            <a:ext cx="5762625" cy="16668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577" y="269470"/>
            <a:ext cx="4367120" cy="435966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227" y="4977343"/>
            <a:ext cx="5776699" cy="167553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499" y="3395505"/>
            <a:ext cx="2547634" cy="347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2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680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дальнейшего развития </a:t>
            </a:r>
            <a:r>
              <a:rPr lang="ru-RU" sz="2400" b="1" dirty="0" err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стартап</a:t>
            </a:r>
            <a:r>
              <a:rPr lang="ru-RU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-проекта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27915" y="731135"/>
            <a:ext cx="97619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платформы и приложения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Привлечение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программистов,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web-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дизайнера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материально-технического и программного обеспечения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Тестирование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приложения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фокус-группе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Сбор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анализ обратной связи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финальной версии приложения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Регистрация РИД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699" y="2851324"/>
            <a:ext cx="4876799" cy="418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1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4505BF-4152-4B59-7FB3-2F67ADD3CB86}"/>
              </a:ext>
            </a:extLst>
          </p:cNvPr>
          <p:cNvGrpSpPr/>
          <p:nvPr/>
        </p:nvGrpSpPr>
        <p:grpSpPr>
          <a:xfrm>
            <a:off x="-290838" y="152683"/>
            <a:ext cx="1967238" cy="5941361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834830-E845-91B2-B3D8-F6A5C7456E61}"/>
              </a:ext>
            </a:extLst>
          </p:cNvPr>
          <p:cNvSpPr/>
          <p:nvPr/>
        </p:nvSpPr>
        <p:spPr>
          <a:xfrm>
            <a:off x="412750" y="6248400"/>
            <a:ext cx="603250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1434377" y="269470"/>
            <a:ext cx="196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</a:t>
            </a:r>
            <a:endParaRPr lang="ru-RU" sz="24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DED92-5157-AB5A-5E4A-51F403DD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300" y="6338519"/>
            <a:ext cx="444500" cy="365125"/>
          </a:xfrm>
        </p:spPr>
        <p:txBody>
          <a:bodyPr/>
          <a:lstStyle/>
          <a:p>
            <a:pPr algn="ctr"/>
            <a:fld id="{3FB21C8C-2651-4D0F-8EC9-1BD12F3C57C8}" type="slidenum">
              <a:rPr lang="ru-RU" sz="2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180463-5768-F49E-6E9B-3F467C4A85B7}"/>
              </a:ext>
            </a:extLst>
          </p:cNvPr>
          <p:cNvCxnSpPr/>
          <p:nvPr/>
        </p:nvCxnSpPr>
        <p:spPr>
          <a:xfrm>
            <a:off x="1345477" y="269470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63EC451-FCBE-A14A-C226-3573684CCD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2" y="4393498"/>
            <a:ext cx="1095766" cy="5478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36136" y="-2174795"/>
            <a:ext cx="6096000" cy="964880"/>
          </a:xfrm>
          <a:prstGeom prst="rect">
            <a:avLst/>
          </a:prstGeom>
        </p:spPr>
        <p:txBody>
          <a:bodyPr>
            <a:spAutoFit/>
          </a:bodyPr>
          <a:lstStyle/>
          <a:p>
            <a:pPr marR="355600" indent="450215" algn="just">
              <a:lnSpc>
                <a:spcPct val="10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Слайд 8. Команда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(20 сек.)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355600" indent="450215" algn="just">
              <a:lnSpc>
                <a:spcPct val="105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Фото, имена, роли, компетенции, кто чем занимался, за что отвечал?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5379" r="77" b="51323"/>
          <a:stretch/>
        </p:blipFill>
        <p:spPr>
          <a:xfrm>
            <a:off x="1636136" y="3655957"/>
            <a:ext cx="10122569" cy="2969432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950042"/>
              </p:ext>
            </p:extLst>
          </p:nvPr>
        </p:nvGraphicFramePr>
        <p:xfrm>
          <a:off x="1669291" y="674734"/>
          <a:ext cx="5073061" cy="2743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25061">
                  <a:extLst>
                    <a:ext uri="{9D8B030D-6E8A-4147-A177-3AD203B41FA5}">
                      <a16:colId xmlns:a16="http://schemas.microsoft.com/office/drawing/2014/main" val="287612117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502721319"/>
                    </a:ext>
                  </a:extLst>
                </a:gridCol>
              </a:tblGrid>
              <a:tr h="468259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Пустовойтова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Наталия Сергеевна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 проекта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13745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Чулынина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Надежда Владимировна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Экономист, стратег-аналитик,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сценарист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4275495"/>
                  </a:ext>
                </a:extLst>
              </a:tr>
              <a:tr h="418398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Чопорова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Марина Сергеевна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Идейный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вдохновитель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3919248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Мария Ивановна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каналов продвижения и сбыта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3505294"/>
                  </a:ext>
                </a:extLst>
              </a:tr>
              <a:tr h="418398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Котенева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Марина Валерьевна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концепции игры, подбор информации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0557698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150310"/>
              </p:ext>
            </p:extLst>
          </p:nvPr>
        </p:nvGraphicFramePr>
        <p:xfrm>
          <a:off x="6970710" y="608024"/>
          <a:ext cx="4662436" cy="280112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73980">
                  <a:extLst>
                    <a:ext uri="{9D8B030D-6E8A-4147-A177-3AD203B41FA5}">
                      <a16:colId xmlns:a16="http://schemas.microsoft.com/office/drawing/2014/main" val="4128741784"/>
                    </a:ext>
                  </a:extLst>
                </a:gridCol>
                <a:gridCol w="2588456">
                  <a:extLst>
                    <a:ext uri="{9D8B030D-6E8A-4147-A177-3AD203B41FA5}">
                      <a16:colId xmlns:a16="http://schemas.microsoft.com/office/drawing/2014/main" val="560717797"/>
                    </a:ext>
                  </a:extLst>
                </a:gridCol>
              </a:tblGrid>
              <a:tr h="251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Александрова Татьяна Петровна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конкурентов, сбор информации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1522706"/>
                  </a:ext>
                </a:extLst>
              </a:tr>
              <a:tr h="418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Говорова Алена Александровна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ценностного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7853181"/>
                  </a:ext>
                </a:extLst>
              </a:tr>
              <a:tr h="418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Питонова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Оксана Владимировна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потребителей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3304096"/>
                  </a:ext>
                </a:extLst>
              </a:tr>
              <a:tr h="6065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Овсиенко Галина Леонидовна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концепции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игры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1326722"/>
                  </a:ext>
                </a:extLst>
              </a:tr>
              <a:tr h="418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Лысакова Наталья Станиславовна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ценностного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8278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9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2614</TotalTime>
  <Words>768</Words>
  <Application>Microsoft Office PowerPoint</Application>
  <PresentationFormat>Широкоэкранный</PresentationFormat>
  <Paragraphs>137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Lato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User</cp:lastModifiedBy>
  <cp:revision>70</cp:revision>
  <cp:lastPrinted>2022-09-29T12:11:38Z</cp:lastPrinted>
  <dcterms:created xsi:type="dcterms:W3CDTF">2022-09-27T13:57:51Z</dcterms:created>
  <dcterms:modified xsi:type="dcterms:W3CDTF">2023-11-17T21:41:14Z</dcterms:modified>
</cp:coreProperties>
</file>