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  <p:sldMasterId id="2147483678" r:id="rId6"/>
    <p:sldMasterId id="2147483695" r:id="rId7"/>
    <p:sldMasterId id="2147483712" r:id="rId8"/>
    <p:sldMasterId id="2147483729" r:id="rId9"/>
    <p:sldMasterId id="2147483746" r:id="rId10"/>
  </p:sldMasterIdLst>
  <p:notesMasterIdLst>
    <p:notesMasterId r:id="rId22"/>
  </p:notesMasterIdLst>
  <p:handoutMasterIdLst>
    <p:handoutMasterId r:id="rId23"/>
  </p:handoutMasterIdLst>
  <p:sldIdLst>
    <p:sldId id="305" r:id="rId11"/>
    <p:sldId id="295" r:id="rId12"/>
    <p:sldId id="304" r:id="rId13"/>
    <p:sldId id="297" r:id="rId14"/>
    <p:sldId id="298" r:id="rId15"/>
    <p:sldId id="306" r:id="rId16"/>
    <p:sldId id="308" r:id="rId17"/>
    <p:sldId id="307" r:id="rId18"/>
    <p:sldId id="309" r:id="rId19"/>
    <p:sldId id="301" r:id="rId20"/>
    <p:sldId id="303" r:id="rId21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  <p:cmAuthor id="3" name="Ангелина Большиянова" initials="АБ" lastIdx="2" clrIdx="2">
    <p:extLst>
      <p:ext uri="{19B8F6BF-5375-455C-9EA6-DF929625EA0E}">
        <p15:presenceInfo xmlns:p15="http://schemas.microsoft.com/office/powerpoint/2012/main" userId="62cb94244e562f6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23" autoAdjust="0"/>
    <p:restoredTop sz="95604" autoAdjust="0"/>
  </p:normalViewPr>
  <p:slideViewPr>
    <p:cSldViewPr snapToGrid="0">
      <p:cViewPr varScale="1">
        <p:scale>
          <a:sx n="71" d="100"/>
          <a:sy n="71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handoutMaster" Target="handoutMasters/handoutMaster1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3C99-0985-4299-9207-8951E55FBEF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CD8DE-8FE1-410C-B298-665B1380F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206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31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9664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6" y="2821069"/>
            <a:ext cx="17339786" cy="470701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86" y="7572615"/>
            <a:ext cx="17339786" cy="247530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729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7700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464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602457"/>
            <a:ext cx="17339786" cy="218717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776" y="2773919"/>
            <a:ext cx="8504976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776" y="4133374"/>
            <a:ext cx="8504976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7701" y="2773919"/>
            <a:ext cx="8546861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1" y="4133374"/>
            <a:ext cx="8546861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595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81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4656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6431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6861" y="1629252"/>
            <a:ext cx="10177701" cy="8041481"/>
          </a:xfrm>
        </p:spPr>
        <p:txBody>
          <a:bodyPr anchor="t"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514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0526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6" y="602456"/>
            <a:ext cx="4334947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157" y="602456"/>
            <a:ext cx="12753538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8576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37672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3336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979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5781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9454237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98766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17964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6" y="2821069"/>
            <a:ext cx="17339786" cy="470701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86" y="7572615"/>
            <a:ext cx="17339786" cy="247530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66625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7700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05851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602457"/>
            <a:ext cx="17339786" cy="218717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776" y="2773919"/>
            <a:ext cx="8504976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776" y="4133374"/>
            <a:ext cx="8504976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7701" y="2773919"/>
            <a:ext cx="8546861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1" y="4133374"/>
            <a:ext cx="8546861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02375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39159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51719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89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6861" y="1629252"/>
            <a:ext cx="10177701" cy="8041481"/>
          </a:xfrm>
        </p:spPr>
        <p:txBody>
          <a:bodyPr anchor="t"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8592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61329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6" y="602456"/>
            <a:ext cx="4334947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157" y="602456"/>
            <a:ext cx="12753538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37908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06049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6589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7899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37567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42467107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9123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52375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6" y="2821069"/>
            <a:ext cx="17339786" cy="470701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86" y="7572615"/>
            <a:ext cx="17339786" cy="247530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64784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7700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65441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602457"/>
            <a:ext cx="17339786" cy="218717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776" y="2773919"/>
            <a:ext cx="8504976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776" y="4133374"/>
            <a:ext cx="8504976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7701" y="2773919"/>
            <a:ext cx="8546861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1" y="4133374"/>
            <a:ext cx="8546861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81998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7596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93657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87110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6861" y="1629252"/>
            <a:ext cx="10177701" cy="8041481"/>
          </a:xfrm>
        </p:spPr>
        <p:txBody>
          <a:bodyPr anchor="t"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64451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986367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6" y="602456"/>
            <a:ext cx="4334947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157" y="602456"/>
            <a:ext cx="12753538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292168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10677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870871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9311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85366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36882146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65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33871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6" y="2821069"/>
            <a:ext cx="17339786" cy="470701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86" y="7572615"/>
            <a:ext cx="17339786" cy="247530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888270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7700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399917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602457"/>
            <a:ext cx="17339786" cy="218717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776" y="2773919"/>
            <a:ext cx="8504976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776" y="4133374"/>
            <a:ext cx="8504976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7701" y="2773919"/>
            <a:ext cx="8546861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1" y="4133374"/>
            <a:ext cx="8546861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731586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80091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48009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761966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6861" y="1629252"/>
            <a:ext cx="10177701" cy="8041481"/>
          </a:xfrm>
        </p:spPr>
        <p:txBody>
          <a:bodyPr anchor="t"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74795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80949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6" y="602456"/>
            <a:ext cx="4334947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157" y="602456"/>
            <a:ext cx="12753538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536495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57186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74163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72830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41682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063094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013" y="1851899"/>
            <a:ext cx="15078075" cy="3939540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013" y="5943363"/>
            <a:ext cx="15078075" cy="273200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65644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9032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6" y="2821069"/>
            <a:ext cx="17339786" cy="470701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86" y="7572615"/>
            <a:ext cx="17339786" cy="247530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42710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7700" y="3012281"/>
            <a:ext cx="8544243" cy="71797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553969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602457"/>
            <a:ext cx="17339786" cy="218717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776" y="2773919"/>
            <a:ext cx="8504976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776" y="4133374"/>
            <a:ext cx="8504976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7701" y="2773919"/>
            <a:ext cx="8546861" cy="1359455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1" y="4133374"/>
            <a:ext cx="8546861" cy="60795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037335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61279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30421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861" y="1629252"/>
            <a:ext cx="10177701" cy="8041481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048080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4380"/>
            <a:ext cx="6484095" cy="2640330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6861" y="1629252"/>
            <a:ext cx="10177701" cy="8041481"/>
          </a:xfrm>
        </p:spPr>
        <p:txBody>
          <a:bodyPr anchor="t"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4710"/>
            <a:ext cx="6484095" cy="6289120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915037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516677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6" y="602456"/>
            <a:ext cx="4334947" cy="95895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157" y="602456"/>
            <a:ext cx="12753538" cy="95895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45260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33303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93408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38957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004437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3599637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602457"/>
            <a:ext cx="17339786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3012281"/>
            <a:ext cx="17339786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157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59483" y="10487978"/>
            <a:ext cx="678513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8520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6795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602457"/>
            <a:ext cx="17339786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3012281"/>
            <a:ext cx="17339786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157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59483" y="10487978"/>
            <a:ext cx="678513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8520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7164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602457"/>
            <a:ext cx="17339786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3012281"/>
            <a:ext cx="17339786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157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59483" y="10487978"/>
            <a:ext cx="678513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8520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05294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602457"/>
            <a:ext cx="17339786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3012281"/>
            <a:ext cx="17339786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157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59483" y="10487978"/>
            <a:ext cx="678513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8520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3871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602457"/>
            <a:ext cx="17339786" cy="2187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3012281"/>
            <a:ext cx="17339786" cy="7179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157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764DE79-268F-4C1A-8933-263129D2AF90}" type="datetimeFigureOut">
              <a:rPr kumimoji="0" lang="en-US" sz="1979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11/17/24</a:t>
            </a:fld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59483" y="10487978"/>
            <a:ext cx="6785134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979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8520" y="10487978"/>
            <a:ext cx="4523423" cy="60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979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979" b="0" i="0" u="none" strike="noStrike" kern="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81881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4.png"/><Relationship Id="rId11" Type="http://schemas.openxmlformats.org/officeDocument/2006/relationships/image" Target="../media/image39.jpg"/><Relationship Id="rId5" Type="http://schemas.openxmlformats.org/officeDocument/2006/relationships/image" Target="../media/image33.jpg"/><Relationship Id="rId10" Type="http://schemas.openxmlformats.org/officeDocument/2006/relationships/image" Target="../media/image38.jpg"/><Relationship Id="rId4" Type="http://schemas.openxmlformats.org/officeDocument/2006/relationships/image" Target="../media/image32.jpg"/><Relationship Id="rId9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5164849" y="-5659470"/>
            <a:ext cx="6753721" cy="447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309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 txBox="1">
            <a:spLocks/>
          </p:cNvSpPr>
          <p:nvPr/>
        </p:nvSpPr>
        <p:spPr>
          <a:xfrm>
            <a:off x="333347" y="4223560"/>
            <a:ext cx="16032647" cy="2853531"/>
          </a:xfrm>
          <a:prstGeom prst="rect">
            <a:avLst/>
          </a:prstGeom>
        </p:spPr>
        <p:txBody>
          <a:bodyPr vert="horz" lIns="150781" tIns="75390" rIns="150781" bIns="7539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9894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пищевой ценности хлебобулочного изделия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 txBox="1">
            <a:spLocks/>
          </p:cNvSpPr>
          <p:nvPr/>
        </p:nvSpPr>
        <p:spPr>
          <a:xfrm>
            <a:off x="396170" y="7322045"/>
            <a:ext cx="14394704" cy="783572"/>
          </a:xfrm>
          <a:prstGeom prst="rect">
            <a:avLst/>
          </a:prstGeom>
        </p:spPr>
        <p:txBody>
          <a:bodyPr vert="horz" lIns="150781" tIns="75390" rIns="150781" bIns="7539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98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проекта: </a:t>
            </a:r>
            <a:r>
              <a:rPr lang="ru-RU" sz="3298" b="1" i="1" dirty="0" err="1">
                <a:solidFill>
                  <a:srgbClr val="008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Большиянова</a:t>
            </a:r>
            <a:r>
              <a:rPr lang="ru-RU" sz="3298" b="1" i="1" dirty="0">
                <a:solidFill>
                  <a:srgbClr val="008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Ангелина Алексеевна</a:t>
            </a: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 txBox="1">
            <a:spLocks/>
          </p:cNvSpPr>
          <p:nvPr/>
        </p:nvSpPr>
        <p:spPr>
          <a:xfrm>
            <a:off x="396170" y="8105615"/>
            <a:ext cx="14394704" cy="783572"/>
          </a:xfrm>
          <a:prstGeom prst="rect">
            <a:avLst/>
          </a:prstGeom>
        </p:spPr>
        <p:txBody>
          <a:bodyPr vert="horz" lIns="150781" tIns="75390" rIns="150781" bIns="7539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98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Наставник: </a:t>
            </a:r>
            <a:r>
              <a:rPr lang="ru-RU" sz="3298" b="1" i="1" dirty="0">
                <a:solidFill>
                  <a:srgbClr val="008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Мельников Артем Геннадьевич</a:t>
            </a:r>
          </a:p>
        </p:txBody>
      </p:sp>
    </p:spTree>
    <p:extLst>
      <p:ext uri="{BB962C8B-B14F-4D97-AF65-F5344CB8AC3E}">
        <p14:creationId xmlns:p14="http://schemas.microsoft.com/office/powerpoint/2010/main" val="1534567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1174593"/>
            <a:ext cx="9741217" cy="9110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321" y="3121391"/>
            <a:ext cx="8222079" cy="7019716"/>
          </a:xfrm>
        </p:spPr>
        <p:txBody>
          <a:bodyPr>
            <a:normAutofit lnSpcReduction="10000"/>
          </a:bodyPr>
          <a:lstStyle/>
          <a:p>
            <a:r>
              <a:rPr lang="ru-RU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 кроется в нескольких проблемах, с которыми по каким-либо причинам может столкнуться человек. 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повседневной спешке люди зачастую пренебрегают дневными нормами потребления необходимых человеческому организму микро- и макроэлементов, перекусывая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ходу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что в свою очередь приводит к различным последствиям. Наиболее распространённой проблемой является недостаточное потребление белка по отношению к суточной норме. Продукция, приготовленная по нашему рецепту с добавлением амарантовой муки помогает решить данную проблему. Благодаря повышенному содержанию белка, незаменимых аминокислот и максимальной насыщаемости за счёт сложных углеводов проблема недостатка потребления необходимых элементов селективно решается.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136786" y="2298700"/>
            <a:ext cx="5370067" cy="2209209"/>
          </a:xfrm>
        </p:spPr>
        <p:txBody>
          <a:bodyPr>
            <a:normAutofit/>
          </a:bodyPr>
          <a:lstStyle/>
          <a:p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455ADE-0FB0-4B1A-94B5-A47F50993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0" y="3403304"/>
            <a:ext cx="9936579" cy="589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 клиента, которую вы решаете.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Как упоминалось в актуальности проекта, главная проблема, которую мы решаем – недостаток потребления необходимых человеческому организму элементов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 так же привлечение новых клиентов для предприятия. Амарантовая мука — один из богатейших источников белка, витаминов и аминокислот. По содержанию антиокседантов и минеральных веществ она значительно превосходит муку из прочих злаковых культур. Состав богат витаминами Е, А,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и микроэлементами, такими как калий, магний,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железо Поэтому мука из семян амаранта способствует укреплению иммунитета, эффективно очищает организм от токсинов, оказывает противовирусное воздействие. Амарантовзя мука отлично сочетается с пшеничной и другими видами муки. 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1) В силу популярности изделий из пшеничной и др. муки большинство людей имеет мало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имеет представления о существовании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преимуществах изделий с добавлением амарантовой муки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2) Из первого пункта следует отсутствие производства продукции из амарантовой муки в нашем регионе. Такую выпечку на данный момент не делают даже на заказ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3) Недостаток рекламной кампании данной продукции. 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Почему существующих вариантов решения 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вы предлагаете, уникальные преимущества и выгоды для клиента.</a:t>
            </a:r>
          </a:p>
          <a:p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Введение выпечки</a:t>
            </a:r>
            <a:r>
              <a:rPr lang="en-US" sz="2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изделий из амарантовой муки мы предлагаем выгоды как для клиентов, так и для производителей</a:t>
            </a:r>
            <a:r>
              <a:rPr lang="en-US" sz="2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8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1) Изделия из амарантовой муки гораздо полезнее (по отношению к пшеничным изделиям) для человека как ограниченного по здоровью, так и абсолютно здорового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2) Легкодоступность данной продукции. Такая продукция не производится в нашем регионе, однако существуют производители в других регионах, однако чтобы получить товар, потребителю придется ждать какое-то время, пока продукт находится в доставке.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3) Данной рецептурой мы помогаем производителям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продавцам увеличить как ассортимент продаваемого товара, так и клиентскую базу, следовательно - повышение объема продаж благодаря расширению ассортиментной матрицы. 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4) Для рецептуры характерно использование традиционных методов выпечки хлебобулочных изделий.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Сегмент рынка, на котором мы работаем –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B2B (business to business)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Нашей целью является продажа рецептуры изделий компаниям производителям. 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Изделия из амарантовой муки выпекаются на заказ из других регионов, это в свою очередь приводит к различным проблемам, таким как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1) Изделия проводят определенное время, пока доставляются. Это приводит к уменьшению сроков хранений продукции, как и ее изначальной несвежести при получении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2) Оплата за межрегиональную доставку. Частные продавцы таких изделий требуют деньги за доставку между регионами, что свою очередь кратно увеличивает стоимость товара.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3) Изначальные временные трудности. Чтобы своевременно получить и употребить изделие, потребитель должен заказывать его заранее.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10199" y="1580928"/>
            <a:ext cx="5225605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469655"/>
            <a:ext cx="9741217" cy="91108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Конкуренты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645038"/>
              </p:ext>
            </p:extLst>
          </p:nvPr>
        </p:nvGraphicFramePr>
        <p:xfrm>
          <a:off x="1356359" y="1580928"/>
          <a:ext cx="17526003" cy="8820471"/>
        </p:xfrm>
        <a:graphic>
          <a:graphicData uri="http://schemas.openxmlformats.org/drawingml/2006/table">
            <a:tbl>
              <a:tblPr/>
              <a:tblGrid>
                <a:gridCol w="3402483">
                  <a:extLst>
                    <a:ext uri="{9D8B030D-6E8A-4147-A177-3AD203B41FA5}">
                      <a16:colId xmlns:a16="http://schemas.microsoft.com/office/drawing/2014/main" val="3436623182"/>
                    </a:ext>
                  </a:extLst>
                </a:gridCol>
                <a:gridCol w="2353920">
                  <a:extLst>
                    <a:ext uri="{9D8B030D-6E8A-4147-A177-3AD203B41FA5}">
                      <a16:colId xmlns:a16="http://schemas.microsoft.com/office/drawing/2014/main" val="281371279"/>
                    </a:ext>
                  </a:extLst>
                </a:gridCol>
                <a:gridCol w="2353920">
                  <a:extLst>
                    <a:ext uri="{9D8B030D-6E8A-4147-A177-3AD203B41FA5}">
                      <a16:colId xmlns:a16="http://schemas.microsoft.com/office/drawing/2014/main" val="1696265667"/>
                    </a:ext>
                  </a:extLst>
                </a:gridCol>
                <a:gridCol w="2353920">
                  <a:extLst>
                    <a:ext uri="{9D8B030D-6E8A-4147-A177-3AD203B41FA5}">
                      <a16:colId xmlns:a16="http://schemas.microsoft.com/office/drawing/2014/main" val="3401269847"/>
                    </a:ext>
                  </a:extLst>
                </a:gridCol>
                <a:gridCol w="2353920">
                  <a:extLst>
                    <a:ext uri="{9D8B030D-6E8A-4147-A177-3AD203B41FA5}">
                      <a16:colId xmlns:a16="http://schemas.microsoft.com/office/drawing/2014/main" val="901252737"/>
                    </a:ext>
                  </a:extLst>
                </a:gridCol>
                <a:gridCol w="2353920">
                  <a:extLst>
                    <a:ext uri="{9D8B030D-6E8A-4147-A177-3AD203B41FA5}">
                      <a16:colId xmlns:a16="http://schemas.microsoft.com/office/drawing/2014/main" val="2047478578"/>
                    </a:ext>
                  </a:extLst>
                </a:gridCol>
                <a:gridCol w="2353920">
                  <a:extLst>
                    <a:ext uri="{9D8B030D-6E8A-4147-A177-3AD203B41FA5}">
                      <a16:colId xmlns:a16="http://schemas.microsoft.com/office/drawing/2014/main" val="1749581920"/>
                    </a:ext>
                  </a:extLst>
                </a:gridCol>
              </a:tblGrid>
              <a:tr h="25180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конкурентные преимущества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Булочка с добавлением амарантовой муки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Булочка сдобная обычная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Хлеб с добавлением амарантовой муки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Булочка с амарантовой мукой и водорослями </a:t>
                      </a:r>
                      <a:r>
                        <a:rPr lang="ru-RU" sz="2400" b="1" i="1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спирулина</a:t>
                      </a:r>
                      <a:r>
                        <a:rPr lang="ru-RU" sz="24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на закваске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Домашние булочки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Амарантовые булочки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848887"/>
                  </a:ext>
                </a:extLst>
              </a:tr>
              <a:tr h="419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184647"/>
                  </a:ext>
                </a:extLst>
              </a:tr>
              <a:tr h="419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стоимость на 100 гр, руб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120₽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50₽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130₽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64₽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200₽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250₽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1693106"/>
                  </a:ext>
                </a:extLst>
              </a:tr>
              <a:tr h="56494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сдоба/сладкая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8668357"/>
                  </a:ext>
                </a:extLst>
              </a:tr>
              <a:tr h="419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калории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283.2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266.26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42677"/>
                  </a:ext>
                </a:extLst>
              </a:tr>
              <a:tr h="419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белки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9,5г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8.52г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8095404"/>
                  </a:ext>
                </a:extLst>
              </a:tr>
              <a:tr h="419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жиры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6.1г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8.41г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332570"/>
                  </a:ext>
                </a:extLst>
              </a:tr>
              <a:tr h="419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углеводы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47.2г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41.3г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56.3г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55.5г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39.26г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4789458"/>
                  </a:ext>
                </a:extLst>
              </a:tr>
              <a:tr h="419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срок хранения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 суток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 сут (безуп.)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суток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суток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суток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суток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6293036"/>
                  </a:ext>
                </a:extLst>
              </a:tr>
              <a:tr h="56494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безглютеновая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+/-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+/-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7183399"/>
                  </a:ext>
                </a:extLst>
              </a:tr>
              <a:tr h="56494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вкусовые качества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+/-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+/-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866192"/>
                  </a:ext>
                </a:extLst>
              </a:tr>
              <a:tr h="83935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сложность технологического процесса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509978"/>
                  </a:ext>
                </a:extLst>
              </a:tr>
              <a:tr h="56494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доступность сырья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+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11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086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422216"/>
            <a:ext cx="9741216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Бизнес-модель – транзакционная модель монетизации.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Бизнес-модель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8E3439-54BF-920C-7CE1-BE5305D8E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5811" y="2065951"/>
            <a:ext cx="16428524" cy="718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922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Текущие результаты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26" y="1327965"/>
            <a:ext cx="14676438" cy="5499926"/>
          </a:xfrm>
        </p:spPr>
        <p:txBody>
          <a:bodyPr>
            <a:normAutofit fontScale="92500" lnSpcReduction="20000"/>
          </a:bodyPr>
          <a:lstStyle/>
          <a:p>
            <a:pPr marL="172800" indent="4572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Материалы исследований представлены и положительно оценены на следующих конкурсах и выставках: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медаль за конкурсную работу на тему «Хлеб с добавлением амарантовой муки», День поля «</a:t>
            </a:r>
            <a:r>
              <a:rPr lang="ru-RU" alt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ВолгоградАГРО</a:t>
            </a: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4-5 августа 2022 г.;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медаль за конкурсную работу на тему «Производство хлебобулочных и мучных кондитерских изделий с использованием нетрадиционного сырья», День поля «</a:t>
            </a:r>
            <a:r>
              <a:rPr lang="ru-RU" alt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ВолгоградАГРО</a:t>
            </a: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4-5 августа 2022 г.;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патент на изобретение № 2787386 «Композиция теста для хлеба ржаного»;</a:t>
            </a:r>
          </a:p>
          <a:p>
            <a:pPr marL="0" algn="just">
              <a:lnSpc>
                <a:spcPct val="150000"/>
              </a:lnSpc>
              <a:spcBef>
                <a:spcPct val="0"/>
              </a:spcBef>
              <a:buFontTx/>
              <a:buChar char="-"/>
              <a:defRPr/>
            </a:pP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отчет о выполнении научно-исследовательской работы по договору № 29 от 26 июля 2021 года на тему «Разработка рецептуры хлеба с добавлением амарантовой муки»;</a:t>
            </a:r>
          </a:p>
          <a:p>
            <a:pPr marL="0" algn="just">
              <a:lnSpc>
                <a:spcPct val="150000"/>
              </a:lnSpc>
              <a:spcBef>
                <a:spcPct val="0"/>
              </a:spcBef>
              <a:buFontTx/>
              <a:buChar char="-"/>
              <a:defRPr/>
            </a:pPr>
            <a:r>
              <a:rPr lang="ru-RU" alt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Байрамгельдыева</a:t>
            </a: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И.А., Мельников А.Г., Зенина Е.А. Разработка технологии производства хлеба с </a:t>
            </a:r>
          </a:p>
          <a:p>
            <a:pPr marL="0"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использованием нетрадиционного сырья Наука и молодёжь: новые идеи и решения / Материалы XVII </a:t>
            </a:r>
          </a:p>
          <a:p>
            <a:pPr marL="0"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Международной научно-практической конференции молодых исследователей, г. Волгоград, 30-31 марта</a:t>
            </a:r>
          </a:p>
          <a:p>
            <a:pPr marL="0"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 г. Часть III. – Волгоград: ФГБОУ ВО Волгоградский ГАУ, 2023. –  С. 132-134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endParaRPr lang="ru-RU" altLang="ru-RU" sz="24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2763BE-DD01-4B54-BC78-150167EE8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857395" y="6025313"/>
            <a:ext cx="4389309" cy="6037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168FB1-994F-42E1-868B-A74D90B66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62745" y="6102535"/>
            <a:ext cx="4389309" cy="6037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2">
            <a:extLst>
              <a:ext uri="{FF2B5EF4-FFF2-40B4-BE49-F238E27FC236}">
                <a16:creationId xmlns:a16="http://schemas.microsoft.com/office/drawing/2014/main" id="{BF6ACE24-5BD5-4B6A-94DF-0D62C5040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5327" y="53728"/>
            <a:ext cx="4926347" cy="6774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B157D3-1383-41A4-8CB2-89D2BD6105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3319" y="4474920"/>
            <a:ext cx="4926347" cy="7020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4764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Диаграмма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</a:rPr>
              <a:t>Ганта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проведения исследований для разработки рецептуры с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использованием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альтернативного сырья.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Планы развития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BED29E-2728-4F9A-818C-DF885BC15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360" y="2423160"/>
            <a:ext cx="16413480" cy="889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09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члены вашей команды (</a:t>
            </a:r>
            <a:r>
              <a:rPr lang="en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CEO, CTO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</a:t>
            </a:r>
            <a:r>
              <a:rPr lang="en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MO),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lang="ru-RU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313" y="6666930"/>
            <a:ext cx="4134612" cy="484095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 команды, спикер.</a:t>
            </a: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8" b="12238"/>
          <a:stretch>
            <a:fillRect/>
          </a:stretch>
        </p:blipFill>
        <p:spPr>
          <a:xfrm>
            <a:off x="1525295" y="3683642"/>
            <a:ext cx="1826641" cy="1827997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2769" y="5760290"/>
            <a:ext cx="3631692" cy="906640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Большиянова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Ангелина Алексеевна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51405" y="6666930"/>
            <a:ext cx="4134612" cy="358181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Производитель, разработчик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11467012" y="3728142"/>
            <a:ext cx="1832842" cy="1834202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251015" y="5684195"/>
            <a:ext cx="3959625" cy="787442"/>
          </a:xfrm>
        </p:spPr>
        <p:txBody>
          <a:bodyPr>
            <a:normAutofit/>
          </a:bodyPr>
          <a:lstStyle/>
          <a:p>
            <a:pPr algn="ctr"/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Сагайдачная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Вероника Евгеньевна 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41721" y="6666930"/>
            <a:ext cx="4134612" cy="687176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Администратор, генератор идей. </a:t>
            </a:r>
          </a:p>
          <a:p>
            <a:pPr algn="ctr"/>
            <a:endParaRPr lang="ru-RU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412630" y="5637578"/>
            <a:ext cx="3680216" cy="78744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Быстров Вячеслав Валерьевич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086538" y="6666930"/>
            <a:ext cx="4134612" cy="754421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Предприниматель, мастер презентации.</a:t>
            </a: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2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0" b="12910"/>
          <a:stretch>
            <a:fillRect/>
          </a:stretch>
        </p:blipFill>
        <p:spPr>
          <a:xfrm>
            <a:off x="16552275" y="3681182"/>
            <a:ext cx="1826641" cy="1827997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588409" y="5740963"/>
            <a:ext cx="3754374" cy="787442"/>
          </a:xfrm>
        </p:spPr>
        <p:txBody>
          <a:bodyPr>
            <a:normAutofit/>
          </a:bodyPr>
          <a:lstStyle/>
          <a:p>
            <a:pPr algn="ctr"/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Плющев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Герман Владимирович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2AE17C-06FE-4888-AD8B-E918CAE79C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558" y="3683642"/>
            <a:ext cx="1826641" cy="18255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84" y="7513435"/>
            <a:ext cx="1827997" cy="18279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840022" y="7513435"/>
            <a:ext cx="1818168" cy="17781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5818" y="7543491"/>
            <a:ext cx="1898565" cy="182799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1592" y="7548981"/>
            <a:ext cx="1898565" cy="18279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044" y="7488532"/>
            <a:ext cx="1898565" cy="18279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99838" y="9371490"/>
            <a:ext cx="39776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/>
              <a:t>Елизавета Решетникова</a:t>
            </a:r>
          </a:p>
          <a:p>
            <a:pPr algn="ctr"/>
            <a:r>
              <a:rPr lang="ru-RU" sz="2600" b="1" dirty="0"/>
              <a:t>Дмитриевна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4461" y="9370792"/>
            <a:ext cx="32694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/>
              <a:t>Вдовина Мария Васильевна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10535613"/>
            <a:ext cx="3524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Разработчик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53517" y="10535613"/>
            <a:ext cx="2147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Экономист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000790" y="9504536"/>
            <a:ext cx="348016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/>
              <a:t>Павел Сергеевич Сирко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53777" y="10535613"/>
            <a:ext cx="286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Советник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42679" y="9499256"/>
            <a:ext cx="365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/>
              <a:t>Максимова Динара </a:t>
            </a:r>
            <a:r>
              <a:rPr lang="ru-RU" sz="2600" b="1" dirty="0" err="1"/>
              <a:t>Рафаэльевна</a:t>
            </a:r>
            <a:endParaRPr lang="ru-RU" sz="2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201666" y="9499256"/>
            <a:ext cx="3200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/>
              <a:t>Соловьева София Сергеевна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085710" y="10535613"/>
            <a:ext cx="3524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Разработчик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75986" y="10535613"/>
            <a:ext cx="2651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Логист, аналитик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email</a:t>
            </a:r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Контакты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+7 (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937) 557-10-02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68761" y="9180816"/>
            <a:ext cx="510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margi.cat2004@gmail.com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4.xml><?xml version="1.0" encoding="utf-8"?>
<a:theme xmlns:a="http://schemas.openxmlformats.org/drawingml/2006/main" name="1_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5.xml><?xml version="1.0" encoding="utf-8"?>
<a:theme xmlns:a="http://schemas.openxmlformats.org/drawingml/2006/main" name="2_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6.xml><?xml version="1.0" encoding="utf-8"?>
<a:theme xmlns:a="http://schemas.openxmlformats.org/drawingml/2006/main" name="3_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7.xml><?xml version="1.0" encoding="utf-8"?>
<a:theme xmlns:a="http://schemas.openxmlformats.org/drawingml/2006/main" name="4_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dae585fd-f7dc-4d5a-b1b8-e5742ef77c8f"/>
    <ds:schemaRef ds:uri="f3f21cfc-4d3e-42b1-8a95-d7209818f9d6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4125</TotalTime>
  <Words>1042</Words>
  <Application>Microsoft Macintosh PowerPoint</Application>
  <PresentationFormat>Произвольный</PresentationFormat>
  <Paragraphs>160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ОБЛОЖКИ</vt:lpstr>
      <vt:lpstr>РАЗДЕЛИТЕЛИ</vt:lpstr>
      <vt:lpstr>Office Theme</vt:lpstr>
      <vt:lpstr>1_Office Theme</vt:lpstr>
      <vt:lpstr>2_Office Theme</vt:lpstr>
      <vt:lpstr>3_Office Theme</vt:lpstr>
      <vt:lpstr>4_Office Theme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Конкуренты</vt:lpstr>
      <vt:lpstr>Бизнес-модель</vt:lpstr>
      <vt:lpstr>Текущие результаты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Microsoft Office User</cp:lastModifiedBy>
  <cp:revision>256</cp:revision>
  <dcterms:created xsi:type="dcterms:W3CDTF">2021-03-01T12:07:13Z</dcterms:created>
  <dcterms:modified xsi:type="dcterms:W3CDTF">2024-11-17T13:03:42Z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