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0" r:id="rId2"/>
    <p:sldId id="307" r:id="rId3"/>
    <p:sldId id="308" r:id="rId4"/>
    <p:sldId id="281" r:id="rId5"/>
    <p:sldId id="291" r:id="rId6"/>
    <p:sldId id="286" r:id="rId7"/>
    <p:sldId id="301" r:id="rId8"/>
    <p:sldId id="306" r:id="rId9"/>
    <p:sldId id="296" r:id="rId10"/>
    <p:sldId id="310" r:id="rId11"/>
    <p:sldId id="311" r:id="rId12"/>
    <p:sldId id="312" r:id="rId13"/>
    <p:sldId id="309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EDD41E"/>
    <a:srgbClr val="C673DF"/>
    <a:srgbClr val="F96540"/>
    <a:srgbClr val="3CCC93"/>
    <a:srgbClr val="1FA0F2"/>
    <a:srgbClr val="FD493D"/>
    <a:srgbClr val="9F00FF"/>
    <a:srgbClr val="FCAF17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 autoAdjust="0"/>
    <p:restoredTop sz="94694"/>
  </p:normalViewPr>
  <p:slideViewPr>
    <p:cSldViewPr snapToGrid="0" snapToObjects="1" showGuides="1">
      <p:cViewPr>
        <p:scale>
          <a:sx n="75" d="100"/>
          <a:sy n="75" d="100"/>
        </p:scale>
        <p:origin x="422" y="1190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App Store</c:v>
                </c:pt>
              </c:strCache>
            </c:strRef>
          </c:tx>
          <c:spPr>
            <a:ln w="28575" cap="rnd">
              <a:solidFill>
                <a:srgbClr val="1FA0F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Лист1!$A$2:$A$11</c:f>
              <c:strCache>
                <c:ptCount val="10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300000</c:v>
                </c:pt>
                <c:pt idx="1">
                  <c:v>500000</c:v>
                </c:pt>
                <c:pt idx="2">
                  <c:v>300000</c:v>
                </c:pt>
                <c:pt idx="3">
                  <c:v>400000</c:v>
                </c:pt>
                <c:pt idx="4">
                  <c:v>500000</c:v>
                </c:pt>
                <c:pt idx="5">
                  <c:v>230000</c:v>
                </c:pt>
                <c:pt idx="6">
                  <c:v>280000</c:v>
                </c:pt>
                <c:pt idx="7">
                  <c:v>210000</c:v>
                </c:pt>
                <c:pt idx="8">
                  <c:v>200000</c:v>
                </c:pt>
                <c:pt idx="9">
                  <c:v>150000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4-4325-B11B-CF03B087371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Google Play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Лист1!$A$2:$A$11</c:f>
              <c:strCache>
                <c:ptCount val="10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700000</c:v>
                </c:pt>
                <c:pt idx="1">
                  <c:v>800000</c:v>
                </c:pt>
                <c:pt idx="2">
                  <c:v>600000</c:v>
                </c:pt>
                <c:pt idx="3">
                  <c:v>800000</c:v>
                </c:pt>
                <c:pt idx="4">
                  <c:v>600000</c:v>
                </c:pt>
                <c:pt idx="5">
                  <c:v>340000</c:v>
                </c:pt>
                <c:pt idx="6">
                  <c:v>400000</c:v>
                </c:pt>
                <c:pt idx="7">
                  <c:v>250000</c:v>
                </c:pt>
                <c:pt idx="8">
                  <c:v>300000</c:v>
                </c:pt>
                <c:pt idx="9">
                  <c:v>350000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24-4325-B11B-CF03B0873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411280"/>
        <c:axId val="471409616"/>
      </c:lineChart>
      <c:catAx>
        <c:axId val="47141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409616"/>
        <c:crosses val="autoZero"/>
        <c:auto val="1"/>
        <c:lblAlgn val="ctr"/>
        <c:lblOffset val="100"/>
        <c:noMultiLvlLbl val="0"/>
      </c:catAx>
      <c:valAx>
        <c:axId val="47140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41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Тренировки</c:v>
                </c:pt>
              </c:strCache>
            </c:strRef>
          </c:tx>
          <c:spPr>
            <a:solidFill>
              <a:srgbClr val="1FA0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>
                  <c:v>0.22</c:v>
                </c:pt>
                <c:pt idx="1">
                  <c:v>0.32</c:v>
                </c:pt>
                <c:pt idx="2">
                  <c:v>0.26</c:v>
                </c:pt>
                <c:pt idx="3">
                  <c:v>0.28000000000000003</c:v>
                </c:pt>
                <c:pt idx="4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D-47D5-8914-8AC47A0D4C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Диеты</c:v>
                </c:pt>
              </c:strCache>
            </c:strRef>
          </c:tx>
          <c:spPr>
            <a:solidFill>
              <a:srgbClr val="3CCC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Лист1!$C$2:$C$6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0.14000000000000001</c:v>
                </c:pt>
                <c:pt idx="2">
                  <c:v>0.15</c:v>
                </c:pt>
                <c:pt idx="3">
                  <c:v>0.12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7D-47D5-8914-8AC47A0D4C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Сон и медитация</c:v>
                </c:pt>
              </c:strCache>
            </c:strRef>
          </c:tx>
          <c:spPr>
            <a:solidFill>
              <a:srgbClr val="F9654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Лист1!$D$2:$D$6</c:f>
              <c:numCache>
                <c:formatCode>0%</c:formatCode>
                <c:ptCount val="5"/>
                <c:pt idx="0">
                  <c:v>0.13</c:v>
                </c:pt>
                <c:pt idx="1">
                  <c:v>0.13</c:v>
                </c:pt>
                <c:pt idx="2">
                  <c:v>0.16</c:v>
                </c:pt>
                <c:pt idx="3">
                  <c:v>0.15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7D-47D5-8914-8AC47A0D4C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Фитнесс треккер</c:v>
                </c:pt>
              </c:strCache>
            </c:strRef>
          </c:tx>
          <c:spPr>
            <a:solidFill>
              <a:srgbClr val="EDD41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Лист1!$E$2:$E$6</c:f>
              <c:numCache>
                <c:formatCode>0%</c:formatCode>
                <c:ptCount val="5"/>
                <c:pt idx="0">
                  <c:v>0.25</c:v>
                </c:pt>
                <c:pt idx="1">
                  <c:v>0.19</c:v>
                </c:pt>
                <c:pt idx="2">
                  <c:v>0.15</c:v>
                </c:pt>
                <c:pt idx="3">
                  <c:v>0.18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7D-47D5-8914-8AC47A0D4C4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Здоровье</c:v>
                </c:pt>
              </c:strCache>
            </c:strRef>
          </c:tx>
          <c:spPr>
            <a:solidFill>
              <a:srgbClr val="C673D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Лист1!$F$2:$F$6</c:f>
              <c:numCache>
                <c:formatCode>0%</c:formatCode>
                <c:ptCount val="5"/>
                <c:pt idx="0">
                  <c:v>0.04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7D-47D5-8914-8AC47A0D4C4A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Другое</c:v>
                </c:pt>
              </c:strCache>
            </c:strRef>
          </c:tx>
          <c:spPr>
            <a:solidFill>
              <a:srgbClr val="C0C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Лист1!$G$2:$G$6</c:f>
              <c:numCache>
                <c:formatCode>0%</c:formatCode>
                <c:ptCount val="5"/>
                <c:pt idx="0">
                  <c:v>0.22</c:v>
                </c:pt>
                <c:pt idx="1">
                  <c:v>0.21</c:v>
                </c:pt>
                <c:pt idx="2">
                  <c:v>0.25</c:v>
                </c:pt>
                <c:pt idx="3">
                  <c:v>0.21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7D-47D5-8914-8AC47A0D4C4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100"/>
        <c:axId val="286698112"/>
        <c:axId val="286692704"/>
      </c:barChart>
      <c:catAx>
        <c:axId val="28669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6692704"/>
        <c:crosses val="autoZero"/>
        <c:auto val="1"/>
        <c:lblAlgn val="ctr"/>
        <c:lblOffset val="100"/>
        <c:noMultiLvlLbl val="0"/>
      </c:catAx>
      <c:valAx>
        <c:axId val="286692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669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microsoft.com/office/2007/relationships/hdphoto" Target="../media/hdphoto3.wdp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517159"/>
            <a:ext cx="5200038" cy="575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000" dirty="0"/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Система </a:t>
            </a:r>
            <a:r>
              <a:rPr lang="en-US" sz="4000" dirty="0"/>
              <a:t>“</a:t>
            </a:r>
            <a:r>
              <a:rPr lang="en-US" sz="4000" dirty="0" err="1"/>
              <a:t>Traininarium</a:t>
            </a:r>
            <a:r>
              <a:rPr lang="en-US" sz="4000" dirty="0"/>
              <a:t>”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en-US" dirty="0"/>
          </a:p>
          <a:p>
            <a:pPr defTabSz="877822">
              <a:lnSpc>
                <a:spcPct val="160000"/>
              </a:lnSpc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>
                <a:solidFill>
                  <a:schemeClr val="tx1"/>
                </a:solidFill>
              </a:rPr>
              <a:t>Мы - система "</a:t>
            </a:r>
            <a:r>
              <a:rPr lang="ru-RU" dirty="0" err="1">
                <a:solidFill>
                  <a:schemeClr val="tx1"/>
                </a:solidFill>
              </a:rPr>
              <a:t>Traininarium</a:t>
            </a:r>
            <a:r>
              <a:rPr lang="ru-RU" dirty="0">
                <a:solidFill>
                  <a:schemeClr val="tx1"/>
                </a:solidFill>
              </a:rPr>
              <a:t>", предлагаем удобный и надежный способ следить за своим здоровьем, выполнять тренировки и достигать своих фитнес-целей.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Арутюнян Дмитрий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Кочкарева Елизавета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D243AA-8D46-3FBD-C62A-3502A238D5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177" y="517159"/>
            <a:ext cx="2276442" cy="13110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B2616B-EA53-499F-A41E-4CF6527B6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18529" y="2335703"/>
            <a:ext cx="3408164" cy="454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Целевая аудитория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0B0E4B-7ACC-4A5B-B5F4-78BB410988C2}"/>
              </a:ext>
            </a:extLst>
          </p:cNvPr>
          <p:cNvSpPr txBox="1"/>
          <p:nvPr/>
        </p:nvSpPr>
        <p:spPr>
          <a:xfrm>
            <a:off x="540729" y="1739613"/>
            <a:ext cx="11110541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</a:rPr>
              <a:t>Система "</a:t>
            </a:r>
            <a:r>
              <a:rPr lang="ru-RU" dirty="0" err="1">
                <a:solidFill>
                  <a:schemeClr val="tx1"/>
                </a:solidFill>
              </a:rPr>
              <a:t>Traininarium</a:t>
            </a:r>
            <a:r>
              <a:rPr lang="ru-RU" dirty="0">
                <a:solidFill>
                  <a:schemeClr val="tx1"/>
                </a:solidFill>
              </a:rPr>
              <a:t>" сосредоточена на помощи людям, заботящихся о своём здоровье, в выполнении тренировок и пресечения возникновения и развития сердечных заболеваний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D6D8A3-AF29-4999-ADD8-4C70132207F3}"/>
              </a:ext>
            </a:extLst>
          </p:cNvPr>
          <p:cNvSpPr/>
          <p:nvPr/>
        </p:nvSpPr>
        <p:spPr>
          <a:xfrm>
            <a:off x="1097372" y="2915751"/>
            <a:ext cx="3956267" cy="300081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Люди, возрастом от 35 до 40 лет, ведущие активный образ жизни, которые хотят выглядеть привлекательно и поддерживать себя в тонусе.</a:t>
            </a: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3ED4740-2F4F-4BBC-8F2A-7B29DD2C4540}"/>
              </a:ext>
            </a:extLst>
          </p:cNvPr>
          <p:cNvSpPr/>
          <p:nvPr/>
        </p:nvSpPr>
        <p:spPr>
          <a:xfrm>
            <a:off x="6171414" y="2928046"/>
            <a:ext cx="3836710" cy="300081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F00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Люди, возрастом от 45 до 55 лет, ведущие здоровый образ жизни, которые хотят следить за своим здоровьем доступно и продлевать свою молодость.</a:t>
            </a:r>
          </a:p>
          <a:p>
            <a:pPr marL="0" marR="0" indent="0" algn="ctr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84733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Проблема, которую мы решаем</a:t>
            </a:r>
            <a:endParaRPr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3C6E0-5192-4ED7-87A7-DBB000813620}"/>
              </a:ext>
            </a:extLst>
          </p:cNvPr>
          <p:cNvSpPr txBox="1"/>
          <p:nvPr/>
        </p:nvSpPr>
        <p:spPr>
          <a:xfrm>
            <a:off x="1221371" y="1890181"/>
            <a:ext cx="10203915" cy="25340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Проблема поддержания себя в тонусе, ведения активного образа жизни 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Проблема контроля своего самочувствия, уровня усталости и стресса во время тренировок 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Проблема контроля питания и поддержания водного баланса организма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Проблема контроля уровня нагрузки во время выполнения упражнений 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Проблема поддержания активного образа жизни с минимальными затратами </a:t>
            </a:r>
          </a:p>
        </p:txBody>
      </p:sp>
    </p:spTree>
    <p:extLst>
      <p:ext uri="{BB962C8B-B14F-4D97-AF65-F5344CB8AC3E}">
        <p14:creationId xmlns:p14="http://schemas.microsoft.com/office/powerpoint/2010/main" val="216655279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943446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Научно-техническое решение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EE3C23E-5561-409E-9110-D5FB3D9767FB}"/>
              </a:ext>
            </a:extLst>
          </p:cNvPr>
          <p:cNvSpPr txBox="1"/>
          <p:nvPr/>
        </p:nvSpPr>
        <p:spPr>
          <a:xfrm>
            <a:off x="761215" y="1937829"/>
            <a:ext cx="10400121" cy="21185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Система для разработки приложений на </a:t>
            </a:r>
            <a:r>
              <a:rPr lang="ru-RU" dirty="0" err="1"/>
              <a:t>Android</a:t>
            </a:r>
            <a:r>
              <a:rPr lang="ru-RU" dirty="0"/>
              <a:t> - </a:t>
            </a:r>
            <a:r>
              <a:rPr lang="ru-RU" dirty="0" err="1"/>
              <a:t>Android</a:t>
            </a:r>
            <a:r>
              <a:rPr lang="ru-RU" dirty="0"/>
              <a:t> Studio - Интегративные библиотеки связи приложения с оболочкой </a:t>
            </a:r>
            <a:r>
              <a:rPr lang="ru-RU" dirty="0" err="1"/>
              <a:t>WearOS</a:t>
            </a:r>
            <a:r>
              <a:rPr lang="ru-RU" dirty="0"/>
              <a:t>, поддержка работы с </a:t>
            </a:r>
            <a:r>
              <a:rPr lang="ru-RU" dirty="0" err="1"/>
              <a:t>WearOS</a:t>
            </a:r>
            <a:r>
              <a:rPr lang="ru-RU" dirty="0"/>
              <a:t> 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Система для разработки веб-приложений на языке Python, </a:t>
            </a:r>
            <a:r>
              <a:rPr lang="ru-RU" dirty="0" err="1"/>
              <a:t>PyCharm</a:t>
            </a:r>
            <a:r>
              <a:rPr lang="ru-RU" dirty="0"/>
              <a:t>, библиотеки машинного обучения и анализа больших данных (</a:t>
            </a:r>
            <a:r>
              <a:rPr lang="ru-RU" dirty="0" err="1"/>
              <a:t>SciKIt</a:t>
            </a:r>
            <a:r>
              <a:rPr lang="ru-RU" dirty="0"/>
              <a:t>, </a:t>
            </a:r>
            <a:r>
              <a:rPr lang="ru-RU" dirty="0" err="1"/>
              <a:t>Pandas</a:t>
            </a:r>
            <a:r>
              <a:rPr lang="ru-RU" dirty="0"/>
              <a:t>, </a:t>
            </a:r>
            <a:r>
              <a:rPr lang="ru-RU" dirty="0" err="1"/>
              <a:t>Tensorflow</a:t>
            </a:r>
            <a:r>
              <a:rPr lang="ru-RU" dirty="0"/>
              <a:t>, </a:t>
            </a:r>
            <a:r>
              <a:rPr lang="ru-RU" dirty="0" err="1"/>
              <a:t>Keras</a:t>
            </a:r>
            <a:r>
              <a:rPr lang="ru-RU" dirty="0"/>
              <a:t>), обучение модели нейронной сети, проведение анализа данных на 100 000 строк и более</a:t>
            </a: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35483" y="887039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Основные конкуренты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2845729"/>
              </p:ext>
            </p:extLst>
          </p:nvPr>
        </p:nvGraphicFramePr>
        <p:xfrm>
          <a:off x="612742" y="1633920"/>
          <a:ext cx="10510889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636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4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4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4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Strava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MyFitnessPal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</a:rPr>
                        <a:t>Fitbod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Google fit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AFE35C-C36D-4296-9D87-FD0B6FB2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24" y="2413260"/>
            <a:ext cx="2563430" cy="388384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026B87-7112-4557-BCC6-FFE0983C8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535" y="2413260"/>
            <a:ext cx="2586625" cy="39520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AAC8435-3924-4A2E-A4B0-4281084449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61" b="9966"/>
          <a:stretch/>
        </p:blipFill>
        <p:spPr>
          <a:xfrm>
            <a:off x="5896840" y="2413259"/>
            <a:ext cx="2586625" cy="395207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CFEE0B-3FCC-4386-9438-1751A4534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0599" y="2413260"/>
            <a:ext cx="2586625" cy="395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Бизнес-модель</a:t>
            </a:r>
            <a:endParaRPr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A87E4E-78B9-4EB7-B315-4E3880181615}"/>
              </a:ext>
            </a:extLst>
          </p:cNvPr>
          <p:cNvSpPr txBox="1"/>
          <p:nvPr/>
        </p:nvSpPr>
        <p:spPr>
          <a:xfrm>
            <a:off x="523740" y="1642754"/>
            <a:ext cx="10702932" cy="1287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Бизнес-модель - по способу получения прибыли. </a:t>
            </a:r>
            <a:r>
              <a:rPr lang="ru-RU" dirty="0" err="1"/>
              <a:t>Freemium</a:t>
            </a:r>
            <a:r>
              <a:rPr lang="ru-RU" dirty="0"/>
              <a:t> = Free + Premium; (базовая версия предоставляется бесплатно, за доп. услуги взимается плата), подписка; партнерские программы (использование ссылок); реклама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E64A9A-92D1-48CE-986E-4994045011DE}"/>
              </a:ext>
            </a:extLst>
          </p:cNvPr>
          <p:cNvSpPr txBox="1"/>
          <p:nvPr/>
        </p:nvSpPr>
        <p:spPr>
          <a:xfrm>
            <a:off x="523740" y="3159861"/>
            <a:ext cx="6103856" cy="25340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 err="1"/>
              <a:t>Freemium</a:t>
            </a:r>
            <a:r>
              <a:rPr lang="ru-RU" dirty="0"/>
              <a:t>: специальные программы тренировок, конструктор собственных программ тренировок и </a:t>
            </a:r>
            <a:r>
              <a:rPr lang="ru-RU" dirty="0" err="1"/>
              <a:t>т.д</a:t>
            </a:r>
            <a:r>
              <a:rPr lang="ru-RU" dirty="0"/>
              <a:t> предоставляются за подписку 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Партнерская программа: заключение договоров с фитнесс-центрами. 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Реклама; реклама товаров для спорта</a:t>
            </a:r>
          </a:p>
        </p:txBody>
      </p:sp>
      <p:sp>
        <p:nvSpPr>
          <p:cNvPr id="19" name="Прямоугольник 7">
            <a:extLst>
              <a:ext uri="{FF2B5EF4-FFF2-40B4-BE49-F238E27FC236}">
                <a16:creationId xmlns:a16="http://schemas.microsoft.com/office/drawing/2014/main" id="{3CB0C125-6893-4DB1-8CF8-CA0B2780742F}"/>
              </a:ext>
            </a:extLst>
          </p:cNvPr>
          <p:cNvSpPr/>
          <p:nvPr/>
        </p:nvSpPr>
        <p:spPr>
          <a:xfrm>
            <a:off x="9611360" y="4897119"/>
            <a:ext cx="2580640" cy="1946129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0" name="Прямоугольник 13">
            <a:extLst>
              <a:ext uri="{FF2B5EF4-FFF2-40B4-BE49-F238E27FC236}">
                <a16:creationId xmlns:a16="http://schemas.microsoft.com/office/drawing/2014/main" id="{08C911E1-FFCC-47CE-9E22-5C32CED56AE1}"/>
              </a:ext>
            </a:extLst>
          </p:cNvPr>
          <p:cNvSpPr/>
          <p:nvPr/>
        </p:nvSpPr>
        <p:spPr>
          <a:xfrm>
            <a:off x="9611359" y="3997438"/>
            <a:ext cx="2580641" cy="899681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15" name="Рисунок 14" descr="Тенденция к повышению со сплошной заливкой">
            <a:extLst>
              <a:ext uri="{FF2B5EF4-FFF2-40B4-BE49-F238E27FC236}">
                <a16:creationId xmlns:a16="http://schemas.microsoft.com/office/drawing/2014/main" id="{DCC3F118-6432-40B4-81C5-2BFADB064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1152" y="5019496"/>
            <a:ext cx="1554608" cy="155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Выпуск бета-версии приложения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484153" y="1475376"/>
            <a:ext cx="156501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Выпуск альфа-версии приложения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406621" y="2892330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Сбор статистики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86055" y="5359006"/>
            <a:ext cx="1565011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релиз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30968" y="849539"/>
            <a:ext cx="490631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Шаги развития</a:t>
            </a:r>
            <a:endParaRPr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A8B16B-77B0-45EC-97FA-E2912940EBCC}"/>
              </a:ext>
            </a:extLst>
          </p:cNvPr>
          <p:cNvSpPr txBox="1"/>
          <p:nvPr/>
        </p:nvSpPr>
        <p:spPr>
          <a:xfrm>
            <a:off x="372965" y="1439197"/>
            <a:ext cx="5538353" cy="5078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Tx/>
              <a:buFontTx/>
              <a:buAutoNum type="arabicPeriod"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Запуск системы с базовым функционалом с целью оценки заинтересованности пользователей и выявления серьёзных ошибок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(до 20.06.2024),</a:t>
            </a:r>
          </a:p>
          <a:p>
            <a:pPr marL="342900" indent="-342900">
              <a:lnSpc>
                <a:spcPct val="150000"/>
              </a:lnSpc>
              <a:buClr>
                <a:srgbClr val="9F00FF"/>
              </a:buClr>
              <a:buFontTx/>
              <a:buAutoNum type="arabicPeriod"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Сбор данных о проблематике приложения и о пожеланиях пользователя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</a:t>
            </a:r>
            <a:r>
              <a:rPr lang="ru-RU" dirty="0">
                <a:solidFill>
                  <a:srgbClr val="FD493D"/>
                </a:solidFill>
              </a:rPr>
              <a:t>до 20.08.2024),</a:t>
            </a:r>
          </a:p>
          <a:p>
            <a:pPr marL="342900" indent="-342900">
              <a:lnSpc>
                <a:spcPct val="150000"/>
              </a:lnSpc>
              <a:buClr>
                <a:srgbClr val="9F00FF"/>
              </a:buClr>
              <a:buFontTx/>
              <a:buAutoNum type="arabicPeriod"/>
            </a:pPr>
            <a:r>
              <a:rPr lang="ru-RU" dirty="0"/>
              <a:t>Запуск системы с полным функционалом и с предоставлением пользователям всех возможностей приложения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(до 20.09.2024),</a:t>
            </a:r>
            <a:endParaRPr lang="ru-RU" dirty="0">
              <a:solidFill>
                <a:srgbClr val="FD493D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9F00FF"/>
              </a:buClr>
              <a:buFontTx/>
              <a:buAutoNum type="arabicPeriod"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Подключение системы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Freemium,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разделение функционала приложения на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Premium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Free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режимы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FD493D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(до 20.12.2024)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DDA9B59B-8DBC-8B84-4CA9-5CD80BDE414A}"/>
              </a:ext>
            </a:extLst>
          </p:cNvPr>
          <p:cNvSpPr txBox="1"/>
          <p:nvPr/>
        </p:nvSpPr>
        <p:spPr>
          <a:xfrm>
            <a:off x="498427" y="860666"/>
            <a:ext cx="664774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Каналы рекламы, продвижения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4EBCD5-49CA-4428-A5E6-F38A6951F200}"/>
              </a:ext>
            </a:extLst>
          </p:cNvPr>
          <p:cNvSpPr txBox="1"/>
          <p:nvPr/>
        </p:nvSpPr>
        <p:spPr>
          <a:xfrm>
            <a:off x="498427" y="1576525"/>
            <a:ext cx="6647742" cy="502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Мобильные платформы: Размещение приложения в мобильных магазинах, таких как </a:t>
            </a:r>
            <a:r>
              <a:rPr lang="ru-RU" dirty="0" err="1"/>
              <a:t>App</a:t>
            </a:r>
            <a:r>
              <a:rPr lang="ru-RU" dirty="0"/>
              <a:t> Store для </a:t>
            </a:r>
            <a:r>
              <a:rPr lang="ru-RU" dirty="0" err="1"/>
              <a:t>iOS</a:t>
            </a:r>
            <a:r>
              <a:rPr lang="ru-RU" dirty="0"/>
              <a:t> и Google Play Store для </a:t>
            </a:r>
            <a:r>
              <a:rPr lang="ru-RU" dirty="0" err="1"/>
              <a:t>Android</a:t>
            </a:r>
            <a:r>
              <a:rPr lang="ru-RU" dirty="0"/>
              <a:t>. Это позволяет пользователям легко найти и загрузить приложение.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 err="1"/>
              <a:t>Инфлюенсеры</a:t>
            </a:r>
            <a:r>
              <a:rPr lang="ru-RU" dirty="0"/>
              <a:t>: Сотрудничество с популярными фитнес-</a:t>
            </a:r>
            <a:r>
              <a:rPr lang="ru-RU" dirty="0" err="1"/>
              <a:t>инфлюенсерами</a:t>
            </a:r>
            <a:r>
              <a:rPr lang="ru-RU" dirty="0"/>
              <a:t>, которые могут рекомендовать ваше приложение своей аудитории. Это может помочь создать доверие и привлечь новых пользователей. </a:t>
            </a:r>
          </a:p>
          <a:p>
            <a:pPr marL="285750" indent="-285750">
              <a:lnSpc>
                <a:spcPct val="150000"/>
              </a:lnSpc>
              <a:buClr>
                <a:srgbClr val="9F00FF"/>
              </a:buClr>
              <a:buSzPct val="175000"/>
              <a:buFont typeface="Arial" panose="020B0604020202020204" pitchFamily="34" charset="0"/>
              <a:buChar char="•"/>
            </a:pPr>
            <a:r>
              <a:rPr lang="ru-RU" dirty="0"/>
              <a:t>Партнерства и сотрудничество: Установление партнерских отношений с фитнес-центрами, тренерами, спортивными мероприятиями и другими организациями, чтобы продвигать приложение через их каналы.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AB741C-9B92-42AF-83C9-532874881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5859" y="28362"/>
            <a:ext cx="3857625" cy="684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5" y="944381"/>
            <a:ext cx="93655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Выбор оптимального магазина приложений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CD80DC3-146E-4500-8E80-510FA36446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80512"/>
              </p:ext>
            </p:extLst>
          </p:nvPr>
        </p:nvGraphicFramePr>
        <p:xfrm>
          <a:off x="1294463" y="1781666"/>
          <a:ext cx="9236250" cy="455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5" y="944381"/>
            <a:ext cx="93655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актуальности категорий приложений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69FC443-C387-48B6-8A03-2CF29547B9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4594"/>
              </p:ext>
            </p:extLst>
          </p:nvPr>
        </p:nvGraphicFramePr>
        <p:xfrm>
          <a:off x="1126495" y="1674659"/>
          <a:ext cx="9365537" cy="4998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489417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5" y="944381"/>
            <a:ext cx="93655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Оценка доходности категорий приложений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116BA86-FD38-4458-98DD-76F2DA23CF3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30440" y="1743959"/>
            <a:ext cx="9464511" cy="477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9359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7085A99-B595-4EE3-BBA5-621BC2AEC3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12" t="28425" r="28319" b="25039"/>
          <a:stretch/>
        </p:blipFill>
        <p:spPr>
          <a:xfrm>
            <a:off x="1462330" y="2197184"/>
            <a:ext cx="4337640" cy="2823766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8386850F-43F0-40C2-83A3-7D5DA895A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7200" y1="80722" x2="27900" y2="80722"/>
                        <a14:foregroundMark x1="27900" y1="80722" x2="54950" y2="80578"/>
                        <a14:foregroundMark x1="54950" y1="80578" x2="84637" y2="81212"/>
                        <a14:foregroundMark x1="16900" y1="81083" x2="17100" y2="79567"/>
                        <a14:foregroundMark x1="14800" y1="80722" x2="16900" y2="79567"/>
                        <a14:foregroundMark x1="77450" y1="80144" x2="71150" y2="80578"/>
                        <a14:foregroundMark x1="71150" y1="80578" x2="83450" y2="80289"/>
                        <a14:backgroundMark x1="44450" y1="55307" x2="64900" y2="31119"/>
                        <a14:backgroundMark x1="42250" y1="52996" x2="62350" y2="45271"/>
                        <a14:backgroundMark x1="62350" y1="45271" x2="49400" y2="37762"/>
                        <a14:backgroundMark x1="49400" y1="37762" x2="47150" y2="43177"/>
                        <a14:backgroundMark x1="20700" y1="23538" x2="26750" y2="66282"/>
                        <a14:backgroundMark x1="26750" y1="66282" x2="30650" y2="70758"/>
                        <a14:backgroundMark x1="30650" y1="70758" x2="69400" y2="66859"/>
                        <a14:backgroundMark x1="69400" y1="66859" x2="72550" y2="25487"/>
                        <a14:backgroundMark x1="72550" y1="25487" x2="22250" y2="25632"/>
                        <a14:backgroundMark x1="22250" y1="25632" x2="32950" y2="24765"/>
                        <a14:backgroundMark x1="32950" y1="24765" x2="44050" y2="25921"/>
                        <a14:backgroundMark x1="44050" y1="25921" x2="40050" y2="32202"/>
                        <a14:backgroundMark x1="40050" y1="32202" x2="38800" y2="45704"/>
                        <a14:backgroundMark x1="38800" y1="45704" x2="46550" y2="39061"/>
                        <a14:backgroundMark x1="46550" y1="39061" x2="42400" y2="33718"/>
                        <a14:backgroundMark x1="42400" y1="33718" x2="55650" y2="43394"/>
                        <a14:backgroundMark x1="55650" y1="43394" x2="60750" y2="32780"/>
                        <a14:backgroundMark x1="60750" y1="32780" x2="46600" y2="29386"/>
                        <a14:backgroundMark x1="46600" y1="29386" x2="42600" y2="38628"/>
                        <a14:backgroundMark x1="42600" y1="38628" x2="44450" y2="53646"/>
                        <a14:backgroundMark x1="44450" y1="53646" x2="48650" y2="65487"/>
                        <a14:backgroundMark x1="48650" y1="65487" x2="54850" y2="61877"/>
                        <a14:backgroundMark x1="54850" y1="61877" x2="57350" y2="48448"/>
                        <a14:backgroundMark x1="57350" y1="48448" x2="47450" y2="56029"/>
                        <a14:backgroundMark x1="47450" y1="56029" x2="52050" y2="63971"/>
                        <a14:backgroundMark x1="52050" y1="63971" x2="52100" y2="63032"/>
                        <a14:backgroundMark x1="84300" y1="82816" x2="86250" y2="81588"/>
                        <a14:backgroundMark x1="84950" y1="82166" x2="85650" y2="82166"/>
                        <a14:backgroundMark x1="85850" y1="82022" x2="84450" y2="82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50" t="15865" r="11031" b="15950"/>
          <a:stretch/>
        </p:blipFill>
        <p:spPr bwMode="auto">
          <a:xfrm>
            <a:off x="874519" y="1952889"/>
            <a:ext cx="5557588" cy="338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908955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6BE7C10-D1EB-3AE1-6876-39029DDB4C98}"/>
              </a:ext>
            </a:extLst>
          </p:cNvPr>
          <p:cNvSpPr txBox="1"/>
          <p:nvPr/>
        </p:nvSpPr>
        <p:spPr>
          <a:xfrm>
            <a:off x="673165" y="944381"/>
            <a:ext cx="936553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Дизайн-проект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BD276C-BD77-49E1-854F-716DC2ACE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71" y="2926466"/>
            <a:ext cx="1309724" cy="2917345"/>
          </a:xfrm>
          <a:prstGeom prst="round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A861ECC-66D2-461E-963B-16DA9EE9C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8" t="6732" r="28304" b="8168"/>
          <a:stretch/>
        </p:blipFill>
        <p:spPr bwMode="auto">
          <a:xfrm>
            <a:off x="336583" y="2843363"/>
            <a:ext cx="1469202" cy="291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3B41E74-E65D-468F-9FEC-7153A235742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1443" t="12737" r="31263" b="7184"/>
          <a:stretch/>
        </p:blipFill>
        <p:spPr>
          <a:xfrm>
            <a:off x="8034792" y="0"/>
            <a:ext cx="4155231" cy="685759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EECE5D9-FB56-41DE-B9C9-9C61826CA5A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541"/>
          <a:stretch/>
        </p:blipFill>
        <p:spPr>
          <a:xfrm>
            <a:off x="6451313" y="0"/>
            <a:ext cx="1583479" cy="329938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FDBF7E2-8FD3-44FE-A3E2-61A5478DBC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1313" y="3292527"/>
            <a:ext cx="1583479" cy="35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08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23740" y="94143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 проекта</a:t>
            </a:r>
            <a:endParaRPr sz="3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149220-5A63-4F59-B33F-14FC4ECDA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7400" y="4110879"/>
            <a:ext cx="2501067" cy="2501067"/>
          </a:xfrm>
          <a:prstGeom prst="ellipse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7D296A-D8DF-459B-A86F-B963261A4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14" y="1739613"/>
            <a:ext cx="2501066" cy="2501066"/>
          </a:xfrm>
          <a:prstGeom prst="ellipse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E097A4D-73C3-45CA-ACF3-484D6B6C87D2}"/>
              </a:ext>
            </a:extLst>
          </p:cNvPr>
          <p:cNvSpPr txBox="1"/>
          <p:nvPr/>
        </p:nvSpPr>
        <p:spPr>
          <a:xfrm>
            <a:off x="3891280" y="1942899"/>
            <a:ext cx="5832683" cy="182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ФИО: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            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Арутюнян Дмитрий </a:t>
            </a:r>
            <a:r>
              <a:rPr lang="ru-RU" dirty="0"/>
              <a:t>А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ркадьевич</a:t>
            </a:r>
          </a:p>
          <a:p>
            <a:pPr marL="0" marR="0" indent="0" algn="l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Роль:</a:t>
            </a:r>
            <a:r>
              <a:rPr lang="en-US" dirty="0"/>
              <a:t>                 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Лидер</a:t>
            </a:r>
          </a:p>
          <a:p>
            <a:pPr marL="0" marR="0" indent="0" algn="l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Специализация: Разработчик, Тимлид, Тестировщик,</a:t>
            </a:r>
          </a:p>
          <a:p>
            <a:pPr marL="0" marR="0" indent="0" algn="l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	            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СА, Дата инженер</a:t>
            </a:r>
          </a:p>
          <a:p>
            <a:pPr marL="0" marR="0" indent="0" algn="l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Почта: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           Retr073@yandex.ru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A01FAA-ED54-40F3-BFE9-3E6FE71FDDAE}"/>
              </a:ext>
            </a:extLst>
          </p:cNvPr>
          <p:cNvSpPr txBox="1"/>
          <p:nvPr/>
        </p:nvSpPr>
        <p:spPr>
          <a:xfrm>
            <a:off x="1633671" y="4557039"/>
            <a:ext cx="6395336" cy="182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ФИО: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   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 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ru-RU" dirty="0"/>
              <a:t>Кочкарева Елизавета Игоревна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r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Роль:                                </a:t>
            </a:r>
            <a:r>
              <a:rPr lang="en-US" dirty="0"/>
              <a:t>           </a:t>
            </a:r>
            <a:r>
              <a:rPr lang="ru-RU" dirty="0"/>
              <a:t> </a:t>
            </a:r>
            <a:r>
              <a:rPr lang="en-US" dirty="0"/>
              <a:t> </a:t>
            </a:r>
            <a:r>
              <a:rPr lang="ru-RU" dirty="0"/>
              <a:t>Производитель</a:t>
            </a:r>
          </a:p>
          <a:p>
            <a:pPr marL="0" marR="0" indent="0" algn="r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Специализация:            Разработчик, Мастер презентации,</a:t>
            </a:r>
          </a:p>
          <a:p>
            <a:pPr marL="0" marR="0" indent="0" algn="r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Дизайнер, Аналитик, Генератор идей</a:t>
            </a:r>
          </a:p>
          <a:p>
            <a:pPr marL="0" marR="0" indent="0" algn="r" defTabSz="914400" rtl="0" fontAlgn="auto" latinLnBrk="0" hangingPunc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Почта: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       elizaveta.kochkareva1821@gmail.com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198961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Благодарим за внимание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E2B752-AC2F-43F6-9294-29178EC2B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69"/>
          <a:stretch/>
        </p:blipFill>
        <p:spPr>
          <a:xfrm>
            <a:off x="8355782" y="1777461"/>
            <a:ext cx="3868881" cy="513192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4302</TotalTime>
  <Words>549</Words>
  <Application>Microsoft Office PowerPoint</Application>
  <PresentationFormat>Широкоэкранный</PresentationFormat>
  <Paragraphs>82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Арутюнян Дмитрий</cp:lastModifiedBy>
  <cp:revision>56</cp:revision>
  <dcterms:modified xsi:type="dcterms:W3CDTF">2023-12-11T19:05:58Z</dcterms:modified>
</cp:coreProperties>
</file>