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2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480" r:id="rId4"/>
    <p:sldId id="481" r:id="rId5"/>
    <p:sldId id="482" r:id="rId6"/>
    <p:sldId id="260" r:id="rId7"/>
    <p:sldId id="262" r:id="rId8"/>
    <p:sldId id="476" r:id="rId9"/>
    <p:sldId id="477" r:id="rId10"/>
    <p:sldId id="263" r:id="rId11"/>
    <p:sldId id="266" r:id="rId12"/>
    <p:sldId id="479" r:id="rId13"/>
    <p:sldId id="47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59"/>
  </p:normalViewPr>
  <p:slideViewPr>
    <p:cSldViewPr snapToGrid="0">
      <p:cViewPr varScale="1">
        <p:scale>
          <a:sx n="164" d="100"/>
          <a:sy n="164" d="100"/>
        </p:scale>
        <p:origin x="2364" y="3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18T05:36:55.300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601 0,'-579'0,"557"0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18T05:36:57.198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2163 25,'-1686'0,"1651"-1,-50-10,-20-1,-125 11,208 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18T05:37:00.195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3,'207'-2,"224"5,-244 22,-133-15,1-2,74 0,758-10,-523 2,-341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18T05:37:00.911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18T05:37:02.048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2444 0,'-17'7,"0"-2,0 0,0-1,-1 0,-30 1,3 0,-91 9,-265-9,225-8,39 3,-358-15,105 2,63 6,158-6,135 11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18T05:37:02.387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0,'5'0,"5"0,5 0,5 0,11 0,14 0,24 0,27 5,18 5,15 9,-14 3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18T05:37:02.760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1,'38'10,"1"-2,42 4,7 2,-5 1,105 4,265 40,-346-41,194 44,-58-10,-200-45,-11-3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18T05:37:05.190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2517 404,'-44'0,"-1"-2,-67-12,-140-22,229 32,1-1,-31-10,31 7,-1 2,-25-4,11 5,-40-6,-91-1,123 9,1-1,0-3,-64-18,-9-2,-29-4,79 15,-1 2,-1 4,-95-3,87 9,1-3,0-4,-126-34,-58-10,233 52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16F78B-D05B-1944-9F2D-51C7AF3A1D5F}" type="datetimeFigureOut">
              <a:rPr lang="ru-RU" smtClean="0"/>
              <a:pPr/>
              <a:t>15.12.2023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EB6B61-3783-A941-AC9C-84F9EFAD2B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017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F17CBD-B6EC-41B8-A184-16451A49F28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37952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0" name="Google Shape;20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0" name="Google Shape;250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70F694-7D74-8DB5-60F3-9F1D6544AB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0804D3C-6F5D-3D6C-0CE9-249E9C5BBD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4A2869-B9DF-46F0-1A05-434AEE54F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79220-334C-A544-89F3-2326DFB31041}" type="datetimeFigureOut">
              <a:rPr lang="ru-RU" smtClean="0"/>
              <a:pPr/>
              <a:t>15.12.2023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8A312A-C4FC-D1DA-E564-54F6FBC7F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9A3AAE-D7EB-4B59-BE23-D969A4CBF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3127-B7F6-6B4C-966B-44F1B2EF36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6135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C4CC8D-02D9-9A11-1AF1-BFDEA3803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182618-9195-F6A6-1912-FAD6CC2116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ABBE1F-3D57-992A-5FD6-51EA78670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79220-334C-A544-89F3-2326DFB31041}" type="datetimeFigureOut">
              <a:rPr lang="ru-RU" smtClean="0"/>
              <a:pPr/>
              <a:t>15.12.2023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73E6F5E-420F-89E1-24D0-10A2FE051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74A0A6C-AB38-8D58-1A2A-86CB048D7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3127-B7F6-6B4C-966B-44F1B2EF36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755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13BF6C-105B-3505-F1C6-444007699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F652ED-5C7D-89FB-8434-69AAAEC831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7F8FC9-1A18-9997-EC94-81528D8B6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79220-334C-A544-89F3-2326DFB31041}" type="datetimeFigureOut">
              <a:rPr lang="ru-RU" smtClean="0"/>
              <a:pPr/>
              <a:t>15.12.2023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B863F8-65E3-6305-19E0-EB9BA6CFE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BA81FC-5F10-8603-2D25-51D284904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3127-B7F6-6B4C-966B-44F1B2EF36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4975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E053B1-F8DA-A63F-4BA5-006D939F0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4A861C-B342-8E07-8CD3-C3B15F7B1D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0A48B32-73FC-2DEA-E808-FF0E4C4D78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A72EA0C-AEA6-F61A-1DEB-1C71BE2E8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79220-334C-A544-89F3-2326DFB31041}" type="datetimeFigureOut">
              <a:rPr lang="ru-RU" smtClean="0"/>
              <a:pPr/>
              <a:t>15.12.2023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D92043-E7AA-1756-3366-79516826C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916B412-BEEF-0705-71A8-61D9FE95B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3127-B7F6-6B4C-966B-44F1B2EF36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8650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5D6569-BFB8-2660-5826-BAF71976E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7A3E385-45D2-EBDA-C6E9-8E95A8B209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2104C9B-9837-167C-CBF9-4DBB6D0FD7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20A8BFC-B9FC-6C29-FCED-7634A0FA18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0C7866F-ECA2-1867-2083-6726AE910E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D12BFEF-ED25-3213-2B24-9D89CE357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79220-334C-A544-89F3-2326DFB31041}" type="datetimeFigureOut">
              <a:rPr lang="ru-RU" smtClean="0"/>
              <a:pPr/>
              <a:t>15.12.2023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FC561ED-8D16-7A3E-E5DD-2BCC39B2A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5E1F8C5-9C96-B5AE-957E-291092A05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3127-B7F6-6B4C-966B-44F1B2EF36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2539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1C8B7F-0DF5-FA80-480F-D6AABF601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2FA50E7-DC11-7DB4-EDB8-00411719C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79220-334C-A544-89F3-2326DFB31041}" type="datetimeFigureOut">
              <a:rPr lang="ru-RU" smtClean="0"/>
              <a:pPr/>
              <a:t>15.12.2023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38819CD-4177-316B-AACC-AC94E5863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4080F06-B9C9-BF33-F758-F64F12D71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3127-B7F6-6B4C-966B-44F1B2EF36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798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23D24F9-CE4E-EF96-F6C5-496E2C823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79220-334C-A544-89F3-2326DFB31041}" type="datetimeFigureOut">
              <a:rPr lang="ru-RU" smtClean="0"/>
              <a:pPr/>
              <a:t>15.12.2023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2A540F9-5F9E-3643-9880-C9390D598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B0E0420-23D3-DE6E-C09B-04E8B25B4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3127-B7F6-6B4C-966B-44F1B2EF36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442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160530-8D90-0E00-8136-536AB73E9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521F32-98E6-3369-9BC6-A2555DA593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7EBCD98-5FA8-4F72-3EB4-17F517690A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66B9B3-54FE-33D4-51DB-7B550D882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79220-334C-A544-89F3-2326DFB31041}" type="datetimeFigureOut">
              <a:rPr lang="ru-RU" smtClean="0"/>
              <a:pPr/>
              <a:t>15.12.2023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983F495-2960-474D-20D7-34F1FE5D0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6691DDC-E2D6-9625-1F92-7B95BCF06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3127-B7F6-6B4C-966B-44F1B2EF36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7768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7ECFD5-8E38-19DB-1ACF-DE1670B0C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50CCE29-33C4-4BA3-2065-2D6131F0DE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7279872-6484-F23F-0E44-BE6D82FB21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50A5578-6BDF-C241-00F8-7C0566F5A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79220-334C-A544-89F3-2326DFB31041}" type="datetimeFigureOut">
              <a:rPr lang="ru-RU" smtClean="0"/>
              <a:pPr/>
              <a:t>15.12.2023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A9B7DF3-CBA8-569E-91DB-453A9FB05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29F915D-EC51-8489-8C6D-71ACB0F17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3127-B7F6-6B4C-966B-44F1B2EF36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102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77424F-A6B8-CAAC-0597-5B24AF3F4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9F3CF60-0FDF-1CE6-F117-4CDA89AFB3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A471346-69D6-B5D9-1C12-E260297A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79220-334C-A544-89F3-2326DFB31041}" type="datetimeFigureOut">
              <a:rPr lang="ru-RU" smtClean="0"/>
              <a:pPr/>
              <a:t>15.12.2023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AF9674D-97D6-4251-2538-418738CE4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201AD29-37B0-E1B7-3B88-FBC6B5BE7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3127-B7F6-6B4C-966B-44F1B2EF36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8738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F1A5B35-6445-E542-ADAA-01DF1C8A5E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203FF4C-2C33-F368-080A-5A2507BED3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2479CE-A3D9-A298-7741-3C64656CA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79220-334C-A544-89F3-2326DFB31041}" type="datetimeFigureOut">
              <a:rPr lang="ru-RU" smtClean="0"/>
              <a:pPr/>
              <a:t>15.12.2023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593292-D8B2-FDA7-730E-36E478C6F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87A2A3-971F-7345-E8F0-91DB06BEB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3127-B7F6-6B4C-966B-44F1B2EF36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7775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C38914-DAD1-D72D-412C-1AE8F38FB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F2747CE-7CBC-DF0A-88FE-3D21E2BEDC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C0F8B61-D501-1D36-9F74-51D832C347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D79220-334C-A544-89F3-2326DFB31041}" type="datetimeFigureOut">
              <a:rPr lang="ru-RU" smtClean="0"/>
              <a:pPr/>
              <a:t>15.12.2023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BFEAE48-13C1-310F-1FA1-CB682F977D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C97976-D336-F511-87D7-E40A1F44CF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343127-B7F6-6B4C-966B-44F1B2EF36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7820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customXml" Target="../ink/ink6.xml"/><Relationship Id="rId18" Type="http://schemas.openxmlformats.org/officeDocument/2006/relationships/image" Target="../media/image90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60.png"/><Relationship Id="rId17" Type="http://schemas.openxmlformats.org/officeDocument/2006/relationships/customXml" Target="../ink/ink8.xml"/><Relationship Id="rId2" Type="http://schemas.openxmlformats.org/officeDocument/2006/relationships/image" Target="../media/image11.png"/><Relationship Id="rId16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10" Type="http://schemas.openxmlformats.org/officeDocument/2006/relationships/image" Target="../media/image50.png"/><Relationship Id="rId19" Type="http://schemas.openxmlformats.org/officeDocument/2006/relationships/image" Target="../media/image1.png"/><Relationship Id="rId4" Type="http://schemas.openxmlformats.org/officeDocument/2006/relationships/image" Target="../media/image20.png"/><Relationship Id="rId9" Type="http://schemas.openxmlformats.org/officeDocument/2006/relationships/customXml" Target="../ink/ink4.xml"/><Relationship Id="rId14" Type="http://schemas.openxmlformats.org/officeDocument/2006/relationships/image" Target="../media/image7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80;p3">
            <a:extLst>
              <a:ext uri="{FF2B5EF4-FFF2-40B4-BE49-F238E27FC236}">
                <a16:creationId xmlns:a16="http://schemas.microsoft.com/office/drawing/2014/main" id="{A887E007-FA55-4D19-1DD9-869A8A060E9D}"/>
              </a:ext>
            </a:extLst>
          </p:cNvPr>
          <p:cNvSpPr txBox="1"/>
          <p:nvPr/>
        </p:nvSpPr>
        <p:spPr>
          <a:xfrm>
            <a:off x="2120363" y="2851321"/>
            <a:ext cx="7788900" cy="692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90500" marR="0" lvl="0" indent="-11430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dirty="0" smtClean="0">
                <a:solidFill>
                  <a:schemeClr val="dk1"/>
                </a:solidFill>
              </a:rPr>
              <a:t>RPG task</a:t>
            </a:r>
            <a:endParaRPr lang="ru-RU" sz="2000" b="1" dirty="0">
              <a:solidFill>
                <a:schemeClr val="dk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DA304E-4D57-4CFC-96AE-B1F8CC17F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03;p19"/>
          <p:cNvSpPr txBox="1">
            <a:spLocks noGrp="1"/>
          </p:cNvSpPr>
          <p:nvPr>
            <p:ph type="sldNum" idx="12"/>
          </p:nvPr>
        </p:nvSpPr>
        <p:spPr>
          <a:xfrm>
            <a:off x="11417225" y="6318250"/>
            <a:ext cx="366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dirty="0"/>
              <a:t>1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6960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95;gf0e9a0948b_0_1">
            <a:extLst>
              <a:ext uri="{FF2B5EF4-FFF2-40B4-BE49-F238E27FC236}">
                <a16:creationId xmlns:a16="http://schemas.microsoft.com/office/drawing/2014/main" id="{B4CF41C1-2C1A-73C5-4514-00B59C1BB118}"/>
              </a:ext>
            </a:extLst>
          </p:cNvPr>
          <p:cNvSpPr/>
          <p:nvPr/>
        </p:nvSpPr>
        <p:spPr>
          <a:xfrm>
            <a:off x="492370" y="283796"/>
            <a:ext cx="11123368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76200" lvl="0" algn="ctr">
              <a:lnSpc>
                <a:spcPct val="90000"/>
              </a:lnSpc>
              <a:spcBef>
                <a:spcPct val="0"/>
              </a:spcBef>
              <a:buSzPts val="2000"/>
            </a:pPr>
            <a:r>
              <a:rPr lang="ru-RU" sz="3200" dirty="0">
                <a:latin typeface="+mj-lt"/>
                <a:ea typeface="+mj-ea"/>
                <a:cs typeface="+mj-cs"/>
              </a:rPr>
              <a:t>Проблема</a:t>
            </a:r>
            <a:endParaRPr sz="3200" dirty="0">
              <a:latin typeface="+mj-lt"/>
              <a:ea typeface="+mj-ea"/>
              <a:cs typeface="+mj-cs"/>
            </a:endParaRPr>
          </a:p>
        </p:txBody>
      </p:sp>
      <p:sp>
        <p:nvSpPr>
          <p:cNvPr id="4" name="Google Shape;197;gf0e9a0948b_0_1">
            <a:extLst>
              <a:ext uri="{FF2B5EF4-FFF2-40B4-BE49-F238E27FC236}">
                <a16:creationId xmlns:a16="http://schemas.microsoft.com/office/drawing/2014/main" id="{0AAEA190-B025-1C5D-4628-9C6D5FF508DD}"/>
              </a:ext>
            </a:extLst>
          </p:cNvPr>
          <p:cNvSpPr/>
          <p:nvPr/>
        </p:nvSpPr>
        <p:spPr>
          <a:xfrm>
            <a:off x="2625392" y="999168"/>
            <a:ext cx="6857323" cy="673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algn="just">
              <a:spcBef>
                <a:spcPts val="1200"/>
              </a:spcBef>
              <a:spcAft>
                <a:spcPts val="0"/>
              </a:spcAft>
              <a:buSzPts val="1800"/>
            </a:pPr>
            <a:r>
              <a:rPr lang="ru-RU" dirty="0">
                <a:latin typeface="ArialMT"/>
              </a:rPr>
              <a:t>Отсутствие дисциплины и плана на день в личной жизни.</a:t>
            </a:r>
            <a:r>
              <a:rPr lang="ru-RU" sz="1100" dirty="0" smtClean="0"/>
              <a:t>		 	 	 		</a:t>
            </a:r>
            <a:endParaRPr sz="1100" dirty="0" smtClean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/>
              <a:t>			</a:t>
            </a:r>
            <a:endParaRPr sz="1100"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/>
              <a:t>				</a:t>
            </a:r>
            <a:endParaRPr sz="1100"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/>
              <a:t>			</a:t>
            </a:r>
            <a:endParaRPr sz="1100"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/>
              <a:t>		</a:t>
            </a:r>
            <a:endParaRPr sz="1100"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/>
              <a:t>					</a:t>
            </a:r>
            <a:endParaRPr sz="1100" dirty="0"/>
          </a:p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100" dirty="0"/>
              <a:t>				</a:t>
            </a:r>
            <a:endParaRPr sz="11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/>
              <a:t>			</a:t>
            </a:r>
            <a:endParaRPr sz="11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/>
              <a:t>		</a:t>
            </a:r>
            <a:endParaRPr sz="11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dirty="0"/>
          </a:p>
        </p:txBody>
      </p:sp>
      <p:sp>
        <p:nvSpPr>
          <p:cNvPr id="6" name="AutoShape 6" descr="Диаграмма ответов в Формах. Вопрос: Удаётся ли вам заполнять список дел ежедневно?. Количество ответов: 47 ответов."/>
          <p:cNvSpPr>
            <a:spLocks noChangeAspect="1" noChangeArrowheads="1"/>
          </p:cNvSpPr>
          <p:nvPr/>
        </p:nvSpPr>
        <p:spPr bwMode="auto">
          <a:xfrm>
            <a:off x="155574" y="84137"/>
            <a:ext cx="4412361" cy="4412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579" y="926140"/>
            <a:ext cx="10499946" cy="5185240"/>
          </a:xfrm>
          <a:prstGeom prst="rect">
            <a:avLst/>
          </a:prstGeom>
        </p:spPr>
      </p:pic>
      <p:sp>
        <p:nvSpPr>
          <p:cNvPr id="8" name="Google Shape;203;p19"/>
          <p:cNvSpPr txBox="1">
            <a:spLocks noGrp="1"/>
          </p:cNvSpPr>
          <p:nvPr>
            <p:ph type="sldNum" idx="12"/>
          </p:nvPr>
        </p:nvSpPr>
        <p:spPr>
          <a:xfrm>
            <a:off x="11417225" y="6318250"/>
            <a:ext cx="366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dirty="0"/>
              <a:t>2</a:t>
            </a:r>
            <a:endParaRPr dirty="0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B5DA304E-4D57-4CFC-96AE-B1F8CC17F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3215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5DA304E-4D57-4CFC-96AE-B1F8CC17F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53286CA-E97B-C804-71B2-16ED71D808B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03837" y="1792587"/>
          <a:ext cx="10167041" cy="40944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4601">
                  <a:extLst>
                    <a:ext uri="{9D8B030D-6E8A-4147-A177-3AD203B41FA5}">
                      <a16:colId xmlns:a16="http://schemas.microsoft.com/office/drawing/2014/main" val="2139732620"/>
                    </a:ext>
                  </a:extLst>
                </a:gridCol>
                <a:gridCol w="1756372">
                  <a:extLst>
                    <a:ext uri="{9D8B030D-6E8A-4147-A177-3AD203B41FA5}">
                      <a16:colId xmlns:a16="http://schemas.microsoft.com/office/drawing/2014/main" val="886745232"/>
                    </a:ext>
                  </a:extLst>
                </a:gridCol>
                <a:gridCol w="2204822">
                  <a:extLst>
                    <a:ext uri="{9D8B030D-6E8A-4147-A177-3AD203B41FA5}">
                      <a16:colId xmlns:a16="http://schemas.microsoft.com/office/drawing/2014/main" val="3295866687"/>
                    </a:ext>
                  </a:extLst>
                </a:gridCol>
                <a:gridCol w="2113681">
                  <a:extLst>
                    <a:ext uri="{9D8B030D-6E8A-4147-A177-3AD203B41FA5}">
                      <a16:colId xmlns:a16="http://schemas.microsoft.com/office/drawing/2014/main" val="4066057271"/>
                    </a:ext>
                  </a:extLst>
                </a:gridCol>
                <a:gridCol w="2127565">
                  <a:extLst>
                    <a:ext uri="{9D8B030D-6E8A-4147-A177-3AD203B41FA5}">
                      <a16:colId xmlns:a16="http://schemas.microsoft.com/office/drawing/2014/main" val="3418874602"/>
                    </a:ext>
                  </a:extLst>
                </a:gridCol>
              </a:tblGrid>
              <a:tr h="711142">
                <a:tc>
                  <a:txBody>
                    <a:bodyPr/>
                    <a:lstStyle/>
                    <a:p>
                      <a:r>
                        <a:rPr lang="ru-RU" dirty="0"/>
                        <a:t>География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Демография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Психография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Поведение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Потребности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293518"/>
                  </a:ext>
                </a:extLst>
              </a:tr>
              <a:tr h="3190902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Российская Федерация.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Возраст: от 16 до 55 лет.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Наличие соцсети.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Загруженный трудовой день.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Потребность в заботе о своем здоровье.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Прокрастинация.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Забывчивость.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Стремление стать лучше.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Пользование бесплатными приложениями.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Возможность приобрести подписку.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Использование удобных приложений.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Постоянный доступ к телефону.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Саморазвитие.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Контролировать своё время.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Помнить дедлайны задач.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Развлечение.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ru-RU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952878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7EEB188-89F9-F165-4F29-DEEDDBD93232}"/>
              </a:ext>
            </a:extLst>
          </p:cNvPr>
          <p:cNvSpPr txBox="1"/>
          <p:nvPr/>
        </p:nvSpPr>
        <p:spPr>
          <a:xfrm>
            <a:off x="3857246" y="821596"/>
            <a:ext cx="44775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Анализ целевой аудитории</a:t>
            </a:r>
          </a:p>
        </p:txBody>
      </p:sp>
      <p:sp>
        <p:nvSpPr>
          <p:cNvPr id="6" name="Google Shape;203;p19"/>
          <p:cNvSpPr txBox="1">
            <a:spLocks noGrp="1"/>
          </p:cNvSpPr>
          <p:nvPr>
            <p:ph type="sldNum" idx="12"/>
          </p:nvPr>
        </p:nvSpPr>
        <p:spPr>
          <a:xfrm>
            <a:off x="11545358" y="6213414"/>
            <a:ext cx="366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dirty="0" smtClean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1570764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5DA304E-4D57-4CFC-96AE-B1F8CC17F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569E9E7-6CC6-489F-5511-D6F4522347ED}"/>
              </a:ext>
            </a:extLst>
          </p:cNvPr>
          <p:cNvSpPr txBox="1"/>
          <p:nvPr/>
        </p:nvSpPr>
        <p:spPr>
          <a:xfrm>
            <a:off x="2980403" y="830650"/>
            <a:ext cx="62311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Основной целевой сегмент: молодёжь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F1727E4-1F48-C5ED-E618-1CEC60B15A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4724" y="1782079"/>
            <a:ext cx="6044598" cy="424527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0224ACA-B1BD-8483-F4D6-931743B0C004}"/>
              </a:ext>
            </a:extLst>
          </p:cNvPr>
          <p:cNvSpPr txBox="1"/>
          <p:nvPr/>
        </p:nvSpPr>
        <p:spPr>
          <a:xfrm>
            <a:off x="962272" y="3038128"/>
            <a:ext cx="445977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Интенсивный темп жизни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Лояльность к информационным технологиям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Стремление к саморазвитию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Активное общение в интернете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Стремление к комфорту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Платёжеспособность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67576B-86FE-DBEE-8744-4CFA484CDD63}"/>
              </a:ext>
            </a:extLst>
          </p:cNvPr>
          <p:cNvSpPr txBox="1"/>
          <p:nvPr/>
        </p:nvSpPr>
        <p:spPr>
          <a:xfrm>
            <a:off x="1496508" y="1672779"/>
            <a:ext cx="25122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От 16 до 35 лет.</a:t>
            </a:r>
          </a:p>
        </p:txBody>
      </p:sp>
      <p:sp>
        <p:nvSpPr>
          <p:cNvPr id="7" name="Google Shape;203;p19"/>
          <p:cNvSpPr txBox="1">
            <a:spLocks noGrp="1"/>
          </p:cNvSpPr>
          <p:nvPr>
            <p:ph type="sldNum" idx="12"/>
          </p:nvPr>
        </p:nvSpPr>
        <p:spPr>
          <a:xfrm>
            <a:off x="11462422" y="6260125"/>
            <a:ext cx="366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dirty="0" smtClean="0"/>
              <a:t>4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77078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5DA304E-4D57-4CFC-96AE-B1F8CC17F1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80" r="12998" b="-1"/>
          <a:stretch/>
        </p:blipFill>
        <p:spPr bwMode="auto">
          <a:xfrm>
            <a:off x="0" y="-10491"/>
            <a:ext cx="9141724" cy="6863475"/>
          </a:xfrm>
          <a:custGeom>
            <a:avLst/>
            <a:gdLst/>
            <a:ahLst/>
            <a:cxnLst/>
            <a:rect l="l" t="t" r="r" b="b"/>
            <a:pathLst>
              <a:path w="9141744" h="6863485">
                <a:moveTo>
                  <a:pt x="0" y="0"/>
                </a:moveTo>
                <a:lnTo>
                  <a:pt x="5963051" y="0"/>
                </a:lnTo>
                <a:lnTo>
                  <a:pt x="9141744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16C483AA-F90E-E274-5049-3652B65B75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8543"/>
          <a:stretch/>
        </p:blipFill>
        <p:spPr bwMode="auto">
          <a:xfrm>
            <a:off x="5597311" y="0"/>
            <a:ext cx="6401647" cy="6852984"/>
          </a:xfrm>
          <a:custGeom>
            <a:avLst/>
            <a:gdLst/>
            <a:ahLst/>
            <a:cxnLst/>
            <a:rect l="l" t="t" r="r" b="b"/>
            <a:pathLst>
              <a:path w="6401647" h="6852994">
                <a:moveTo>
                  <a:pt x="354282" y="0"/>
                </a:moveTo>
                <a:lnTo>
                  <a:pt x="6401647" y="0"/>
                </a:lnTo>
                <a:lnTo>
                  <a:pt x="6401647" y="6852994"/>
                </a:lnTo>
                <a:lnTo>
                  <a:pt x="0" y="6852994"/>
                </a:lnTo>
                <a:lnTo>
                  <a:pt x="0" y="6852993"/>
                </a:lnTo>
                <a:lnTo>
                  <a:pt x="3528116" y="685299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D1C1358-6097-6E7B-A2C3-659F30715272}"/>
              </a:ext>
            </a:extLst>
          </p:cNvPr>
          <p:cNvSpPr txBox="1"/>
          <p:nvPr/>
        </p:nvSpPr>
        <p:spPr>
          <a:xfrm>
            <a:off x="1496508" y="1672779"/>
            <a:ext cx="3435556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Предпочтения: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Социальные сети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Саморазвитие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Самовыражение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897A33-68FA-0C6B-92B7-D4C3AF9897C9}"/>
              </a:ext>
            </a:extLst>
          </p:cNvPr>
          <p:cNvSpPr txBox="1"/>
          <p:nvPr/>
        </p:nvSpPr>
        <p:spPr>
          <a:xfrm>
            <a:off x="0" y="3889831"/>
            <a:ext cx="4100803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Цели: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Получить навык в какой-либо 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сфере за определенный 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промежуток времени.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Не забыть сходить за продуктами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Прийти на тренировку с друзьями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 panose="020B0806030902050204" pitchFamily="34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43DD95-E946-E7E1-EFF5-82A2D321E348}"/>
              </a:ext>
            </a:extLst>
          </p:cNvPr>
          <p:cNvSpPr txBox="1"/>
          <p:nvPr/>
        </p:nvSpPr>
        <p:spPr>
          <a:xfrm>
            <a:off x="4100803" y="3889831"/>
            <a:ext cx="359585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Препятствия: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Недостаток самоконтроля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Плохая долгосрочная память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Сложность уведомления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всех друзей разом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B315AB-FFD2-E654-A46A-7C9222704579}"/>
              </a:ext>
            </a:extLst>
          </p:cNvPr>
          <p:cNvSpPr txBox="1"/>
          <p:nvPr/>
        </p:nvSpPr>
        <p:spPr>
          <a:xfrm>
            <a:off x="1390710" y="441673"/>
            <a:ext cx="35413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Иван Остапец (20 лет)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Студент, Челябинск</a:t>
            </a:r>
          </a:p>
        </p:txBody>
      </p:sp>
      <p:sp>
        <p:nvSpPr>
          <p:cNvPr id="8" name="Google Shape;203;p19"/>
          <p:cNvSpPr txBox="1">
            <a:spLocks noGrp="1"/>
          </p:cNvSpPr>
          <p:nvPr>
            <p:ph type="sldNum" idx="12"/>
          </p:nvPr>
        </p:nvSpPr>
        <p:spPr>
          <a:xfrm>
            <a:off x="11825100" y="6333877"/>
            <a:ext cx="366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dirty="0"/>
              <a:t>5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46168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9"/>
          <p:cNvSpPr/>
          <p:nvPr/>
        </p:nvSpPr>
        <p:spPr>
          <a:xfrm>
            <a:off x="1229550" y="262915"/>
            <a:ext cx="97329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76200" indent="-114300" algn="ctr">
              <a:lnSpc>
                <a:spcPct val="90000"/>
              </a:lnSpc>
              <a:spcBef>
                <a:spcPct val="0"/>
              </a:spcBef>
              <a:buSzPts val="2000"/>
            </a:pPr>
            <a:r>
              <a:rPr lang="ru-RU" sz="3200" dirty="0" smtClean="0">
                <a:latin typeface="+mj-lt"/>
                <a:ea typeface="+mj-ea"/>
                <a:cs typeface="+mj-cs"/>
              </a:rPr>
              <a:t>Наше решение</a:t>
            </a:r>
            <a:endParaRPr lang="ru-RU" sz="3200" dirty="0">
              <a:latin typeface="+mj-lt"/>
              <a:ea typeface="+mj-ea"/>
              <a:cs typeface="+mj-cs"/>
            </a:endParaRPr>
          </a:p>
        </p:txBody>
      </p:sp>
      <p:sp>
        <p:nvSpPr>
          <p:cNvPr id="203" name="Google Shape;203;p19"/>
          <p:cNvSpPr txBox="1">
            <a:spLocks noGrp="1"/>
          </p:cNvSpPr>
          <p:nvPr>
            <p:ph type="sldNum" idx="12"/>
          </p:nvPr>
        </p:nvSpPr>
        <p:spPr>
          <a:xfrm>
            <a:off x="11417225" y="6318250"/>
            <a:ext cx="366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dirty="0"/>
              <a:t>6</a:t>
            </a:r>
            <a:endParaRPr dirty="0"/>
          </a:p>
        </p:txBody>
      </p:sp>
      <p:sp>
        <p:nvSpPr>
          <p:cNvPr id="204" name="Google Shape;204;p19"/>
          <p:cNvSpPr/>
          <p:nvPr/>
        </p:nvSpPr>
        <p:spPr>
          <a:xfrm>
            <a:off x="598728" y="1554480"/>
            <a:ext cx="3095448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ru-RU" dirty="0" smtClean="0">
                <a:latin typeface="Montserrat" pitchFamily="2" charset="0"/>
              </a:rPr>
              <a:t>Внешняя </a:t>
            </a:r>
            <a:r>
              <a:rPr lang="ru-RU" dirty="0">
                <a:latin typeface="Montserrat" pitchFamily="2" charset="0"/>
              </a:rPr>
              <a:t>мотивация к заполнению и выполнению списка дел.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90" y="2628900"/>
            <a:ext cx="3316986" cy="288036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452437" y="1831458"/>
            <a:ext cx="29560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Montserrat" pitchFamily="2" charset="0"/>
              </a:rPr>
              <a:t>Соревнование </a:t>
            </a:r>
            <a:r>
              <a:rPr lang="ru-RU" dirty="0">
                <a:latin typeface="Montserrat" pitchFamily="2" charset="0"/>
              </a:rPr>
              <a:t>с друзьями.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736" y="2932317"/>
            <a:ext cx="2273526" cy="227352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032680" y="1831458"/>
            <a:ext cx="3674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Montserrat" pitchFamily="2" charset="0"/>
              </a:rPr>
              <a:t>Наглядный </a:t>
            </a:r>
            <a:r>
              <a:rPr lang="ru-RU" dirty="0">
                <a:latin typeface="Montserrat" pitchFamily="2" charset="0"/>
              </a:rPr>
              <a:t>показатель процесса.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544" y="2477769"/>
            <a:ext cx="3344131" cy="3344131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B5DA304E-4D57-4CFC-96AE-B1F8CC17F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02;p19">
            <a:extLst>
              <a:ext uri="{FF2B5EF4-FFF2-40B4-BE49-F238E27FC236}">
                <a16:creationId xmlns:a16="http://schemas.microsoft.com/office/drawing/2014/main" id="{92D2539D-A317-9EFF-B8EC-71F50D907448}"/>
              </a:ext>
            </a:extLst>
          </p:cNvPr>
          <p:cNvSpPr/>
          <p:nvPr/>
        </p:nvSpPr>
        <p:spPr>
          <a:xfrm>
            <a:off x="1115250" y="548665"/>
            <a:ext cx="97329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76200" indent="-114300" algn="ctr">
              <a:lnSpc>
                <a:spcPct val="90000"/>
              </a:lnSpc>
              <a:spcBef>
                <a:spcPct val="0"/>
              </a:spcBef>
              <a:buSzPts val="2000"/>
            </a:pPr>
            <a:r>
              <a:rPr lang="ru-RU" sz="3200" dirty="0">
                <a:latin typeface="+mj-lt"/>
                <a:ea typeface="+mj-ea"/>
                <a:cs typeface="+mj-cs"/>
              </a:rPr>
              <a:t>Н</a:t>
            </a:r>
            <a:r>
              <a:rPr lang="ru-RU" sz="3200" dirty="0" smtClean="0">
                <a:latin typeface="+mj-lt"/>
                <a:ea typeface="+mj-ea"/>
                <a:cs typeface="+mj-cs"/>
              </a:rPr>
              <a:t>аши основные конкуренты</a:t>
            </a:r>
            <a:endParaRPr lang="ru-RU" sz="3200" dirty="0">
              <a:latin typeface="+mj-lt"/>
              <a:ea typeface="+mj-ea"/>
              <a:cs typeface="+mj-cs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298583" y="493489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57" y="1846161"/>
            <a:ext cx="2286000" cy="2286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78757" y="4433059"/>
            <a:ext cx="23022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/>
            <a:r>
              <a:rPr lang="en-US" dirty="0" err="1" smtClean="0">
                <a:solidFill>
                  <a:srgbClr val="202124"/>
                </a:solidFill>
                <a:latin typeface="Google Sans Display"/>
              </a:rPr>
              <a:t>Habitica</a:t>
            </a:r>
            <a:endParaRPr lang="ru-RU" dirty="0" smtClean="0">
              <a:solidFill>
                <a:srgbClr val="202124"/>
              </a:solidFill>
              <a:latin typeface="Google Sans Display"/>
            </a:endParaRPr>
          </a:p>
          <a:p>
            <a:pPr fontAlgn="base"/>
            <a:r>
              <a:rPr lang="ru-RU" b="0" i="0" dirty="0" smtClean="0">
                <a:solidFill>
                  <a:srgbClr val="202124"/>
                </a:solidFill>
                <a:effectLst/>
                <a:latin typeface="Google Sans Display"/>
              </a:rPr>
              <a:t>(Прямой конкурент)</a:t>
            </a:r>
            <a:endParaRPr lang="en-US" b="0" i="0" dirty="0">
              <a:solidFill>
                <a:srgbClr val="202124"/>
              </a:solidFill>
              <a:effectLst/>
              <a:latin typeface="Google Sans Display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070088" y="4436587"/>
            <a:ext cx="25387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Microsoft To </a:t>
            </a:r>
            <a:r>
              <a:rPr lang="en-US" dirty="0" smtClean="0"/>
              <a:t>Do</a:t>
            </a:r>
            <a:endParaRPr lang="ru-RU" dirty="0" smtClean="0"/>
          </a:p>
          <a:p>
            <a:r>
              <a:rPr lang="ru-RU" dirty="0" smtClean="0"/>
              <a:t>(Косвенный </a:t>
            </a:r>
            <a:r>
              <a:rPr lang="ru-RU" dirty="0">
                <a:solidFill>
                  <a:srgbClr val="202124"/>
                </a:solidFill>
                <a:latin typeface="Google Sans Display"/>
              </a:rPr>
              <a:t>конкурент</a:t>
            </a:r>
            <a:r>
              <a:rPr lang="ru-RU" dirty="0" smtClean="0"/>
              <a:t>)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0877" y="1927451"/>
            <a:ext cx="2657846" cy="2267266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9263912" y="4436588"/>
            <a:ext cx="23022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/>
            <a:r>
              <a:rPr lang="en-US" dirty="0" err="1" smtClean="0">
                <a:solidFill>
                  <a:srgbClr val="202124"/>
                </a:solidFill>
                <a:latin typeface="Google Sans Display"/>
              </a:rPr>
              <a:t>LifeRPG</a:t>
            </a:r>
            <a:endParaRPr lang="en-US" dirty="0" smtClean="0">
              <a:solidFill>
                <a:srgbClr val="202124"/>
              </a:solidFill>
              <a:latin typeface="Google Sans Display"/>
            </a:endParaRPr>
          </a:p>
          <a:p>
            <a:pPr fontAlgn="base"/>
            <a:r>
              <a:rPr lang="en-US" b="0" i="0" dirty="0" smtClean="0">
                <a:solidFill>
                  <a:srgbClr val="202124"/>
                </a:solidFill>
                <a:effectLst/>
                <a:latin typeface="Google Sans Display"/>
              </a:rPr>
              <a:t>(</a:t>
            </a:r>
            <a:r>
              <a:rPr lang="ru-RU" b="0" i="0" dirty="0" smtClean="0">
                <a:solidFill>
                  <a:srgbClr val="202124"/>
                </a:solidFill>
                <a:effectLst/>
                <a:latin typeface="Google Sans Display"/>
              </a:rPr>
              <a:t>Прямой </a:t>
            </a:r>
            <a:r>
              <a:rPr lang="ru-RU" dirty="0">
                <a:solidFill>
                  <a:srgbClr val="202124"/>
                </a:solidFill>
                <a:latin typeface="Google Sans Display"/>
              </a:rPr>
              <a:t>конкурент</a:t>
            </a:r>
            <a:r>
              <a:rPr lang="ru-RU" b="0" i="0" dirty="0" smtClean="0">
                <a:solidFill>
                  <a:srgbClr val="202124"/>
                </a:solidFill>
                <a:effectLst/>
                <a:latin typeface="Google Sans Display"/>
              </a:rPr>
              <a:t>)</a:t>
            </a:r>
            <a:endParaRPr lang="en-US" b="0" i="0" dirty="0">
              <a:solidFill>
                <a:srgbClr val="202124"/>
              </a:solidFill>
              <a:effectLst/>
              <a:latin typeface="Google Sans Display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164" y="1570213"/>
            <a:ext cx="2624504" cy="2624504"/>
          </a:xfrm>
          <a:prstGeom prst="rect">
            <a:avLst/>
          </a:prstGeom>
        </p:spPr>
      </p:pic>
      <p:sp>
        <p:nvSpPr>
          <p:cNvPr id="14" name="Google Shape;203;p19"/>
          <p:cNvSpPr txBox="1">
            <a:spLocks noGrp="1"/>
          </p:cNvSpPr>
          <p:nvPr>
            <p:ph type="sldNum" idx="12"/>
          </p:nvPr>
        </p:nvSpPr>
        <p:spPr>
          <a:xfrm>
            <a:off x="11417225" y="6318250"/>
            <a:ext cx="366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dirty="0"/>
              <a:t>7</a:t>
            </a:r>
            <a:endParaRPr dirty="0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B5DA304E-4D57-4CFC-96AE-B1F8CC17F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8637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3F2DE82-543A-D8F5-B5B3-2680F5DC9A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Рукописный ввод 7">
                <a:extLst>
                  <a:ext uri="{FF2B5EF4-FFF2-40B4-BE49-F238E27FC236}">
                    <a16:creationId xmlns:a16="http://schemas.microsoft.com/office/drawing/2014/main" id="{FF527C62-417C-8A3E-0B3F-96D84531E150}"/>
                  </a:ext>
                </a:extLst>
              </p14:cNvPr>
              <p14:cNvContentPartPr/>
              <p14:nvPr/>
            </p14:nvContentPartPr>
            <p14:xfrm>
              <a:off x="7985983" y="4970025"/>
              <a:ext cx="216360" cy="360"/>
            </p14:xfrm>
          </p:contentPart>
        </mc:Choice>
        <mc:Fallback xmlns="">
          <p:pic>
            <p:nvPicPr>
              <p:cNvPr id="8" name="Рукописный ввод 7">
                <a:extLst>
                  <a:ext uri="{FF2B5EF4-FFF2-40B4-BE49-F238E27FC236}">
                    <a16:creationId xmlns:a16="http://schemas.microsoft.com/office/drawing/2014/main" id="{FF527C62-417C-8A3E-0B3F-96D84531E15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931983" y="4862025"/>
                <a:ext cx="324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Рукописный ввод 8">
                <a:extLst>
                  <a:ext uri="{FF2B5EF4-FFF2-40B4-BE49-F238E27FC236}">
                    <a16:creationId xmlns:a16="http://schemas.microsoft.com/office/drawing/2014/main" id="{1D4EB256-4824-FBF5-EE50-1112EABC720F}"/>
                  </a:ext>
                </a:extLst>
              </p14:cNvPr>
              <p14:cNvContentPartPr/>
              <p14:nvPr/>
            </p14:nvContentPartPr>
            <p14:xfrm>
              <a:off x="7378303" y="4961025"/>
              <a:ext cx="779040" cy="9360"/>
            </p14:xfrm>
          </p:contentPart>
        </mc:Choice>
        <mc:Fallback xmlns="">
          <p:pic>
            <p:nvPicPr>
              <p:cNvPr id="9" name="Рукописный ввод 8">
                <a:extLst>
                  <a:ext uri="{FF2B5EF4-FFF2-40B4-BE49-F238E27FC236}">
                    <a16:creationId xmlns:a16="http://schemas.microsoft.com/office/drawing/2014/main" id="{1D4EB256-4824-FBF5-EE50-1112EABC720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324303" y="4853025"/>
                <a:ext cx="886680" cy="22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Рукописный ввод 9">
                <a:extLst>
                  <a:ext uri="{FF2B5EF4-FFF2-40B4-BE49-F238E27FC236}">
                    <a16:creationId xmlns:a16="http://schemas.microsoft.com/office/drawing/2014/main" id="{9E4BF880-DE9F-5A08-51A6-D639C778966B}"/>
                  </a:ext>
                </a:extLst>
              </p14:cNvPr>
              <p14:cNvContentPartPr/>
              <p14:nvPr/>
            </p14:nvContentPartPr>
            <p14:xfrm>
              <a:off x="7305943" y="4950945"/>
              <a:ext cx="841320" cy="19800"/>
            </p14:xfrm>
          </p:contentPart>
        </mc:Choice>
        <mc:Fallback xmlns="">
          <p:pic>
            <p:nvPicPr>
              <p:cNvPr id="10" name="Рукописный ввод 9">
                <a:extLst>
                  <a:ext uri="{FF2B5EF4-FFF2-40B4-BE49-F238E27FC236}">
                    <a16:creationId xmlns:a16="http://schemas.microsoft.com/office/drawing/2014/main" id="{9E4BF880-DE9F-5A08-51A6-D639C778966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251943" y="4843305"/>
                <a:ext cx="948960" cy="23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1" name="Рукописный ввод 10">
                <a:extLst>
                  <a:ext uri="{FF2B5EF4-FFF2-40B4-BE49-F238E27FC236}">
                    <a16:creationId xmlns:a16="http://schemas.microsoft.com/office/drawing/2014/main" id="{DD47579B-EF1D-5D70-2ED7-938328ADF922}"/>
                  </a:ext>
                </a:extLst>
              </p14:cNvPr>
              <p14:cNvContentPartPr/>
              <p14:nvPr/>
            </p14:nvContentPartPr>
            <p14:xfrm>
              <a:off x="8156983" y="4970025"/>
              <a:ext cx="360" cy="360"/>
            </p14:xfrm>
          </p:contentPart>
        </mc:Choice>
        <mc:Fallback xmlns="">
          <p:pic>
            <p:nvPicPr>
              <p:cNvPr id="11" name="Рукописный ввод 10">
                <a:extLst>
                  <a:ext uri="{FF2B5EF4-FFF2-40B4-BE49-F238E27FC236}">
                    <a16:creationId xmlns:a16="http://schemas.microsoft.com/office/drawing/2014/main" id="{DD47579B-EF1D-5D70-2ED7-938328ADF92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102983" y="486202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2" name="Рукописный ввод 11">
                <a:extLst>
                  <a:ext uri="{FF2B5EF4-FFF2-40B4-BE49-F238E27FC236}">
                    <a16:creationId xmlns:a16="http://schemas.microsoft.com/office/drawing/2014/main" id="{ACCE9B86-F2A3-3FE2-69CD-6578EBDB5FA5}"/>
                  </a:ext>
                </a:extLst>
              </p14:cNvPr>
              <p14:cNvContentPartPr/>
              <p14:nvPr/>
            </p14:nvContentPartPr>
            <p14:xfrm>
              <a:off x="7277143" y="4970025"/>
              <a:ext cx="880200" cy="19800"/>
            </p14:xfrm>
          </p:contentPart>
        </mc:Choice>
        <mc:Fallback xmlns="">
          <p:pic>
            <p:nvPicPr>
              <p:cNvPr id="12" name="Рукописный ввод 11">
                <a:extLst>
                  <a:ext uri="{FF2B5EF4-FFF2-40B4-BE49-F238E27FC236}">
                    <a16:creationId xmlns:a16="http://schemas.microsoft.com/office/drawing/2014/main" id="{ACCE9B86-F2A3-3FE2-69CD-6578EBDB5FA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223143" y="4862025"/>
                <a:ext cx="987840" cy="23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3" name="Рукописный ввод 12">
                <a:extLst>
                  <a:ext uri="{FF2B5EF4-FFF2-40B4-BE49-F238E27FC236}">
                    <a16:creationId xmlns:a16="http://schemas.microsoft.com/office/drawing/2014/main" id="{3726E834-3339-8801-2851-C1E51A89D978}"/>
                  </a:ext>
                </a:extLst>
              </p14:cNvPr>
              <p14:cNvContentPartPr/>
              <p14:nvPr/>
            </p14:nvContentPartPr>
            <p14:xfrm>
              <a:off x="7269583" y="4970025"/>
              <a:ext cx="234000" cy="20160"/>
            </p14:xfrm>
          </p:contentPart>
        </mc:Choice>
        <mc:Fallback xmlns="">
          <p:pic>
            <p:nvPicPr>
              <p:cNvPr id="13" name="Рукописный ввод 12">
                <a:extLst>
                  <a:ext uri="{FF2B5EF4-FFF2-40B4-BE49-F238E27FC236}">
                    <a16:creationId xmlns:a16="http://schemas.microsoft.com/office/drawing/2014/main" id="{3726E834-3339-8801-2851-C1E51A89D97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215583" y="4862025"/>
                <a:ext cx="341640" cy="23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4" name="Рукописный ввод 13">
                <a:extLst>
                  <a:ext uri="{FF2B5EF4-FFF2-40B4-BE49-F238E27FC236}">
                    <a16:creationId xmlns:a16="http://schemas.microsoft.com/office/drawing/2014/main" id="{CD50CEE3-C58E-0FDE-67FE-8A8C0683B688}"/>
                  </a:ext>
                </a:extLst>
              </p14:cNvPr>
              <p14:cNvContentPartPr/>
              <p14:nvPr/>
            </p14:nvContentPartPr>
            <p14:xfrm>
              <a:off x="7785463" y="5042385"/>
              <a:ext cx="610920" cy="101160"/>
            </p14:xfrm>
          </p:contentPart>
        </mc:Choice>
        <mc:Fallback xmlns="">
          <p:pic>
            <p:nvPicPr>
              <p:cNvPr id="14" name="Рукописный ввод 13">
                <a:extLst>
                  <a:ext uri="{FF2B5EF4-FFF2-40B4-BE49-F238E27FC236}">
                    <a16:creationId xmlns:a16="http://schemas.microsoft.com/office/drawing/2014/main" id="{CD50CEE3-C58E-0FDE-67FE-8A8C0683B688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731823" y="4934745"/>
                <a:ext cx="718560" cy="31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5" name="Рукописный ввод 14">
                <a:extLst>
                  <a:ext uri="{FF2B5EF4-FFF2-40B4-BE49-F238E27FC236}">
                    <a16:creationId xmlns:a16="http://schemas.microsoft.com/office/drawing/2014/main" id="{59AFD1EA-429F-4D97-E221-728CB5F7ED96}"/>
                  </a:ext>
                </a:extLst>
              </p14:cNvPr>
              <p14:cNvContentPartPr/>
              <p14:nvPr/>
            </p14:nvContentPartPr>
            <p14:xfrm>
              <a:off x="7305223" y="4897305"/>
              <a:ext cx="906480" cy="145440"/>
            </p14:xfrm>
          </p:contentPart>
        </mc:Choice>
        <mc:Fallback xmlns="">
          <p:pic>
            <p:nvPicPr>
              <p:cNvPr id="15" name="Рукописный ввод 14">
                <a:extLst>
                  <a:ext uri="{FF2B5EF4-FFF2-40B4-BE49-F238E27FC236}">
                    <a16:creationId xmlns:a16="http://schemas.microsoft.com/office/drawing/2014/main" id="{59AFD1EA-429F-4D97-E221-728CB5F7ED96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251583" y="4789665"/>
                <a:ext cx="1014120" cy="361080"/>
              </a:xfrm>
              <a:prstGeom prst="rect">
                <a:avLst/>
              </a:prstGeom>
            </p:spPr>
          </p:pic>
        </mc:Fallback>
      </mc:AlternateContent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DEA7475-50C6-ABE1-91F9-056175DDBD77}"/>
              </a:ext>
            </a:extLst>
          </p:cNvPr>
          <p:cNvSpPr/>
          <p:nvPr/>
        </p:nvSpPr>
        <p:spPr>
          <a:xfrm>
            <a:off x="7214863" y="4897305"/>
            <a:ext cx="942120" cy="246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720</a:t>
            </a:r>
            <a:r>
              <a:rPr lang="en-US" dirty="0">
                <a:solidFill>
                  <a:schemeClr val="tx1"/>
                </a:solidFill>
              </a:rPr>
              <a:t>$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ABD1AD5-13F1-EB3A-CBAB-2DD5C837EC56}"/>
              </a:ext>
            </a:extLst>
          </p:cNvPr>
          <p:cNvSpPr/>
          <p:nvPr/>
        </p:nvSpPr>
        <p:spPr>
          <a:xfrm>
            <a:off x="7331528" y="3818434"/>
            <a:ext cx="1142516" cy="246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5F2B7274-73DB-6716-C90C-6F2D3AD35907}"/>
              </a:ext>
            </a:extLst>
          </p:cNvPr>
          <p:cNvSpPr/>
          <p:nvPr/>
        </p:nvSpPr>
        <p:spPr>
          <a:xfrm>
            <a:off x="7414725" y="2594483"/>
            <a:ext cx="1312816" cy="246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8677318-C22E-8E12-3A92-A5E3B93BAB6A}"/>
              </a:ext>
            </a:extLst>
          </p:cNvPr>
          <p:cNvSpPr/>
          <p:nvPr/>
        </p:nvSpPr>
        <p:spPr>
          <a:xfrm>
            <a:off x="7326472" y="3806839"/>
            <a:ext cx="942120" cy="246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15.120$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3E81661C-FA51-550A-5633-9B0D6A8C6DD3}"/>
              </a:ext>
            </a:extLst>
          </p:cNvPr>
          <p:cNvSpPr/>
          <p:nvPr/>
        </p:nvSpPr>
        <p:spPr>
          <a:xfrm>
            <a:off x="7269583" y="2647043"/>
            <a:ext cx="1212618" cy="246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302.400$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F928042B-B8DA-DA67-6AF7-7C83A276EC49}"/>
              </a:ext>
            </a:extLst>
          </p:cNvPr>
          <p:cNvSpPr/>
          <p:nvPr/>
        </p:nvSpPr>
        <p:spPr>
          <a:xfrm>
            <a:off x="10120012" y="2099677"/>
            <a:ext cx="555606" cy="246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***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D8CA7CEB-D7B8-DDBB-B3CF-1CC348120CE5}"/>
              </a:ext>
            </a:extLst>
          </p:cNvPr>
          <p:cNvSpPr/>
          <p:nvPr/>
        </p:nvSpPr>
        <p:spPr>
          <a:xfrm>
            <a:off x="9822821" y="3305880"/>
            <a:ext cx="435918" cy="246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**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25F13977-3DDD-289C-7FC3-D7DC1C7EF809}"/>
              </a:ext>
            </a:extLst>
          </p:cNvPr>
          <p:cNvSpPr/>
          <p:nvPr/>
        </p:nvSpPr>
        <p:spPr>
          <a:xfrm>
            <a:off x="9604862" y="4343618"/>
            <a:ext cx="435918" cy="246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*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BEB420F2-3AD3-DAB4-2A42-C7A94DC61DD3}"/>
              </a:ext>
            </a:extLst>
          </p:cNvPr>
          <p:cNvSpPr/>
          <p:nvPr/>
        </p:nvSpPr>
        <p:spPr>
          <a:xfrm>
            <a:off x="197477" y="6174084"/>
            <a:ext cx="5116907" cy="2353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**</a:t>
            </a:r>
            <a:r>
              <a:rPr lang="ru-RU" dirty="0">
                <a:solidFill>
                  <a:schemeClr val="tx1"/>
                </a:solidFill>
              </a:rPr>
              <a:t>*</a:t>
            </a:r>
            <a:r>
              <a:rPr lang="en-US" dirty="0">
                <a:solidFill>
                  <a:schemeClr val="tx1"/>
                </a:solidFill>
              </a:rPr>
              <a:t> — </a:t>
            </a:r>
            <a:r>
              <a:rPr lang="ru-RU" dirty="0">
                <a:solidFill>
                  <a:schemeClr val="tx1"/>
                </a:solidFill>
              </a:rPr>
              <a:t>Сумма скачиваний подобных приложений</a:t>
            </a:r>
            <a:r>
              <a:rPr lang="en-US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F4D2CBCA-40F2-FFA8-F995-4CAC7F86D0F0}"/>
              </a:ext>
            </a:extLst>
          </p:cNvPr>
          <p:cNvSpPr/>
          <p:nvPr/>
        </p:nvSpPr>
        <p:spPr>
          <a:xfrm>
            <a:off x="197477" y="5933790"/>
            <a:ext cx="4066705" cy="1629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** — </a:t>
            </a:r>
            <a:r>
              <a:rPr lang="ru-RU" dirty="0">
                <a:solidFill>
                  <a:schemeClr val="tx1"/>
                </a:solidFill>
              </a:rPr>
              <a:t>Самое популярное приложение</a:t>
            </a:r>
            <a:r>
              <a:rPr lang="en-US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E834E5D8-8096-6AD7-D973-05ECC8A91B12}"/>
              </a:ext>
            </a:extLst>
          </p:cNvPr>
          <p:cNvSpPr/>
          <p:nvPr/>
        </p:nvSpPr>
        <p:spPr>
          <a:xfrm>
            <a:off x="197477" y="5557318"/>
            <a:ext cx="5898523" cy="3500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* — </a:t>
            </a:r>
            <a:r>
              <a:rPr lang="ru-RU" dirty="0">
                <a:solidFill>
                  <a:schemeClr val="tx1"/>
                </a:solidFill>
              </a:rPr>
              <a:t>Среднее по популярности приложение</a:t>
            </a:r>
            <a:r>
              <a:rPr lang="en-US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2" name="Google Shape;203;p19"/>
          <p:cNvSpPr txBox="1">
            <a:spLocks noGrp="1"/>
          </p:cNvSpPr>
          <p:nvPr>
            <p:ph type="sldNum" idx="12"/>
          </p:nvPr>
        </p:nvSpPr>
        <p:spPr>
          <a:xfrm>
            <a:off x="11417225" y="6318250"/>
            <a:ext cx="366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dirty="0"/>
              <a:t>8</a:t>
            </a:r>
            <a:endParaRPr dirty="0"/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B5DA304E-4D57-4CFC-96AE-B1F8CC17F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0176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A6DDD8-CE47-7D8C-0E97-2348670AA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eCPM</a:t>
            </a:r>
            <a:r>
              <a:rPr lang="en-US" dirty="0"/>
              <a:t> = 6$/1000 </a:t>
            </a:r>
            <a:r>
              <a:rPr lang="ru-RU" dirty="0"/>
              <a:t>просмотров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B3CDE3-E86F-85B3-1678-87E8755B1A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Исходя из </a:t>
            </a:r>
            <a:r>
              <a:rPr lang="en-US" dirty="0"/>
              <a:t>SOM (</a:t>
            </a:r>
            <a:r>
              <a:rPr lang="ru-RU" dirty="0"/>
              <a:t>слайд 1), количество активных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пользователей в месяц </a:t>
            </a:r>
            <a:r>
              <a:rPr lang="en-US" dirty="0"/>
              <a:t>N = 40% </a:t>
            </a:r>
            <a:r>
              <a:rPr lang="ru-RU" dirty="0"/>
              <a:t>от количества скачиваний.</a:t>
            </a:r>
            <a:r>
              <a:rPr lang="en-US" dirty="0"/>
              <a:t> </a:t>
            </a:r>
            <a:r>
              <a:rPr lang="ru-RU" dirty="0"/>
              <a:t>Из них  в среднем просматривают 3 рекламы в день.</a:t>
            </a:r>
          </a:p>
          <a:p>
            <a:r>
              <a:rPr lang="ru-RU" dirty="0"/>
              <a:t>Перемножим ключевые параметры:</a:t>
            </a:r>
            <a:br>
              <a:rPr lang="ru-RU" dirty="0"/>
            </a:br>
            <a:r>
              <a:rPr lang="en-US" dirty="0"/>
              <a:t>SOM * N * </a:t>
            </a:r>
            <a:r>
              <a:rPr lang="en-US" dirty="0" err="1"/>
              <a:t>eCPM</a:t>
            </a:r>
            <a:r>
              <a:rPr lang="en-US" dirty="0"/>
              <a:t> = 100.000 * </a:t>
            </a:r>
            <a:r>
              <a:rPr lang="ru-RU" dirty="0"/>
              <a:t>(</a:t>
            </a:r>
            <a:r>
              <a:rPr lang="en-US" dirty="0"/>
              <a:t>40%</a:t>
            </a:r>
            <a:r>
              <a:rPr lang="ru-RU" dirty="0"/>
              <a:t>*3)</a:t>
            </a:r>
            <a:r>
              <a:rPr lang="en-US" dirty="0"/>
              <a:t> * 6$/1000 =</a:t>
            </a:r>
            <a:r>
              <a:rPr lang="ru-RU" dirty="0"/>
              <a:t> 720</a:t>
            </a:r>
            <a:r>
              <a:rPr lang="en-US" dirty="0"/>
              <a:t>$/</a:t>
            </a:r>
            <a:r>
              <a:rPr lang="ru-RU" dirty="0" err="1"/>
              <a:t>мес</a:t>
            </a:r>
            <a:r>
              <a:rPr lang="ru-RU" dirty="0"/>
              <a:t>*.</a:t>
            </a:r>
            <a:r>
              <a:rPr lang="en-US" dirty="0"/>
              <a:t>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* (без учета стоимости внутренний услуг)</a:t>
            </a:r>
          </a:p>
        </p:txBody>
      </p:sp>
      <p:sp>
        <p:nvSpPr>
          <p:cNvPr id="4" name="Google Shape;203;p19"/>
          <p:cNvSpPr txBox="1">
            <a:spLocks noGrp="1"/>
          </p:cNvSpPr>
          <p:nvPr>
            <p:ph type="sldNum" idx="12"/>
          </p:nvPr>
        </p:nvSpPr>
        <p:spPr>
          <a:xfrm>
            <a:off x="11417225" y="6318250"/>
            <a:ext cx="366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dirty="0"/>
              <a:t>9</a:t>
            </a:r>
            <a:endParaRPr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B5DA304E-4D57-4CFC-96AE-B1F8CC17F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687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5;p28">
            <a:extLst>
              <a:ext uri="{FF2B5EF4-FFF2-40B4-BE49-F238E27FC236}">
                <a16:creationId xmlns:a16="http://schemas.microsoft.com/office/drawing/2014/main" id="{21CFB4D8-2104-749F-20EF-A54B9475A0E5}"/>
              </a:ext>
            </a:extLst>
          </p:cNvPr>
          <p:cNvSpPr/>
          <p:nvPr/>
        </p:nvSpPr>
        <p:spPr>
          <a:xfrm>
            <a:off x="1802552" y="220316"/>
            <a:ext cx="97329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76200" indent="-114300" algn="ctr">
              <a:lnSpc>
                <a:spcPct val="90000"/>
              </a:lnSpc>
              <a:spcBef>
                <a:spcPct val="0"/>
              </a:spcBef>
              <a:buClr>
                <a:schemeClr val="dk1"/>
              </a:buClr>
              <a:buSzPts val="2000"/>
            </a:pPr>
            <a:r>
              <a:rPr lang="ru-RU" sz="3200" dirty="0">
                <a:latin typeface="+mj-lt"/>
                <a:ea typeface="+mj-ea"/>
                <a:cs typeface="+mj-cs"/>
              </a:rPr>
              <a:t>Бизнес—модель </a:t>
            </a:r>
            <a:r>
              <a:rPr lang="ru-RU" sz="3200" dirty="0" smtClean="0">
                <a:latin typeface="+mj-lt"/>
                <a:ea typeface="+mj-ea"/>
                <a:cs typeface="+mj-cs"/>
              </a:rPr>
              <a:t> </a:t>
            </a:r>
            <a:endParaRPr lang="ru-RU" sz="3200" dirty="0">
              <a:latin typeface="+mj-lt"/>
              <a:ea typeface="+mj-ea"/>
              <a:cs typeface="+mj-cs"/>
            </a:endParaRPr>
          </a:p>
        </p:txBody>
      </p:sp>
      <p:sp>
        <p:nvSpPr>
          <p:cNvPr id="6" name="Shape 195">
            <a:extLst>
              <a:ext uri="{FF2B5EF4-FFF2-40B4-BE49-F238E27FC236}">
                <a16:creationId xmlns:a16="http://schemas.microsoft.com/office/drawing/2014/main" id="{84BC5EDF-C8C5-C0D2-2E64-56169983D045}"/>
              </a:ext>
            </a:extLst>
          </p:cNvPr>
          <p:cNvSpPr/>
          <p:nvPr/>
        </p:nvSpPr>
        <p:spPr>
          <a:xfrm>
            <a:off x="7011301" y="4159952"/>
            <a:ext cx="4707919" cy="2355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l" defTabSz="1828800">
              <a:lnSpc>
                <a:spcPct val="110000"/>
              </a:lnSpc>
              <a:defRPr sz="4000">
                <a:solidFill>
                  <a:srgbClr val="412DA0"/>
                </a:solidFill>
                <a:latin typeface="Lato Medium"/>
                <a:ea typeface="Lato Medium"/>
                <a:cs typeface="Lato Medium"/>
                <a:sym typeface="Lato Medium"/>
              </a:defRPr>
            </a:lvl1pPr>
          </a:lstStyle>
          <a:p>
            <a:endParaRPr lang="ru-RU" sz="12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8" name="Google Shape;203;p19"/>
          <p:cNvSpPr txBox="1">
            <a:spLocks noGrp="1"/>
          </p:cNvSpPr>
          <p:nvPr>
            <p:ph type="sldNum" idx="12"/>
          </p:nvPr>
        </p:nvSpPr>
        <p:spPr>
          <a:xfrm>
            <a:off x="11417225" y="6318250"/>
            <a:ext cx="366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dirty="0" smtClean="0"/>
              <a:t>10</a:t>
            </a:r>
            <a:endParaRPr dirty="0"/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D60F33EA-703E-F271-712F-F8DF189A3BD9}"/>
              </a:ext>
            </a:extLst>
          </p:cNvPr>
          <p:cNvGrpSpPr/>
          <p:nvPr/>
        </p:nvGrpSpPr>
        <p:grpSpPr>
          <a:xfrm>
            <a:off x="1267884" y="1141906"/>
            <a:ext cx="10143735" cy="5439978"/>
            <a:chOff x="1267884" y="1141906"/>
            <a:chExt cx="10143735" cy="5439978"/>
          </a:xfrm>
          <a:solidFill>
            <a:schemeClr val="bg2"/>
          </a:solidFill>
        </p:grpSpPr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99D28C8F-19D9-CF6D-B8E2-C4E5E0BCB32A}"/>
                </a:ext>
              </a:extLst>
            </p:cNvPr>
            <p:cNvGrpSpPr/>
            <p:nvPr/>
          </p:nvGrpSpPr>
          <p:grpSpPr>
            <a:xfrm>
              <a:off x="1267884" y="1141906"/>
              <a:ext cx="10037790" cy="5439978"/>
              <a:chOff x="573617" y="1518497"/>
              <a:chExt cx="9139239" cy="5063389"/>
            </a:xfrm>
            <a:grpFill/>
          </p:grpSpPr>
          <p:sp>
            <p:nvSpPr>
              <p:cNvPr id="30" name="Прямоугольник 29">
                <a:extLst>
                  <a:ext uri="{FF2B5EF4-FFF2-40B4-BE49-F238E27FC236}">
                    <a16:creationId xmlns:a16="http://schemas.microsoft.com/office/drawing/2014/main" id="{2216CD1E-7537-AA90-FD0B-59A8C1D17240}"/>
                  </a:ext>
                </a:extLst>
              </p:cNvPr>
              <p:cNvSpPr/>
              <p:nvPr/>
            </p:nvSpPr>
            <p:spPr>
              <a:xfrm>
                <a:off x="573617" y="1528205"/>
                <a:ext cx="1828800" cy="3801589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100" dirty="0" smtClean="0">
                    <a:solidFill>
                      <a:schemeClr val="tx1"/>
                    </a:solidFill>
                    <a:latin typeface="Montserrat" pitchFamily="2" charset="0"/>
                  </a:rPr>
                  <a:t>Проблема: </a:t>
                </a:r>
              </a:p>
              <a:p>
                <a:pPr algn="ctr"/>
                <a:r>
                  <a:rPr lang="ru-RU" sz="1100" dirty="0" smtClean="0">
                    <a:solidFill>
                      <a:schemeClr val="tx1"/>
                    </a:solidFill>
                    <a:latin typeface="Montserrat" pitchFamily="2" charset="0"/>
                  </a:rPr>
                  <a:t>Отсутствие дисциплины и плана на день в личной жизни.</a:t>
                </a:r>
              </a:p>
              <a:p>
                <a:pPr algn="ctr"/>
                <a:r>
                  <a:rPr lang="ru-RU" sz="1100" dirty="0" smtClean="0">
                    <a:solidFill>
                      <a:schemeClr val="tx1"/>
                    </a:solidFill>
                    <a:latin typeface="Montserrat" pitchFamily="2" charset="0"/>
                  </a:rPr>
                  <a:t>Альтернативный варианты:</a:t>
                </a:r>
              </a:p>
              <a:p>
                <a:pPr algn="ctr"/>
                <a:r>
                  <a:rPr lang="ru-RU" sz="1100" dirty="0" smtClean="0">
                    <a:solidFill>
                      <a:schemeClr val="tx1"/>
                    </a:solidFill>
                    <a:latin typeface="Montserrat" pitchFamily="2" charset="0"/>
                  </a:rPr>
                  <a:t>Дневники и </a:t>
                </a:r>
                <a:r>
                  <a:rPr lang="ru-RU" sz="1100" dirty="0" err="1" smtClean="0">
                    <a:solidFill>
                      <a:schemeClr val="tx1"/>
                    </a:solidFill>
                    <a:latin typeface="Montserrat" pitchFamily="2" charset="0"/>
                  </a:rPr>
                  <a:t>таск</a:t>
                </a:r>
                <a:r>
                  <a:rPr lang="ru-RU" sz="1100" dirty="0" smtClean="0">
                    <a:solidFill>
                      <a:schemeClr val="tx1"/>
                    </a:solidFill>
                    <a:latin typeface="Montserrat" pitchFamily="2" charset="0"/>
                  </a:rPr>
                  <a:t>-менеджеры</a:t>
                </a:r>
                <a:endParaRPr lang="ru-RU" sz="1100" dirty="0">
                  <a:solidFill>
                    <a:schemeClr val="tx1"/>
                  </a:solidFill>
                  <a:latin typeface="Montserrat" pitchFamily="2" charset="0"/>
                </a:endParaRPr>
              </a:p>
            </p:txBody>
          </p:sp>
          <p:sp>
            <p:nvSpPr>
              <p:cNvPr id="31" name="Прямоугольник 30">
                <a:extLst>
                  <a:ext uri="{FF2B5EF4-FFF2-40B4-BE49-F238E27FC236}">
                    <a16:creationId xmlns:a16="http://schemas.microsoft.com/office/drawing/2014/main" id="{3BD44774-EFA7-4A53-0904-9F82587038F6}"/>
                  </a:ext>
                </a:extLst>
              </p:cNvPr>
              <p:cNvSpPr/>
              <p:nvPr/>
            </p:nvSpPr>
            <p:spPr>
              <a:xfrm>
                <a:off x="4231637" y="1534960"/>
                <a:ext cx="1828800" cy="3801589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100" dirty="0" smtClean="0">
                    <a:solidFill>
                      <a:schemeClr val="tx1"/>
                    </a:solidFill>
                    <a:latin typeface="Montserrat" pitchFamily="2" charset="0"/>
                  </a:rPr>
                  <a:t>1)Внешняя мотивация к заполнению и выполнению списка дел. </a:t>
                </a:r>
              </a:p>
              <a:p>
                <a:pPr algn="ctr"/>
                <a:r>
                  <a:rPr lang="ru-RU" sz="1100" dirty="0" smtClean="0">
                    <a:solidFill>
                      <a:schemeClr val="tx1"/>
                    </a:solidFill>
                    <a:latin typeface="Montserrat" pitchFamily="2" charset="0"/>
                  </a:rPr>
                  <a:t>2)Соревнование с друзьями.</a:t>
                </a:r>
              </a:p>
              <a:p>
                <a:pPr algn="ctr"/>
                <a:r>
                  <a:rPr lang="ru-RU" sz="1100" dirty="0" smtClean="0">
                    <a:solidFill>
                      <a:schemeClr val="tx1"/>
                    </a:solidFill>
                    <a:latin typeface="Montserrat" pitchFamily="2" charset="0"/>
                  </a:rPr>
                  <a:t>3)Наглядный показатель процесса</a:t>
                </a:r>
                <a:endParaRPr lang="ru-RU" sz="1100" dirty="0">
                  <a:solidFill>
                    <a:schemeClr val="tx1"/>
                  </a:solidFill>
                  <a:latin typeface="Montserrat" pitchFamily="2" charset="0"/>
                </a:endParaRPr>
              </a:p>
            </p:txBody>
          </p:sp>
          <p:sp>
            <p:nvSpPr>
              <p:cNvPr id="32" name="Прямоугольник 31">
                <a:extLst>
                  <a:ext uri="{FF2B5EF4-FFF2-40B4-BE49-F238E27FC236}">
                    <a16:creationId xmlns:a16="http://schemas.microsoft.com/office/drawing/2014/main" id="{5E4E18F0-40CA-82E2-2CB2-8C868BCCB7E7}"/>
                  </a:ext>
                </a:extLst>
              </p:cNvPr>
              <p:cNvSpPr/>
              <p:nvPr/>
            </p:nvSpPr>
            <p:spPr>
              <a:xfrm>
                <a:off x="7884056" y="1518497"/>
                <a:ext cx="1828800" cy="3801589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100" b="1" dirty="0" smtClean="0">
                    <a:solidFill>
                      <a:schemeClr val="tx1"/>
                    </a:solidFill>
                    <a:latin typeface="+mj-lt"/>
                  </a:rPr>
                  <a:t>Мужчины</a:t>
                </a:r>
                <a:r>
                  <a:rPr lang="en-US" sz="1100" b="1" dirty="0" smtClean="0">
                    <a:solidFill>
                      <a:schemeClr val="tx1"/>
                    </a:solidFill>
                    <a:latin typeface="+mj-lt"/>
                  </a:rPr>
                  <a:t> </a:t>
                </a:r>
                <a:r>
                  <a:rPr lang="ru-RU" sz="1100" b="1" dirty="0" smtClean="0">
                    <a:solidFill>
                      <a:schemeClr val="tx1"/>
                    </a:solidFill>
                    <a:latin typeface="+mj-lt"/>
                  </a:rPr>
                  <a:t>и женщины лет 18-25,имеющие проблемы с самоконтролем и дисциплиной</a:t>
                </a:r>
                <a:r>
                  <a:rPr lang="ru-RU" sz="1100" dirty="0" smtClean="0">
                    <a:solidFill>
                      <a:schemeClr val="tx1"/>
                    </a:solidFill>
                    <a:latin typeface="+mj-lt"/>
                  </a:rPr>
                  <a:t>.</a:t>
                </a:r>
                <a:endParaRPr lang="ru-RU" sz="1100" dirty="0">
                  <a:solidFill>
                    <a:schemeClr val="tx1"/>
                  </a:solidFill>
                  <a:latin typeface="+mj-lt"/>
                </a:endParaRPr>
              </a:p>
            </p:txBody>
          </p:sp>
          <p:grpSp>
            <p:nvGrpSpPr>
              <p:cNvPr id="33" name="Группа 32">
                <a:extLst>
                  <a:ext uri="{FF2B5EF4-FFF2-40B4-BE49-F238E27FC236}">
                    <a16:creationId xmlns:a16="http://schemas.microsoft.com/office/drawing/2014/main" id="{B2D8A2F6-5D03-C803-367C-73BF3FB902D1}"/>
                  </a:ext>
                </a:extLst>
              </p:cNvPr>
              <p:cNvGrpSpPr/>
              <p:nvPr/>
            </p:nvGrpSpPr>
            <p:grpSpPr>
              <a:xfrm>
                <a:off x="2400036" y="1528205"/>
                <a:ext cx="1829594" cy="3791678"/>
                <a:chOff x="7142956" y="1528205"/>
                <a:chExt cx="1829594" cy="3791678"/>
              </a:xfrm>
              <a:grpFill/>
            </p:grpSpPr>
            <p:sp>
              <p:nvSpPr>
                <p:cNvPr id="39" name="Прямоугольник 38">
                  <a:extLst>
                    <a:ext uri="{FF2B5EF4-FFF2-40B4-BE49-F238E27FC236}">
                      <a16:creationId xmlns:a16="http://schemas.microsoft.com/office/drawing/2014/main" id="{00D5A73E-7694-F02E-70B7-4E4419E49941}"/>
                    </a:ext>
                  </a:extLst>
                </p:cNvPr>
                <p:cNvSpPr/>
                <p:nvPr/>
              </p:nvSpPr>
              <p:spPr>
                <a:xfrm>
                  <a:off x="7143750" y="1528205"/>
                  <a:ext cx="1828800" cy="1900796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sz="1100" dirty="0" smtClean="0">
                      <a:solidFill>
                        <a:schemeClr val="tx1"/>
                      </a:solidFill>
                      <a:latin typeface="Montserrat" pitchFamily="2" charset="0"/>
                    </a:rPr>
                    <a:t>Внедрение в жизнь человека приложения для списка дел, в которое пользователь захочет заходить каждый день</a:t>
                  </a:r>
                  <a:endParaRPr lang="ru-RU" sz="1100" dirty="0">
                    <a:solidFill>
                      <a:schemeClr val="tx1"/>
                    </a:solidFill>
                    <a:latin typeface="Montserrat" pitchFamily="2" charset="0"/>
                  </a:endParaRPr>
                </a:p>
              </p:txBody>
            </p:sp>
            <p:sp>
              <p:nvSpPr>
                <p:cNvPr id="40" name="Прямоугольник 39">
                  <a:extLst>
                    <a:ext uri="{FF2B5EF4-FFF2-40B4-BE49-F238E27FC236}">
                      <a16:creationId xmlns:a16="http://schemas.microsoft.com/office/drawing/2014/main" id="{A4FE26DE-0DBA-01D9-B222-7CBEA5267D5D}"/>
                    </a:ext>
                  </a:extLst>
                </p:cNvPr>
                <p:cNvSpPr/>
                <p:nvPr/>
              </p:nvSpPr>
              <p:spPr>
                <a:xfrm>
                  <a:off x="7142956" y="3419087"/>
                  <a:ext cx="1828800" cy="1900796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sz="1100" dirty="0" smtClean="0">
                      <a:solidFill>
                        <a:schemeClr val="tx1"/>
                      </a:solidFill>
                      <a:latin typeface="Montserrat" pitchFamily="2" charset="0"/>
                    </a:rPr>
                    <a:t>Кол-во скачиваний</a:t>
                  </a:r>
                  <a:endParaRPr lang="ru-RU" sz="1100" dirty="0">
                    <a:solidFill>
                      <a:schemeClr val="tx1"/>
                    </a:solidFill>
                    <a:latin typeface="Montserrat" pitchFamily="2" charset="0"/>
                  </a:endParaRPr>
                </a:p>
              </p:txBody>
            </p:sp>
          </p:grpSp>
          <p:grpSp>
            <p:nvGrpSpPr>
              <p:cNvPr id="34" name="Группа 33">
                <a:extLst>
                  <a:ext uri="{FF2B5EF4-FFF2-40B4-BE49-F238E27FC236}">
                    <a16:creationId xmlns:a16="http://schemas.microsoft.com/office/drawing/2014/main" id="{AC007121-B74E-3561-D524-94574B551D83}"/>
                  </a:ext>
                </a:extLst>
              </p:cNvPr>
              <p:cNvGrpSpPr/>
              <p:nvPr/>
            </p:nvGrpSpPr>
            <p:grpSpPr>
              <a:xfrm>
                <a:off x="6056843" y="1522119"/>
                <a:ext cx="1828800" cy="3811268"/>
                <a:chOff x="7143750" y="1528205"/>
                <a:chExt cx="1828800" cy="3811268"/>
              </a:xfrm>
              <a:grpFill/>
            </p:grpSpPr>
            <p:sp>
              <p:nvSpPr>
                <p:cNvPr id="37" name="Прямоугольник 36">
                  <a:extLst>
                    <a:ext uri="{FF2B5EF4-FFF2-40B4-BE49-F238E27FC236}">
                      <a16:creationId xmlns:a16="http://schemas.microsoft.com/office/drawing/2014/main" id="{9D9DC6BF-D7EF-1456-D708-214361FF6A38}"/>
                    </a:ext>
                  </a:extLst>
                </p:cNvPr>
                <p:cNvSpPr/>
                <p:nvPr/>
              </p:nvSpPr>
              <p:spPr>
                <a:xfrm>
                  <a:off x="7143750" y="1528205"/>
                  <a:ext cx="1828800" cy="1900796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sz="1100" dirty="0" smtClean="0">
                      <a:solidFill>
                        <a:schemeClr val="tx1"/>
                      </a:solidFill>
                      <a:latin typeface="Montserrat" pitchFamily="2" charset="0"/>
                    </a:rPr>
                    <a:t>Разработчики являются ЦА продукта</a:t>
                  </a:r>
                  <a:endParaRPr lang="ru-RU" sz="1100" dirty="0">
                    <a:solidFill>
                      <a:schemeClr val="tx1"/>
                    </a:solidFill>
                    <a:latin typeface="Montserrat" pitchFamily="2" charset="0"/>
                  </a:endParaRPr>
                </a:p>
              </p:txBody>
            </p:sp>
            <p:sp>
              <p:nvSpPr>
                <p:cNvPr id="38" name="Прямоугольник 37">
                  <a:extLst>
                    <a:ext uri="{FF2B5EF4-FFF2-40B4-BE49-F238E27FC236}">
                      <a16:creationId xmlns:a16="http://schemas.microsoft.com/office/drawing/2014/main" id="{44E964D1-06C2-E662-32C6-513DFED0DF51}"/>
                    </a:ext>
                  </a:extLst>
                </p:cNvPr>
                <p:cNvSpPr/>
                <p:nvPr/>
              </p:nvSpPr>
              <p:spPr>
                <a:xfrm>
                  <a:off x="7143750" y="3438677"/>
                  <a:ext cx="1828800" cy="1900796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sz="1100" dirty="0" smtClean="0">
                      <a:solidFill>
                        <a:schemeClr val="tx1"/>
                      </a:solidFill>
                      <a:latin typeface="Montserrat" pitchFamily="2" charset="0"/>
                    </a:rPr>
                    <a:t>Реклама на видео хостингах и</a:t>
                  </a:r>
                </a:p>
                <a:p>
                  <a:pPr algn="ctr"/>
                  <a:r>
                    <a:rPr lang="ru-RU" sz="1100" dirty="0" smtClean="0">
                      <a:solidFill>
                        <a:schemeClr val="tx1"/>
                      </a:solidFill>
                      <a:latin typeface="Montserrat" pitchFamily="2" charset="0"/>
                    </a:rPr>
                    <a:t>«Сарафанное радио»</a:t>
                  </a:r>
                  <a:endParaRPr lang="ru-RU" sz="1100" dirty="0">
                    <a:solidFill>
                      <a:schemeClr val="tx1"/>
                    </a:solidFill>
                    <a:latin typeface="Montserrat" pitchFamily="2" charset="0"/>
                  </a:endParaRPr>
                </a:p>
              </p:txBody>
            </p:sp>
          </p:grpSp>
          <p:sp>
            <p:nvSpPr>
              <p:cNvPr id="35" name="Прямоугольник 34">
                <a:extLst>
                  <a:ext uri="{FF2B5EF4-FFF2-40B4-BE49-F238E27FC236}">
                    <a16:creationId xmlns:a16="http://schemas.microsoft.com/office/drawing/2014/main" id="{49A9B6A5-15AF-9306-9220-DF4AEC4C6580}"/>
                  </a:ext>
                </a:extLst>
              </p:cNvPr>
              <p:cNvSpPr/>
              <p:nvPr/>
            </p:nvSpPr>
            <p:spPr>
              <a:xfrm rot="16200000">
                <a:off x="2217699" y="3685714"/>
                <a:ext cx="1252092" cy="4540251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ru-RU" sz="1100" dirty="0" smtClean="0">
                    <a:solidFill>
                      <a:schemeClr val="tx1"/>
                    </a:solidFill>
                    <a:latin typeface="Montserrat" pitchFamily="2" charset="0"/>
                  </a:rPr>
                  <a:t>Реклама и подержание серверов</a:t>
                </a:r>
                <a:endParaRPr lang="ru-RU" sz="1100" dirty="0">
                  <a:solidFill>
                    <a:schemeClr val="tx1"/>
                  </a:solidFill>
                  <a:latin typeface="Montserrat" pitchFamily="2" charset="0"/>
                </a:endParaRPr>
              </a:p>
            </p:txBody>
          </p:sp>
          <p:sp>
            <p:nvSpPr>
              <p:cNvPr id="36" name="Прямоугольник 35">
                <a:extLst>
                  <a:ext uri="{FF2B5EF4-FFF2-40B4-BE49-F238E27FC236}">
                    <a16:creationId xmlns:a16="http://schemas.microsoft.com/office/drawing/2014/main" id="{FB5588B0-6342-B773-A751-D27E185A344E}"/>
                  </a:ext>
                </a:extLst>
              </p:cNvPr>
              <p:cNvSpPr/>
              <p:nvPr/>
            </p:nvSpPr>
            <p:spPr>
              <a:xfrm rot="16200000">
                <a:off x="6787320" y="3656349"/>
                <a:ext cx="1252092" cy="4598981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ru-RU" sz="1100" dirty="0" smtClean="0">
                    <a:solidFill>
                      <a:schemeClr val="tx1"/>
                    </a:solidFill>
                    <a:latin typeface="Montserrat" pitchFamily="2" charset="0"/>
                  </a:rPr>
                  <a:t>Платная подписка и невыполнение «денежного пари»</a:t>
                </a:r>
                <a:endParaRPr lang="ru-RU" sz="1100" dirty="0">
                  <a:solidFill>
                    <a:schemeClr val="tx1"/>
                  </a:solidFill>
                  <a:latin typeface="Montserrat" pitchFamily="2" charset="0"/>
                </a:endParaRPr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32EC275-0620-D770-2C6A-AB86AC7D7D92}"/>
                </a:ext>
              </a:extLst>
            </p:cNvPr>
            <p:cNvSpPr txBox="1"/>
            <p:nvPr/>
          </p:nvSpPr>
          <p:spPr>
            <a:xfrm>
              <a:off x="6254526" y="5301435"/>
              <a:ext cx="1598515" cy="26161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Montserrat" pitchFamily="2" charset="0"/>
                </a:rPr>
                <a:t>6</a:t>
              </a:r>
              <a:r>
                <a:rPr lang="ru-RU" sz="1100" dirty="0">
                  <a:latin typeface="Montserrat" pitchFamily="2" charset="0"/>
                </a:rPr>
                <a:t>. Потоки прибыли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02C0B3C-BE2D-BAD6-9BD1-33E16F940F72}"/>
                </a:ext>
              </a:extLst>
            </p:cNvPr>
            <p:cNvSpPr txBox="1"/>
            <p:nvPr/>
          </p:nvSpPr>
          <p:spPr>
            <a:xfrm>
              <a:off x="1387082" y="5324774"/>
              <a:ext cx="1853392" cy="26161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ru-RU" sz="1100" dirty="0">
                  <a:latin typeface="Montserrat" pitchFamily="2" charset="0"/>
                </a:rPr>
                <a:t>7. Структура издержек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ABD7668-8AE7-4ECD-4C6F-225C1AFC65A5}"/>
                </a:ext>
              </a:extLst>
            </p:cNvPr>
            <p:cNvSpPr txBox="1"/>
            <p:nvPr/>
          </p:nvSpPr>
          <p:spPr>
            <a:xfrm>
              <a:off x="3339963" y="3222285"/>
              <a:ext cx="1552938" cy="43088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ru-RU" sz="1100" dirty="0">
                  <a:latin typeface="Montserrat" pitchFamily="2" charset="0"/>
                </a:rPr>
                <a:t>8. Ключевые метрики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23EC95C-42F8-620E-20DE-5B15036BE327}"/>
                </a:ext>
              </a:extLst>
            </p:cNvPr>
            <p:cNvSpPr txBox="1"/>
            <p:nvPr/>
          </p:nvSpPr>
          <p:spPr>
            <a:xfrm>
              <a:off x="7326648" y="3228943"/>
              <a:ext cx="1552938" cy="2616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ru-RU" sz="1100" dirty="0">
                  <a:latin typeface="Montserrat" pitchFamily="2" charset="0"/>
                </a:rPr>
                <a:t>5. Каналы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A3A7399-8AC8-0BB2-6C81-04BFF67A69C1}"/>
                </a:ext>
              </a:extLst>
            </p:cNvPr>
            <p:cNvSpPr txBox="1"/>
            <p:nvPr/>
          </p:nvSpPr>
          <p:spPr>
            <a:xfrm>
              <a:off x="9297070" y="1221050"/>
              <a:ext cx="211454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00" dirty="0">
                  <a:latin typeface="Montserrat" pitchFamily="2" charset="0"/>
                </a:rPr>
                <a:t>1. Сегменты потребителей, ранние последователи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4A1976B-CA0E-E89B-0401-A4FFE2784341}"/>
                </a:ext>
              </a:extLst>
            </p:cNvPr>
            <p:cNvSpPr txBox="1"/>
            <p:nvPr/>
          </p:nvSpPr>
          <p:spPr>
            <a:xfrm>
              <a:off x="5356902" y="1248788"/>
              <a:ext cx="1898612" cy="43088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ru-RU" sz="1100" dirty="0">
                  <a:latin typeface="Montserrat" pitchFamily="2" charset="0"/>
                </a:rPr>
                <a:t>3. Уникальная ценность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F8F5E34-F8F4-A83A-9A71-FFBF2D4A8919}"/>
                </a:ext>
              </a:extLst>
            </p:cNvPr>
            <p:cNvSpPr txBox="1"/>
            <p:nvPr/>
          </p:nvSpPr>
          <p:spPr>
            <a:xfrm>
              <a:off x="3403294" y="1282109"/>
              <a:ext cx="189861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00" dirty="0">
                  <a:latin typeface="Montserrat" pitchFamily="2" charset="0"/>
                </a:rPr>
                <a:t>4. Решение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5019048-C1AA-11FC-94DE-A6CC3A435B20}"/>
                </a:ext>
              </a:extLst>
            </p:cNvPr>
            <p:cNvSpPr txBox="1"/>
            <p:nvPr/>
          </p:nvSpPr>
          <p:spPr>
            <a:xfrm>
              <a:off x="1526229" y="1296000"/>
              <a:ext cx="1898612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00" dirty="0">
                  <a:latin typeface="Montserrat" pitchFamily="2" charset="0"/>
                </a:rPr>
                <a:t>2. Проблемы и существующие альтернативы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1B7F6C0-9258-BAD7-F566-48B862F932D3}"/>
                </a:ext>
              </a:extLst>
            </p:cNvPr>
            <p:cNvSpPr txBox="1"/>
            <p:nvPr/>
          </p:nvSpPr>
          <p:spPr>
            <a:xfrm>
              <a:off x="7434896" y="1248788"/>
              <a:ext cx="189861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00" dirty="0">
                  <a:latin typeface="Montserrat" pitchFamily="2" charset="0"/>
                </a:rPr>
                <a:t>9. Скрытое преимущество</a:t>
              </a:r>
            </a:p>
          </p:txBody>
        </p:sp>
      </p:grpSp>
      <p:pic>
        <p:nvPicPr>
          <p:cNvPr id="41" name="Picture 2">
            <a:extLst>
              <a:ext uri="{FF2B5EF4-FFF2-40B4-BE49-F238E27FC236}">
                <a16:creationId xmlns:a16="http://schemas.microsoft.com/office/drawing/2014/main" id="{B5DA304E-4D57-4CFC-96AE-B1F8CC17F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28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34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1"/>
          <p:cNvSpPr/>
          <p:nvPr/>
        </p:nvSpPr>
        <p:spPr>
          <a:xfrm>
            <a:off x="958362" y="116830"/>
            <a:ext cx="97329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76200" lvl="0" indent="-114300" algn="ctr">
              <a:lnSpc>
                <a:spcPct val="90000"/>
              </a:lnSpc>
              <a:spcBef>
                <a:spcPct val="0"/>
              </a:spcBef>
              <a:buClr>
                <a:schemeClr val="dk1"/>
              </a:buClr>
              <a:buSzPts val="2000"/>
              <a:buFont typeface="Arial"/>
              <a:buNone/>
            </a:pPr>
            <a:r>
              <a:rPr lang="ru-RU" sz="3200" dirty="0" smtClean="0">
                <a:latin typeface="+mj-lt"/>
                <a:ea typeface="+mj-ea"/>
                <a:cs typeface="+mj-cs"/>
              </a:rPr>
              <a:t>Команда</a:t>
            </a:r>
            <a:endParaRPr sz="3200" dirty="0">
              <a:latin typeface="+mj-lt"/>
              <a:ea typeface="+mj-ea"/>
              <a:cs typeface="+mj-cs"/>
            </a:endParaRPr>
          </a:p>
        </p:txBody>
      </p:sp>
      <p:sp>
        <p:nvSpPr>
          <p:cNvPr id="253" name="Google Shape;253;p31"/>
          <p:cNvSpPr txBox="1">
            <a:spLocks noGrp="1"/>
          </p:cNvSpPr>
          <p:nvPr>
            <p:ph type="sldNum" idx="12"/>
          </p:nvPr>
        </p:nvSpPr>
        <p:spPr>
          <a:xfrm>
            <a:off x="11417225" y="6318250"/>
            <a:ext cx="366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dirty="0" smtClean="0"/>
              <a:t>11</a:t>
            </a:r>
            <a:endParaRPr dirty="0"/>
          </a:p>
        </p:txBody>
      </p:sp>
      <p:sp>
        <p:nvSpPr>
          <p:cNvPr id="256" name="Google Shape;256;p31"/>
          <p:cNvSpPr txBox="1"/>
          <p:nvPr/>
        </p:nvSpPr>
        <p:spPr>
          <a:xfrm>
            <a:off x="7007469" y="3829048"/>
            <a:ext cx="4126496" cy="2154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ru-RU" sz="1600" b="1" dirty="0" smtClean="0"/>
              <a:t>Роберт Арутюнян: </a:t>
            </a:r>
          </a:p>
          <a:p>
            <a:pPr lvl="0"/>
            <a:r>
              <a:rPr lang="ru-RU" sz="1600" b="1" dirty="0" smtClean="0">
                <a:solidFill>
                  <a:srgbClr val="FF0000"/>
                </a:solidFill>
              </a:rPr>
              <a:t>Аналитик,</a:t>
            </a:r>
            <a:r>
              <a:rPr lang="en-US" sz="1600" b="1" dirty="0">
                <a:solidFill>
                  <a:srgbClr val="FF0000"/>
                </a:solidFill>
              </a:rPr>
              <a:t> CEO </a:t>
            </a:r>
            <a:r>
              <a:rPr lang="ru-RU" sz="1600" b="1" dirty="0">
                <a:solidFill>
                  <a:srgbClr val="FF0000"/>
                </a:solidFill>
              </a:rPr>
              <a:t>и </a:t>
            </a:r>
            <a:r>
              <a:rPr lang="ru-RU" sz="1600" b="1" dirty="0" smtClean="0">
                <a:solidFill>
                  <a:srgbClr val="FF0000"/>
                </a:solidFill>
              </a:rPr>
              <a:t>руководитель разработки </a:t>
            </a:r>
          </a:p>
          <a:p>
            <a:pPr lvl="0"/>
            <a:r>
              <a:rPr lang="ru-RU" sz="1600" b="1" dirty="0" smtClean="0"/>
              <a:t>2 кур</a:t>
            </a:r>
            <a:r>
              <a:rPr lang="en-US" sz="1600" b="1" dirty="0" smtClean="0"/>
              <a:t>c</a:t>
            </a:r>
            <a:r>
              <a:rPr lang="ru-RU" sz="1600" b="1" dirty="0" smtClean="0"/>
              <a:t> ИЕТН «Прикладная математика»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 smtClean="0"/>
              <a:t>Владеет языками программирования </a:t>
            </a:r>
            <a:r>
              <a:rPr lang="en-US" sz="1600" b="1" dirty="0" smtClean="0"/>
              <a:t>Python </a:t>
            </a:r>
            <a:r>
              <a:rPr lang="ru-RU" sz="1600" b="1" dirty="0" smtClean="0"/>
              <a:t>и С++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 smtClean="0"/>
              <a:t>Опыт многомерного анализа данных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600" b="1" dirty="0" smtClean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dirty="0"/>
          </a:p>
        </p:txBody>
      </p:sp>
      <p:sp>
        <p:nvSpPr>
          <p:cNvPr id="258" name="Google Shape;258;p31"/>
          <p:cNvSpPr/>
          <p:nvPr/>
        </p:nvSpPr>
        <p:spPr>
          <a:xfrm>
            <a:off x="632808" y="1009326"/>
            <a:ext cx="4471753" cy="4749636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258;p31"/>
          <p:cNvSpPr/>
          <p:nvPr/>
        </p:nvSpPr>
        <p:spPr>
          <a:xfrm>
            <a:off x="6662212" y="1028114"/>
            <a:ext cx="4471753" cy="4730848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554" y="1132615"/>
            <a:ext cx="2022325" cy="2696433"/>
          </a:xfrm>
          <a:prstGeom prst="rect">
            <a:avLst/>
          </a:prstGeom>
        </p:spPr>
      </p:pic>
      <p:sp>
        <p:nvSpPr>
          <p:cNvPr id="15" name="Google Shape;256;p31"/>
          <p:cNvSpPr txBox="1"/>
          <p:nvPr/>
        </p:nvSpPr>
        <p:spPr>
          <a:xfrm>
            <a:off x="1285261" y="3705759"/>
            <a:ext cx="3819300" cy="2154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ru-RU" sz="1600" b="1" dirty="0" smtClean="0"/>
              <a:t>Артём </a:t>
            </a:r>
            <a:r>
              <a:rPr lang="ru-RU" sz="1600" b="1" dirty="0" err="1" smtClean="0"/>
              <a:t>Нигинский</a:t>
            </a:r>
            <a:r>
              <a:rPr lang="ru-RU" sz="1600" b="1" dirty="0" smtClean="0"/>
              <a:t>: </a:t>
            </a:r>
          </a:p>
          <a:p>
            <a:pPr lvl="0"/>
            <a:r>
              <a:rPr lang="ru-RU" sz="1600" b="1" dirty="0" err="1" smtClean="0">
                <a:solidFill>
                  <a:srgbClr val="FF0000"/>
                </a:solidFill>
              </a:rPr>
              <a:t>Продакт</a:t>
            </a:r>
            <a:r>
              <a:rPr lang="ru-RU" sz="1600" b="1" dirty="0">
                <a:solidFill>
                  <a:srgbClr val="FF0000"/>
                </a:solidFill>
              </a:rPr>
              <a:t>,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ru-RU" sz="1600" b="1" dirty="0">
                <a:solidFill>
                  <a:srgbClr val="FF0000"/>
                </a:solidFill>
              </a:rPr>
              <a:t>коммерсант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ru-RU" sz="1600" b="1" dirty="0">
                <a:solidFill>
                  <a:srgbClr val="FF0000"/>
                </a:solidFill>
              </a:rPr>
              <a:t>и д</a:t>
            </a:r>
            <a:r>
              <a:rPr lang="ru-RU" sz="1600" b="1" dirty="0" smtClean="0">
                <a:solidFill>
                  <a:srgbClr val="FF0000"/>
                </a:solidFill>
              </a:rPr>
              <a:t>изайнер</a:t>
            </a:r>
          </a:p>
          <a:p>
            <a:pPr lvl="0"/>
            <a:r>
              <a:rPr lang="ru-RU" sz="1600" b="1" dirty="0" smtClean="0"/>
              <a:t>2 кур</a:t>
            </a:r>
            <a:r>
              <a:rPr lang="en-US" sz="1600" b="1" dirty="0" smtClean="0"/>
              <a:t>c</a:t>
            </a:r>
            <a:r>
              <a:rPr lang="ru-RU" sz="1600" b="1" dirty="0" smtClean="0"/>
              <a:t> ВШЭКН </a:t>
            </a:r>
            <a:endParaRPr lang="en-US" sz="1600" b="1" dirty="0" smtClean="0"/>
          </a:p>
          <a:p>
            <a:pPr lvl="0"/>
            <a:r>
              <a:rPr lang="ru-RU" sz="1600" b="1" dirty="0" smtClean="0"/>
              <a:t>Владеет </a:t>
            </a:r>
            <a:r>
              <a:rPr lang="ru-RU" sz="1600" b="1" dirty="0" smtClean="0"/>
              <a:t>языками программирования </a:t>
            </a:r>
            <a:r>
              <a:rPr lang="en-US" sz="1600" b="1" dirty="0" smtClean="0"/>
              <a:t>Python </a:t>
            </a:r>
            <a:r>
              <a:rPr lang="ru-RU" sz="1600" b="1" dirty="0" smtClean="0"/>
              <a:t>и С</a:t>
            </a:r>
            <a:r>
              <a:rPr lang="en-US" sz="1600" b="1" dirty="0" smtClean="0"/>
              <a:t>#</a:t>
            </a:r>
            <a:endParaRPr lang="ru-RU" sz="1600" b="1" dirty="0" smtClean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 smtClean="0"/>
              <a:t>Опыт дизайна приложений на смартфон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600" b="1" dirty="0" smtClean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627" y="1238927"/>
            <a:ext cx="2062768" cy="2237231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B5DA304E-4D57-4CFC-96AE-B1F8CC17F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362" y="802326"/>
            <a:ext cx="10173102" cy="5632408"/>
          </a:xfrm>
          <a:prstGeom prst="rect">
            <a:avLst/>
          </a:prstGeom>
        </p:spPr>
      </p:pic>
      <p:sp>
        <p:nvSpPr>
          <p:cNvPr id="4" name="Google Shape;252;p31"/>
          <p:cNvSpPr/>
          <p:nvPr/>
        </p:nvSpPr>
        <p:spPr>
          <a:xfrm>
            <a:off x="958362" y="116830"/>
            <a:ext cx="97329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76200" lvl="0" indent="-114300" algn="ctr">
              <a:lnSpc>
                <a:spcPct val="90000"/>
              </a:lnSpc>
              <a:spcBef>
                <a:spcPct val="0"/>
              </a:spcBef>
              <a:buClr>
                <a:schemeClr val="dk1"/>
              </a:buClr>
              <a:buSzPts val="2000"/>
              <a:buFont typeface="Arial"/>
              <a:buNone/>
            </a:pPr>
            <a:endParaRPr sz="3200" dirty="0">
              <a:latin typeface="+mj-lt"/>
              <a:ea typeface="+mj-ea"/>
              <a:cs typeface="+mj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69579" y="209538"/>
            <a:ext cx="4706097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6200" lvl="0" indent="-114300" algn="ctr">
              <a:lnSpc>
                <a:spcPct val="90000"/>
              </a:lnSpc>
              <a:spcBef>
                <a:spcPct val="0"/>
              </a:spcBef>
              <a:buClr>
                <a:schemeClr val="dk1"/>
              </a:buClr>
              <a:buSzPts val="2000"/>
              <a:buFont typeface="Arial"/>
              <a:buNone/>
            </a:pPr>
            <a:r>
              <a:rPr lang="en-US" dirty="0" smtClean="0">
                <a:solidFill>
                  <a:schemeClr val="accent1"/>
                </a:solidFill>
              </a:rPr>
              <a:t>MVP</a:t>
            </a:r>
            <a:r>
              <a:rPr lang="ru-RU" dirty="0"/>
              <a:t>,</a:t>
            </a:r>
            <a:r>
              <a:rPr lang="ru-RU" dirty="0" smtClean="0">
                <a:solidFill>
                  <a:srgbClr val="FF0000"/>
                </a:solidFill>
              </a:rPr>
              <a:t>дальнейшие действия </a:t>
            </a:r>
            <a:r>
              <a:rPr lang="ru-RU" dirty="0" smtClean="0"/>
              <a:t>и выход на рынок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5" name="Google Shape;203;p19"/>
          <p:cNvSpPr txBox="1">
            <a:spLocks noGrp="1"/>
          </p:cNvSpPr>
          <p:nvPr>
            <p:ph type="sldNum" idx="12"/>
          </p:nvPr>
        </p:nvSpPr>
        <p:spPr>
          <a:xfrm>
            <a:off x="11642923" y="6195866"/>
            <a:ext cx="366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dirty="0" smtClean="0"/>
              <a:t>12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94"/>
            <a:ext cx="12193057" cy="68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7406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02623" y="2998178"/>
            <a:ext cx="67349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Спасибо за внимание!</a:t>
            </a:r>
            <a:endParaRPr lang="ru-RU" sz="4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DA304E-4D57-4CFC-96AE-B1F8CC17F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03;p19"/>
          <p:cNvSpPr txBox="1">
            <a:spLocks noGrp="1"/>
          </p:cNvSpPr>
          <p:nvPr>
            <p:ph type="sldNum" idx="12"/>
          </p:nvPr>
        </p:nvSpPr>
        <p:spPr>
          <a:xfrm>
            <a:off x="11417225" y="6318250"/>
            <a:ext cx="366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dirty="0" smtClean="0"/>
              <a:t>13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54461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677</TotalTime>
  <Words>429</Words>
  <Application>Microsoft Office PowerPoint</Application>
  <PresentationFormat>Широкоэкранный</PresentationFormat>
  <Paragraphs>131</Paragraphs>
  <Slides>13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Arial</vt:lpstr>
      <vt:lpstr>ArialMT</vt:lpstr>
      <vt:lpstr>Calibri</vt:lpstr>
      <vt:lpstr>Calibri Light</vt:lpstr>
      <vt:lpstr>Google Sans Display</vt:lpstr>
      <vt:lpstr>Impact</vt:lpstr>
      <vt:lpstr>Lato Medium</vt:lpstr>
      <vt:lpstr>Montserrat</vt:lpstr>
      <vt:lpstr>Verdana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eCPM = 6$/1000 просмотров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Екатерина Меркулова</dc:creator>
  <cp:lastModifiedBy>Роберт</cp:lastModifiedBy>
  <cp:revision>27</cp:revision>
  <dcterms:created xsi:type="dcterms:W3CDTF">2023-01-18T08:25:38Z</dcterms:created>
  <dcterms:modified xsi:type="dcterms:W3CDTF">2023-12-15T18:06:09Z</dcterms:modified>
</cp:coreProperties>
</file>