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4"/>
    <p:sldMasterId id="2147483674" r:id="rId5"/>
  </p:sldMasterIdLst>
  <p:notesMasterIdLst>
    <p:notesMasterId r:id="rId21"/>
  </p:notesMasterIdLst>
  <p:handoutMasterIdLst>
    <p:handoutMasterId r:id="rId22"/>
  </p:handoutMasterIdLst>
  <p:sldIdLst>
    <p:sldId id="256" r:id="rId6"/>
    <p:sldId id="335" r:id="rId7"/>
    <p:sldId id="330" r:id="rId8"/>
    <p:sldId id="328" r:id="rId9"/>
    <p:sldId id="336" r:id="rId10"/>
    <p:sldId id="317" r:id="rId11"/>
    <p:sldId id="337" r:id="rId12"/>
    <p:sldId id="339" r:id="rId13"/>
    <p:sldId id="338" r:id="rId14"/>
    <p:sldId id="329" r:id="rId15"/>
    <p:sldId id="361" r:id="rId16"/>
    <p:sldId id="319" r:id="rId17"/>
    <p:sldId id="333" r:id="rId18"/>
    <p:sldId id="332" r:id="rId19"/>
    <p:sldId id="363" r:id="rId20"/>
  </p:sldIdLst>
  <p:sldSz cx="9906000" cy="6858000" type="A4"/>
  <p:notesSz cx="6797675" cy="9926638"/>
  <p:defaultTextStyle>
    <a:defPPr>
      <a:defRPr lang="ru-RU"/>
    </a:defPPr>
    <a:lvl1pPr marL="0" algn="l" defTabSz="9143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21" algn="l" defTabSz="9143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80" algn="l" defTabSz="9143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41" algn="l" defTabSz="9143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9" algn="l" defTabSz="9143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62" algn="l" defTabSz="9143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21" algn="l" defTabSz="9143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81" algn="l" defTabSz="91432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ducia absoluta" initials="fa" lastIdx="1" clrIdx="0">
    <p:extLst>
      <p:ext uri="{19B8F6BF-5375-455C-9EA6-DF929625EA0E}">
        <p15:presenceInfo xmlns:p15="http://schemas.microsoft.com/office/powerpoint/2012/main" userId="bef5a5a26183fc9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05B"/>
    <a:srgbClr val="AB2222"/>
    <a:srgbClr val="FFFFFF"/>
    <a:srgbClr val="E5F3F6"/>
    <a:srgbClr val="D8DBE2"/>
    <a:srgbClr val="457DA2"/>
    <a:srgbClr val="E93B47"/>
    <a:srgbClr val="6DA3C0"/>
    <a:srgbClr val="D1E2EB"/>
    <a:srgbClr val="F759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488" y="16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D4AB63-0D87-403B-B74B-903D05FBF77B}" type="doc">
      <dgm:prSet loTypeId="urn:microsoft.com/office/officeart/2005/8/layout/radial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22F10B1-7D1D-4949-BABA-6CAC165E3FAF}">
      <dgm:prSet phldrT="[Текст]" custT="1"/>
      <dgm:spPr/>
      <dgm:t>
        <a:bodyPr/>
        <a:lstStyle/>
        <a:p>
          <a:pPr algn="ctr">
            <a:buClr>
              <a:schemeClr val="lt1"/>
            </a:buClr>
            <a:buSzPts val="1800"/>
            <a:buFont typeface="Calibri"/>
            <a:buNone/>
          </a:pPr>
          <a:r>
            <a:rPr lang="ru-RU" sz="2400" b="1" i="0" u="none" strike="noStrike" kern="1200" cap="none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rPr>
            <a:t>Стартап-проект</a:t>
          </a:r>
          <a:endParaRPr lang="ru-RU" sz="3100" kern="12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403D8B29-B04F-431F-B43E-C8EABCE04840}" type="parTrans" cxnId="{C8DEF5B0-0F24-4FB3-82B8-380DA565B17E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9BD5661D-C3B8-42EE-8273-F86305589A55}" type="sibTrans" cxnId="{C8DEF5B0-0F24-4FB3-82B8-380DA565B17E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1688424C-997A-4DCA-8078-76D53A003D99}">
      <dgm:prSet phldrT="[Текст]"/>
      <dgm:spPr/>
      <dgm:t>
        <a:bodyPr/>
        <a:lstStyle/>
        <a:p>
          <a:r>
            <a:rPr lang="ru-RU">
              <a:latin typeface="Century Gothic" panose="020B0502020202020204" pitchFamily="34" charset="0"/>
            </a:rPr>
            <a:t>Контрактное производство:</a:t>
          </a:r>
        </a:p>
        <a:p>
          <a:r>
            <a:rPr lang="ru-RU">
              <a:latin typeface="Century Gothic" panose="020B0502020202020204" pitchFamily="34" charset="0"/>
            </a:rPr>
            <a:t>ГГНТУ</a:t>
          </a:r>
        </a:p>
      </dgm:t>
    </dgm:pt>
    <dgm:pt modelId="{8B9DEE56-91D9-42D6-A7BE-1092FECF6E07}" type="parTrans" cxnId="{E70EEEF9-223B-4FEA-8BC4-95E4EAC76678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4D5EDED4-023A-4845-BF59-A578DC951523}" type="sibTrans" cxnId="{E70EEEF9-223B-4FEA-8BC4-95E4EAC76678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94483BD9-47A5-41A7-8078-8D7437D0CB08}">
      <dgm:prSet phldrT="[Текст]"/>
      <dgm:spPr/>
      <dgm:t>
        <a:bodyPr/>
        <a:lstStyle/>
        <a:p>
          <a:r>
            <a:rPr lang="ru-RU" b="0" i="0" u="none">
              <a:latin typeface="Century Gothic" panose="020B0502020202020204" pitchFamily="34" charset="0"/>
            </a:rPr>
            <a:t>Поставщик инженеров – технологических продуктов: </a:t>
          </a:r>
        </a:p>
        <a:p>
          <a:r>
            <a:rPr lang="ru-RU" b="0" i="0" u="none">
              <a:latin typeface="Century Gothic" panose="020B0502020202020204" pitchFamily="34" charset="0"/>
            </a:rPr>
            <a:t>ГГНТУ</a:t>
          </a:r>
        </a:p>
        <a:p>
          <a:r>
            <a:rPr lang="ru-RU" b="0" i="0" u="none" err="1">
              <a:latin typeface="Century Gothic" panose="020B0502020202020204" pitchFamily="34" charset="0"/>
            </a:rPr>
            <a:t>ЧипДип</a:t>
          </a:r>
          <a:endParaRPr lang="ru-RU" b="0">
            <a:latin typeface="Century Gothic" panose="020B0502020202020204" pitchFamily="34" charset="0"/>
          </a:endParaRPr>
        </a:p>
      </dgm:t>
    </dgm:pt>
    <dgm:pt modelId="{FE145ED1-FFE5-43BC-9800-E44C920CEEB6}" type="parTrans" cxnId="{92C49E64-4E77-461C-A3E7-4083D777AF90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E42DABC0-DDE8-4E2C-97C2-3CBC317C9513}" type="sibTrans" cxnId="{92C49E64-4E77-461C-A3E7-4083D777AF90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BDB8300B-DD5F-4EFF-93DD-8B78AAF842D1}">
      <dgm:prSet phldrT="[Текст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ru-RU">
              <a:latin typeface="Century Gothic" panose="020B0502020202020204" pitchFamily="34" charset="0"/>
            </a:rPr>
            <a:t>Первый инвестор: </a:t>
          </a:r>
          <a:r>
            <a:rPr lang="ru-RU" b="1" i="0" u="none" strike="noStrike" cap="none">
              <a:solidFill>
                <a:srgbClr val="0D0D0D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rPr>
            <a:t>«Стартап-студия</a:t>
          </a:r>
          <a:endParaRPr lang="ru-RU">
            <a:latin typeface="Century Gothic" panose="020B0502020202020204" pitchFamily="34" charset="0"/>
          </a:endParaRPr>
        </a:p>
        <a:p>
          <a:r>
            <a:rPr lang="ru-RU" b="1" i="0" u="none" strike="noStrike" cap="none">
              <a:solidFill>
                <a:srgbClr val="0D0D0D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rPr>
            <a:t>ГГНТУ»</a:t>
          </a:r>
          <a:r>
            <a:rPr lang="ru-RU">
              <a:latin typeface="Century Gothic" panose="020B0502020202020204" pitchFamily="34" charset="0"/>
            </a:rPr>
            <a:t> </a:t>
          </a:r>
        </a:p>
      </dgm:t>
    </dgm:pt>
    <dgm:pt modelId="{C3057D81-73E0-41D5-A07F-8C5F17AC0831}" type="parTrans" cxnId="{215F1138-C7AB-4223-94EC-9E738A3A19E4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886AFFF3-BFD9-4E5A-9F8C-3EA312A04BA3}" type="sibTrans" cxnId="{215F1138-C7AB-4223-94EC-9E738A3A19E4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7DC877A7-756F-4009-9C7C-50C29B4D0507}">
      <dgm:prSet phldrT="[Текст]" custT="1"/>
      <dgm:spPr/>
      <dgm:t>
        <a:bodyPr/>
        <a:lstStyle/>
        <a:p>
          <a:pPr algn="ctr"/>
          <a:r>
            <a:rPr lang="en-US" sz="800" dirty="0">
              <a:latin typeface="Century Gothic" panose="020B0502020202020204" pitchFamily="34" charset="0"/>
            </a:rPr>
            <a:t>B2B </a:t>
          </a:r>
          <a:r>
            <a:rPr lang="ru-RU" sz="800" dirty="0">
              <a:latin typeface="Century Gothic" panose="020B0502020202020204" pitchFamily="34" charset="0"/>
            </a:rPr>
            <a:t>потребители:</a:t>
          </a:r>
        </a:p>
        <a:p>
          <a:pPr algn="ctr"/>
          <a:r>
            <a:rPr lang="ru-RU" sz="800" dirty="0">
              <a:latin typeface="Century Gothic" panose="020B0502020202020204" pitchFamily="34" charset="0"/>
            </a:rPr>
            <a:t>Чеченская гос. Филармония, Грозненский театр им. Лермонтова,  танцевальные коллективы</a:t>
          </a:r>
        </a:p>
        <a:p>
          <a:pPr algn="ctr"/>
          <a:endParaRPr lang="ru-RU" sz="900" dirty="0">
            <a:latin typeface="Century Gothic" panose="020B0502020202020204" pitchFamily="34" charset="0"/>
          </a:endParaRPr>
        </a:p>
      </dgm:t>
    </dgm:pt>
    <dgm:pt modelId="{1E169B05-656C-46B0-96FC-A5FD1955F457}" type="parTrans" cxnId="{02D091D7-AAEE-4E0C-8886-22EE5CB5CFE3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309E6A9F-91CF-4F2C-BDBC-6E517BA40EE2}" type="sibTrans" cxnId="{02D091D7-AAEE-4E0C-8886-22EE5CB5CFE3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4DA0C70D-BB33-4604-BA1E-54CD98D6D217}">
      <dgm:prSet phldrT="[Текст]"/>
      <dgm:spPr/>
      <dgm:t>
        <a:bodyPr/>
        <a:lstStyle/>
        <a:p>
          <a:r>
            <a:rPr lang="ru-RU">
              <a:latin typeface="Century Gothic" panose="020B0502020202020204" pitchFamily="34" charset="0"/>
            </a:rPr>
            <a:t>Тестирование </a:t>
          </a:r>
          <a:r>
            <a:rPr lang="ru-RU" err="1">
              <a:latin typeface="Century Gothic" panose="020B0502020202020204" pitchFamily="34" charset="0"/>
            </a:rPr>
            <a:t>лаб.образца</a:t>
          </a:r>
          <a:r>
            <a:rPr lang="ru-RU">
              <a:latin typeface="Century Gothic" panose="020B0502020202020204" pitchFamily="34" charset="0"/>
            </a:rPr>
            <a:t>:</a:t>
          </a:r>
        </a:p>
        <a:p>
          <a:r>
            <a:rPr lang="ru-RU">
              <a:latin typeface="Century Gothic" panose="020B0502020202020204" pitchFamily="34" charset="0"/>
            </a:rPr>
            <a:t>Танцевальный коллектив ГГНТУ </a:t>
          </a:r>
        </a:p>
        <a:p>
          <a:r>
            <a:rPr lang="ru-RU">
              <a:latin typeface="Century Gothic" panose="020B0502020202020204" pitchFamily="34" charset="0"/>
            </a:rPr>
            <a:t>(клуб ГГНТУ)</a:t>
          </a:r>
        </a:p>
      </dgm:t>
    </dgm:pt>
    <dgm:pt modelId="{B4E2C646-B5B9-4DDF-B2C3-AE6DC8E1B5C0}" type="parTrans" cxnId="{0AC1F503-6B3B-4D8C-8317-511ECF72C469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80F2067B-8B4E-480F-B5AB-058DAF3AAC99}" type="sibTrans" cxnId="{0AC1F503-6B3B-4D8C-8317-511ECF72C469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366DB946-644F-431F-8D3A-CB4528D232F1}">
      <dgm:prSet phldrT="[Текст]"/>
      <dgm:spPr/>
      <dgm:t>
        <a:bodyPr/>
        <a:lstStyle/>
        <a:p>
          <a:r>
            <a:rPr lang="ru-RU">
              <a:latin typeface="Century Gothic" panose="020B0502020202020204" pitchFamily="34" charset="0"/>
            </a:rPr>
            <a:t>Пользователь </a:t>
          </a:r>
          <a:r>
            <a:rPr lang="en-US">
              <a:latin typeface="Century Gothic" panose="020B0502020202020204" pitchFamily="34" charset="0"/>
            </a:rPr>
            <a:t>B2C:</a:t>
          </a:r>
          <a:r>
            <a:rPr lang="ru-RU">
              <a:latin typeface="Century Gothic" panose="020B0502020202020204" pitchFamily="34" charset="0"/>
            </a:rPr>
            <a:t> </a:t>
          </a:r>
        </a:p>
        <a:p>
          <a:r>
            <a:rPr lang="ru-RU">
              <a:latin typeface="Century Gothic" panose="020B0502020202020204" pitchFamily="34" charset="0"/>
            </a:rPr>
            <a:t>Танцоры, артисты, хореографы</a:t>
          </a:r>
        </a:p>
      </dgm:t>
    </dgm:pt>
    <dgm:pt modelId="{8A45F8D6-14E9-4800-B9ED-2026C48EBBAC}" type="parTrans" cxnId="{590C8532-C665-4DB0-86FA-23AA4BDD1816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223FB9C2-6837-43EA-BA9D-BC979B420EBA}" type="sibTrans" cxnId="{590C8532-C665-4DB0-86FA-23AA4BDD1816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52020FF4-43F5-4449-8BEB-36703FF9CA26}">
      <dgm:prSet phldrT="[Текст]"/>
      <dgm:spPr/>
      <dgm:t>
        <a:bodyPr/>
        <a:lstStyle/>
        <a:p>
          <a:r>
            <a:rPr lang="ru-RU" dirty="0">
              <a:latin typeface="Century Gothic" panose="020B0502020202020204" pitchFamily="34" charset="0"/>
            </a:rPr>
            <a:t>Поставщик сервисов:</a:t>
          </a:r>
        </a:p>
        <a:p>
          <a:r>
            <a:rPr lang="en-US" dirty="0">
              <a:latin typeface="Century Gothic" panose="020B0502020202020204" pitchFamily="34" charset="0"/>
            </a:rPr>
            <a:t>Yandex Cloud</a:t>
          </a:r>
          <a:br>
            <a:rPr lang="ru-RU" dirty="0">
              <a:latin typeface="Century Gothic" panose="020B0502020202020204" pitchFamily="34" charset="0"/>
            </a:rPr>
          </a:br>
          <a:endParaRPr lang="ru-RU" dirty="0">
            <a:latin typeface="Century Gothic" panose="020B0502020202020204" pitchFamily="34" charset="0"/>
          </a:endParaRPr>
        </a:p>
      </dgm:t>
    </dgm:pt>
    <dgm:pt modelId="{B2B654F2-D652-422B-8A86-B1C18055952A}" type="parTrans" cxnId="{28B7A6B0-C281-4104-AA77-80441DAF0C81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88A79AD4-7EBA-4165-94EA-9E73B7BCD5C8}" type="sibTrans" cxnId="{28B7A6B0-C281-4104-AA77-80441DAF0C81}">
      <dgm:prSet/>
      <dgm:spPr/>
      <dgm:t>
        <a:bodyPr/>
        <a:lstStyle/>
        <a:p>
          <a:endParaRPr lang="ru-RU">
            <a:latin typeface="Century Gothic" panose="020B0502020202020204" pitchFamily="34" charset="0"/>
          </a:endParaRPr>
        </a:p>
      </dgm:t>
    </dgm:pt>
    <dgm:pt modelId="{4DC19D29-53C6-43EE-9D5F-B9CA38DD37FF}" type="pres">
      <dgm:prSet presAssocID="{C7D4AB63-0D87-403B-B74B-903D05FBF77B}" presName="composite" presStyleCnt="0">
        <dgm:presLayoutVars>
          <dgm:chMax val="1"/>
          <dgm:dir/>
          <dgm:resizeHandles val="exact"/>
        </dgm:presLayoutVars>
      </dgm:prSet>
      <dgm:spPr/>
    </dgm:pt>
    <dgm:pt modelId="{3A1FEB65-4B40-430D-B998-0A62D3FC3B8F}" type="pres">
      <dgm:prSet presAssocID="{C7D4AB63-0D87-403B-B74B-903D05FBF77B}" presName="radial" presStyleCnt="0">
        <dgm:presLayoutVars>
          <dgm:animLvl val="ctr"/>
        </dgm:presLayoutVars>
      </dgm:prSet>
      <dgm:spPr/>
    </dgm:pt>
    <dgm:pt modelId="{DF13193B-3723-4B7A-AD2E-F3CE2ACEF14C}" type="pres">
      <dgm:prSet presAssocID="{222F10B1-7D1D-4949-BABA-6CAC165E3FAF}" presName="centerShape" presStyleLbl="vennNode1" presStyleIdx="0" presStyleCnt="8"/>
      <dgm:spPr/>
    </dgm:pt>
    <dgm:pt modelId="{543BD742-F0C7-4A96-8EBE-6A828F807664}" type="pres">
      <dgm:prSet presAssocID="{1688424C-997A-4DCA-8078-76D53A003D99}" presName="node" presStyleLbl="vennNode1" presStyleIdx="1" presStyleCnt="8">
        <dgm:presLayoutVars>
          <dgm:bulletEnabled val="1"/>
        </dgm:presLayoutVars>
      </dgm:prSet>
      <dgm:spPr/>
    </dgm:pt>
    <dgm:pt modelId="{D5314959-2B9A-4F1D-9366-605E75DAF220}" type="pres">
      <dgm:prSet presAssocID="{94483BD9-47A5-41A7-8078-8D7437D0CB08}" presName="node" presStyleLbl="vennNode1" presStyleIdx="2" presStyleCnt="8">
        <dgm:presLayoutVars>
          <dgm:bulletEnabled val="1"/>
        </dgm:presLayoutVars>
      </dgm:prSet>
      <dgm:spPr/>
    </dgm:pt>
    <dgm:pt modelId="{C556F7BB-5420-4EB7-AEBD-C077EBE7FED3}" type="pres">
      <dgm:prSet presAssocID="{BDB8300B-DD5F-4EFF-93DD-8B78AAF842D1}" presName="node" presStyleLbl="vennNode1" presStyleIdx="3" presStyleCnt="8">
        <dgm:presLayoutVars>
          <dgm:bulletEnabled val="1"/>
        </dgm:presLayoutVars>
      </dgm:prSet>
      <dgm:spPr/>
    </dgm:pt>
    <dgm:pt modelId="{5DFB69FB-8626-4C3B-B8E9-2944D2ECC77D}" type="pres">
      <dgm:prSet presAssocID="{7DC877A7-756F-4009-9C7C-50C29B4D0507}" presName="node" presStyleLbl="vennNode1" presStyleIdx="4" presStyleCnt="8" custRadScaleRad="100000" custRadScaleInc="0">
        <dgm:presLayoutVars>
          <dgm:bulletEnabled val="1"/>
        </dgm:presLayoutVars>
      </dgm:prSet>
      <dgm:spPr/>
    </dgm:pt>
    <dgm:pt modelId="{4A75D0D4-C6EF-4C19-9F7F-13AFD303145E}" type="pres">
      <dgm:prSet presAssocID="{4DA0C70D-BB33-4604-BA1E-54CD98D6D217}" presName="node" presStyleLbl="vennNode1" presStyleIdx="5" presStyleCnt="8">
        <dgm:presLayoutVars>
          <dgm:bulletEnabled val="1"/>
        </dgm:presLayoutVars>
      </dgm:prSet>
      <dgm:spPr/>
    </dgm:pt>
    <dgm:pt modelId="{C0DAD7F1-1A09-40C2-A257-EA8EE0C08ED3}" type="pres">
      <dgm:prSet presAssocID="{366DB946-644F-431F-8D3A-CB4528D232F1}" presName="node" presStyleLbl="vennNode1" presStyleIdx="6" presStyleCnt="8">
        <dgm:presLayoutVars>
          <dgm:bulletEnabled val="1"/>
        </dgm:presLayoutVars>
      </dgm:prSet>
      <dgm:spPr/>
    </dgm:pt>
    <dgm:pt modelId="{BBD5CA82-FC0B-4132-BF4A-CCBA1B8F21B9}" type="pres">
      <dgm:prSet presAssocID="{52020FF4-43F5-4449-8BEB-36703FF9CA26}" presName="node" presStyleLbl="vennNode1" presStyleIdx="7" presStyleCnt="8">
        <dgm:presLayoutVars>
          <dgm:bulletEnabled val="1"/>
        </dgm:presLayoutVars>
      </dgm:prSet>
      <dgm:spPr/>
    </dgm:pt>
  </dgm:ptLst>
  <dgm:cxnLst>
    <dgm:cxn modelId="{7477DD01-58FE-45F5-BC47-3AF43CF97F7F}" type="presOf" srcId="{BDB8300B-DD5F-4EFF-93DD-8B78AAF842D1}" destId="{C556F7BB-5420-4EB7-AEBD-C077EBE7FED3}" srcOrd="0" destOrd="0" presId="urn:microsoft.com/office/officeart/2005/8/layout/radial3"/>
    <dgm:cxn modelId="{0AC1F503-6B3B-4D8C-8317-511ECF72C469}" srcId="{222F10B1-7D1D-4949-BABA-6CAC165E3FAF}" destId="{4DA0C70D-BB33-4604-BA1E-54CD98D6D217}" srcOrd="4" destOrd="0" parTransId="{B4E2C646-B5B9-4DDF-B2C3-AE6DC8E1B5C0}" sibTransId="{80F2067B-8B4E-480F-B5AB-058DAF3AAC99}"/>
    <dgm:cxn modelId="{CC686628-764B-4538-B6CA-5B0C5A3E97EE}" type="presOf" srcId="{7DC877A7-756F-4009-9C7C-50C29B4D0507}" destId="{5DFB69FB-8626-4C3B-B8E9-2944D2ECC77D}" srcOrd="0" destOrd="0" presId="urn:microsoft.com/office/officeart/2005/8/layout/radial3"/>
    <dgm:cxn modelId="{84DB1231-6FDE-4801-A1B4-7A59A4316777}" type="presOf" srcId="{4DA0C70D-BB33-4604-BA1E-54CD98D6D217}" destId="{4A75D0D4-C6EF-4C19-9F7F-13AFD303145E}" srcOrd="0" destOrd="0" presId="urn:microsoft.com/office/officeart/2005/8/layout/radial3"/>
    <dgm:cxn modelId="{590C8532-C665-4DB0-86FA-23AA4BDD1816}" srcId="{222F10B1-7D1D-4949-BABA-6CAC165E3FAF}" destId="{366DB946-644F-431F-8D3A-CB4528D232F1}" srcOrd="5" destOrd="0" parTransId="{8A45F8D6-14E9-4800-B9ED-2026C48EBBAC}" sibTransId="{223FB9C2-6837-43EA-BA9D-BC979B420EBA}"/>
    <dgm:cxn modelId="{215F1138-C7AB-4223-94EC-9E738A3A19E4}" srcId="{222F10B1-7D1D-4949-BABA-6CAC165E3FAF}" destId="{BDB8300B-DD5F-4EFF-93DD-8B78AAF842D1}" srcOrd="2" destOrd="0" parTransId="{C3057D81-73E0-41D5-A07F-8C5F17AC0831}" sibTransId="{886AFFF3-BFD9-4E5A-9F8C-3EA312A04BA3}"/>
    <dgm:cxn modelId="{A9037A3D-319C-428B-A2AD-C0DEB0174274}" type="presOf" srcId="{C7D4AB63-0D87-403B-B74B-903D05FBF77B}" destId="{4DC19D29-53C6-43EE-9D5F-B9CA38DD37FF}" srcOrd="0" destOrd="0" presId="urn:microsoft.com/office/officeart/2005/8/layout/radial3"/>
    <dgm:cxn modelId="{92C49E64-4E77-461C-A3E7-4083D777AF90}" srcId="{222F10B1-7D1D-4949-BABA-6CAC165E3FAF}" destId="{94483BD9-47A5-41A7-8078-8D7437D0CB08}" srcOrd="1" destOrd="0" parTransId="{FE145ED1-FFE5-43BC-9800-E44C920CEEB6}" sibTransId="{E42DABC0-DDE8-4E2C-97C2-3CBC317C9513}"/>
    <dgm:cxn modelId="{AC826D66-7D22-487D-B179-C4375EE46CD7}" type="presOf" srcId="{366DB946-644F-431F-8D3A-CB4528D232F1}" destId="{C0DAD7F1-1A09-40C2-A257-EA8EE0C08ED3}" srcOrd="0" destOrd="0" presId="urn:microsoft.com/office/officeart/2005/8/layout/radial3"/>
    <dgm:cxn modelId="{FA6B746C-260B-49D2-9337-8DAED326C817}" type="presOf" srcId="{1688424C-997A-4DCA-8078-76D53A003D99}" destId="{543BD742-F0C7-4A96-8EBE-6A828F807664}" srcOrd="0" destOrd="0" presId="urn:microsoft.com/office/officeart/2005/8/layout/radial3"/>
    <dgm:cxn modelId="{28B7A6B0-C281-4104-AA77-80441DAF0C81}" srcId="{222F10B1-7D1D-4949-BABA-6CAC165E3FAF}" destId="{52020FF4-43F5-4449-8BEB-36703FF9CA26}" srcOrd="6" destOrd="0" parTransId="{B2B654F2-D652-422B-8A86-B1C18055952A}" sibTransId="{88A79AD4-7EBA-4165-94EA-9E73B7BCD5C8}"/>
    <dgm:cxn modelId="{C8DEF5B0-0F24-4FB3-82B8-380DA565B17E}" srcId="{C7D4AB63-0D87-403B-B74B-903D05FBF77B}" destId="{222F10B1-7D1D-4949-BABA-6CAC165E3FAF}" srcOrd="0" destOrd="0" parTransId="{403D8B29-B04F-431F-B43E-C8EABCE04840}" sibTransId="{9BD5661D-C3B8-42EE-8273-F86305589A55}"/>
    <dgm:cxn modelId="{91C0EEB4-ECB1-4DC9-AB35-FAE8D37C2CC1}" type="presOf" srcId="{222F10B1-7D1D-4949-BABA-6CAC165E3FAF}" destId="{DF13193B-3723-4B7A-AD2E-F3CE2ACEF14C}" srcOrd="0" destOrd="0" presId="urn:microsoft.com/office/officeart/2005/8/layout/radial3"/>
    <dgm:cxn modelId="{02D091D7-AAEE-4E0C-8886-22EE5CB5CFE3}" srcId="{222F10B1-7D1D-4949-BABA-6CAC165E3FAF}" destId="{7DC877A7-756F-4009-9C7C-50C29B4D0507}" srcOrd="3" destOrd="0" parTransId="{1E169B05-656C-46B0-96FC-A5FD1955F457}" sibTransId="{309E6A9F-91CF-4F2C-BDBC-6E517BA40EE2}"/>
    <dgm:cxn modelId="{669C51F2-E243-4ABD-873D-9E0CF629B415}" type="presOf" srcId="{94483BD9-47A5-41A7-8078-8D7437D0CB08}" destId="{D5314959-2B9A-4F1D-9366-605E75DAF220}" srcOrd="0" destOrd="0" presId="urn:microsoft.com/office/officeart/2005/8/layout/radial3"/>
    <dgm:cxn modelId="{944F96F9-4181-43A9-B793-AF2B864549C2}" type="presOf" srcId="{52020FF4-43F5-4449-8BEB-36703FF9CA26}" destId="{BBD5CA82-FC0B-4132-BF4A-CCBA1B8F21B9}" srcOrd="0" destOrd="0" presId="urn:microsoft.com/office/officeart/2005/8/layout/radial3"/>
    <dgm:cxn modelId="{E70EEEF9-223B-4FEA-8BC4-95E4EAC76678}" srcId="{222F10B1-7D1D-4949-BABA-6CAC165E3FAF}" destId="{1688424C-997A-4DCA-8078-76D53A003D99}" srcOrd="0" destOrd="0" parTransId="{8B9DEE56-91D9-42D6-A7BE-1092FECF6E07}" sibTransId="{4D5EDED4-023A-4845-BF59-A578DC951523}"/>
    <dgm:cxn modelId="{BFDC69A6-620E-46B2-950B-62F285CC4D9A}" type="presParOf" srcId="{4DC19D29-53C6-43EE-9D5F-B9CA38DD37FF}" destId="{3A1FEB65-4B40-430D-B998-0A62D3FC3B8F}" srcOrd="0" destOrd="0" presId="urn:microsoft.com/office/officeart/2005/8/layout/radial3"/>
    <dgm:cxn modelId="{1E4FF731-7D4A-49BD-A1F4-7DBE9F2EFF4F}" type="presParOf" srcId="{3A1FEB65-4B40-430D-B998-0A62D3FC3B8F}" destId="{DF13193B-3723-4B7A-AD2E-F3CE2ACEF14C}" srcOrd="0" destOrd="0" presId="urn:microsoft.com/office/officeart/2005/8/layout/radial3"/>
    <dgm:cxn modelId="{14501369-B3A5-4326-8B53-407FA33E28E6}" type="presParOf" srcId="{3A1FEB65-4B40-430D-B998-0A62D3FC3B8F}" destId="{543BD742-F0C7-4A96-8EBE-6A828F807664}" srcOrd="1" destOrd="0" presId="urn:microsoft.com/office/officeart/2005/8/layout/radial3"/>
    <dgm:cxn modelId="{A01A08AD-F910-443F-96BF-297C374480B5}" type="presParOf" srcId="{3A1FEB65-4B40-430D-B998-0A62D3FC3B8F}" destId="{D5314959-2B9A-4F1D-9366-605E75DAF220}" srcOrd="2" destOrd="0" presId="urn:microsoft.com/office/officeart/2005/8/layout/radial3"/>
    <dgm:cxn modelId="{0F308CAA-F6CD-4412-868D-8B0E4FB96B6B}" type="presParOf" srcId="{3A1FEB65-4B40-430D-B998-0A62D3FC3B8F}" destId="{C556F7BB-5420-4EB7-AEBD-C077EBE7FED3}" srcOrd="3" destOrd="0" presId="urn:microsoft.com/office/officeart/2005/8/layout/radial3"/>
    <dgm:cxn modelId="{42EADA86-B3AB-45BC-B3BB-16B41B1E8E91}" type="presParOf" srcId="{3A1FEB65-4B40-430D-B998-0A62D3FC3B8F}" destId="{5DFB69FB-8626-4C3B-B8E9-2944D2ECC77D}" srcOrd="4" destOrd="0" presId="urn:microsoft.com/office/officeart/2005/8/layout/radial3"/>
    <dgm:cxn modelId="{C29C1AC5-BED4-48B9-8F06-FB424080951A}" type="presParOf" srcId="{3A1FEB65-4B40-430D-B998-0A62D3FC3B8F}" destId="{4A75D0D4-C6EF-4C19-9F7F-13AFD303145E}" srcOrd="5" destOrd="0" presId="urn:microsoft.com/office/officeart/2005/8/layout/radial3"/>
    <dgm:cxn modelId="{52DEBAD1-673F-45DB-A188-726F14538E4E}" type="presParOf" srcId="{3A1FEB65-4B40-430D-B998-0A62D3FC3B8F}" destId="{C0DAD7F1-1A09-40C2-A257-EA8EE0C08ED3}" srcOrd="6" destOrd="0" presId="urn:microsoft.com/office/officeart/2005/8/layout/radial3"/>
    <dgm:cxn modelId="{C584A9D4-9881-40D9-A9DB-8E18707A3253}" type="presParOf" srcId="{3A1FEB65-4B40-430D-B998-0A62D3FC3B8F}" destId="{BBD5CA82-FC0B-4132-BF4A-CCBA1B8F21B9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13193B-3723-4B7A-AD2E-F3CE2ACEF14C}">
      <dsp:nvSpPr>
        <dsp:cNvPr id="0" name=""/>
        <dsp:cNvSpPr/>
      </dsp:nvSpPr>
      <dsp:spPr>
        <a:xfrm>
          <a:off x="2059450" y="1038963"/>
          <a:ext cx="2485099" cy="2485099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lt1"/>
            </a:buClr>
            <a:buSzPts val="1800"/>
            <a:buFont typeface="Calibri"/>
            <a:buNone/>
          </a:pPr>
          <a:r>
            <a:rPr lang="ru-RU" sz="2400" b="1" i="0" u="none" strike="noStrike" kern="1200" cap="none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rPr>
            <a:t>Стартап-проект</a:t>
          </a:r>
          <a:endParaRPr lang="ru-RU" sz="3100" kern="120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2423384" y="1402897"/>
        <a:ext cx="1757231" cy="1757231"/>
      </dsp:txXfrm>
    </dsp:sp>
    <dsp:sp modelId="{543BD742-F0C7-4A96-8EBE-6A828F807664}">
      <dsp:nvSpPr>
        <dsp:cNvPr id="0" name=""/>
        <dsp:cNvSpPr/>
      </dsp:nvSpPr>
      <dsp:spPr>
        <a:xfrm>
          <a:off x="2680725" y="40954"/>
          <a:ext cx="1242549" cy="1242549"/>
        </a:xfrm>
        <a:prstGeom prst="ellipse">
          <a:avLst/>
        </a:prstGeom>
        <a:solidFill>
          <a:schemeClr val="accent4">
            <a:alpha val="50000"/>
            <a:hueOff val="-244895"/>
            <a:satOff val="2074"/>
            <a:lumOff val="-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>
              <a:latin typeface="Century Gothic" panose="020B0502020202020204" pitchFamily="34" charset="0"/>
            </a:rPr>
            <a:t>Контрактное производство: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>
              <a:latin typeface="Century Gothic" panose="020B0502020202020204" pitchFamily="34" charset="0"/>
            </a:rPr>
            <a:t>ГГНТУ</a:t>
          </a:r>
        </a:p>
      </dsp:txBody>
      <dsp:txXfrm>
        <a:off x="2862692" y="222921"/>
        <a:ext cx="878615" cy="878615"/>
      </dsp:txXfrm>
    </dsp:sp>
    <dsp:sp modelId="{D5314959-2B9A-4F1D-9366-605E75DAF220}">
      <dsp:nvSpPr>
        <dsp:cNvPr id="0" name=""/>
        <dsp:cNvSpPr/>
      </dsp:nvSpPr>
      <dsp:spPr>
        <a:xfrm>
          <a:off x="3946732" y="650631"/>
          <a:ext cx="1242549" cy="1242549"/>
        </a:xfrm>
        <a:prstGeom prst="ellipse">
          <a:avLst/>
        </a:prstGeom>
        <a:solidFill>
          <a:schemeClr val="accent4">
            <a:alpha val="50000"/>
            <a:hueOff val="-489790"/>
            <a:satOff val="4149"/>
            <a:lumOff val="-17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i="0" u="none" kern="1200">
              <a:latin typeface="Century Gothic" panose="020B0502020202020204" pitchFamily="34" charset="0"/>
            </a:rPr>
            <a:t>Поставщик инженеров – технологических продуктов: 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i="0" u="none" kern="1200">
              <a:latin typeface="Century Gothic" panose="020B0502020202020204" pitchFamily="34" charset="0"/>
            </a:rPr>
            <a:t>ГГНТУ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i="0" u="none" kern="1200" err="1">
              <a:latin typeface="Century Gothic" panose="020B0502020202020204" pitchFamily="34" charset="0"/>
            </a:rPr>
            <a:t>ЧипДип</a:t>
          </a:r>
          <a:endParaRPr lang="ru-RU" sz="800" b="0" kern="1200">
            <a:latin typeface="Century Gothic" panose="020B0502020202020204" pitchFamily="34" charset="0"/>
          </a:endParaRPr>
        </a:p>
      </dsp:txBody>
      <dsp:txXfrm>
        <a:off x="4128699" y="832598"/>
        <a:ext cx="878615" cy="878615"/>
      </dsp:txXfrm>
    </dsp:sp>
    <dsp:sp modelId="{C556F7BB-5420-4EB7-AEBD-C077EBE7FED3}">
      <dsp:nvSpPr>
        <dsp:cNvPr id="0" name=""/>
        <dsp:cNvSpPr/>
      </dsp:nvSpPr>
      <dsp:spPr>
        <a:xfrm>
          <a:off x="4259410" y="2020563"/>
          <a:ext cx="1242549" cy="1242549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>
              <a:latin typeface="Century Gothic" panose="020B0502020202020204" pitchFamily="34" charset="0"/>
            </a:rPr>
            <a:t>Первый инвестор: </a:t>
          </a:r>
          <a:r>
            <a:rPr lang="ru-RU" sz="800" b="1" i="0" u="none" strike="noStrike" kern="1200" cap="none">
              <a:solidFill>
                <a:srgbClr val="0D0D0D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rPr>
            <a:t>«Стартап-студия</a:t>
          </a:r>
          <a:endParaRPr lang="ru-RU" sz="800" kern="1200">
            <a:latin typeface="Century Gothic" panose="020B0502020202020204" pitchFamily="34" charset="0"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i="0" u="none" strike="noStrike" kern="1200" cap="none">
              <a:solidFill>
                <a:srgbClr val="0D0D0D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rPr>
            <a:t>ГГНТУ»</a:t>
          </a:r>
          <a:r>
            <a:rPr lang="ru-RU" sz="800" kern="1200">
              <a:latin typeface="Century Gothic" panose="020B0502020202020204" pitchFamily="34" charset="0"/>
            </a:rPr>
            <a:t> </a:t>
          </a:r>
        </a:p>
      </dsp:txBody>
      <dsp:txXfrm>
        <a:off x="4441377" y="2202530"/>
        <a:ext cx="878615" cy="878615"/>
      </dsp:txXfrm>
    </dsp:sp>
    <dsp:sp modelId="{5DFB69FB-8626-4C3B-B8E9-2944D2ECC77D}">
      <dsp:nvSpPr>
        <dsp:cNvPr id="0" name=""/>
        <dsp:cNvSpPr/>
      </dsp:nvSpPr>
      <dsp:spPr>
        <a:xfrm>
          <a:off x="3383306" y="3119163"/>
          <a:ext cx="1242549" cy="1242549"/>
        </a:xfrm>
        <a:prstGeom prst="ellipse">
          <a:avLst/>
        </a:prstGeom>
        <a:solidFill>
          <a:schemeClr val="accent4">
            <a:alpha val="50000"/>
            <a:hueOff val="-979581"/>
            <a:satOff val="8297"/>
            <a:lumOff val="-3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Century Gothic" panose="020B0502020202020204" pitchFamily="34" charset="0"/>
            </a:rPr>
            <a:t>B2B </a:t>
          </a:r>
          <a:r>
            <a:rPr lang="ru-RU" sz="800" kern="1200" dirty="0">
              <a:latin typeface="Century Gothic" panose="020B0502020202020204" pitchFamily="34" charset="0"/>
            </a:rPr>
            <a:t>потребители: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latin typeface="Century Gothic" panose="020B0502020202020204" pitchFamily="34" charset="0"/>
            </a:rPr>
            <a:t>Чеченская гос. Филармония, Грозненский театр им. Лермонтова,  танцевальные коллективы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 dirty="0">
            <a:latin typeface="Century Gothic" panose="020B0502020202020204" pitchFamily="34" charset="0"/>
          </a:endParaRPr>
        </a:p>
      </dsp:txBody>
      <dsp:txXfrm>
        <a:off x="3565273" y="3301130"/>
        <a:ext cx="878615" cy="878615"/>
      </dsp:txXfrm>
    </dsp:sp>
    <dsp:sp modelId="{4A75D0D4-C6EF-4C19-9F7F-13AFD303145E}">
      <dsp:nvSpPr>
        <dsp:cNvPr id="0" name=""/>
        <dsp:cNvSpPr/>
      </dsp:nvSpPr>
      <dsp:spPr>
        <a:xfrm>
          <a:off x="1978144" y="3119163"/>
          <a:ext cx="1242549" cy="1242549"/>
        </a:xfrm>
        <a:prstGeom prst="ellipse">
          <a:avLst/>
        </a:prstGeom>
        <a:solidFill>
          <a:schemeClr val="accent4">
            <a:alpha val="50000"/>
            <a:hueOff val="-1224476"/>
            <a:satOff val="10371"/>
            <a:lumOff val="-44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>
              <a:latin typeface="Century Gothic" panose="020B0502020202020204" pitchFamily="34" charset="0"/>
            </a:rPr>
            <a:t>Тестирование </a:t>
          </a:r>
          <a:r>
            <a:rPr lang="ru-RU" sz="800" kern="1200" err="1">
              <a:latin typeface="Century Gothic" panose="020B0502020202020204" pitchFamily="34" charset="0"/>
            </a:rPr>
            <a:t>лаб.образца</a:t>
          </a:r>
          <a:r>
            <a:rPr lang="ru-RU" sz="800" kern="1200">
              <a:latin typeface="Century Gothic" panose="020B0502020202020204" pitchFamily="34" charset="0"/>
            </a:rPr>
            <a:t>: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>
              <a:latin typeface="Century Gothic" panose="020B0502020202020204" pitchFamily="34" charset="0"/>
            </a:rPr>
            <a:t>Танцевальный коллектив ГГНТУ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>
              <a:latin typeface="Century Gothic" panose="020B0502020202020204" pitchFamily="34" charset="0"/>
            </a:rPr>
            <a:t>(клуб ГГНТУ)</a:t>
          </a:r>
        </a:p>
      </dsp:txBody>
      <dsp:txXfrm>
        <a:off x="2160111" y="3301130"/>
        <a:ext cx="878615" cy="878615"/>
      </dsp:txXfrm>
    </dsp:sp>
    <dsp:sp modelId="{C0DAD7F1-1A09-40C2-A257-EA8EE0C08ED3}">
      <dsp:nvSpPr>
        <dsp:cNvPr id="0" name=""/>
        <dsp:cNvSpPr/>
      </dsp:nvSpPr>
      <dsp:spPr>
        <a:xfrm>
          <a:off x="1102039" y="2020563"/>
          <a:ext cx="1242549" cy="1242549"/>
        </a:xfrm>
        <a:prstGeom prst="ellipse">
          <a:avLst/>
        </a:prstGeom>
        <a:solidFill>
          <a:schemeClr val="accent4">
            <a:alpha val="50000"/>
            <a:hueOff val="-1469371"/>
            <a:satOff val="12446"/>
            <a:lumOff val="-53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>
              <a:latin typeface="Century Gothic" panose="020B0502020202020204" pitchFamily="34" charset="0"/>
            </a:rPr>
            <a:t>Пользователь </a:t>
          </a:r>
          <a:r>
            <a:rPr lang="en-US" sz="800" kern="1200">
              <a:latin typeface="Century Gothic" panose="020B0502020202020204" pitchFamily="34" charset="0"/>
            </a:rPr>
            <a:t>B2C:</a:t>
          </a:r>
          <a:r>
            <a:rPr lang="ru-RU" sz="800" kern="1200">
              <a:latin typeface="Century Gothic" panose="020B0502020202020204" pitchFamily="34" charset="0"/>
            </a:rPr>
            <a:t>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>
              <a:latin typeface="Century Gothic" panose="020B0502020202020204" pitchFamily="34" charset="0"/>
            </a:rPr>
            <a:t>Танцоры, артисты, хореографы</a:t>
          </a:r>
        </a:p>
      </dsp:txBody>
      <dsp:txXfrm>
        <a:off x="1284006" y="2202530"/>
        <a:ext cx="878615" cy="878615"/>
      </dsp:txXfrm>
    </dsp:sp>
    <dsp:sp modelId="{BBD5CA82-FC0B-4132-BF4A-CCBA1B8F21B9}">
      <dsp:nvSpPr>
        <dsp:cNvPr id="0" name=""/>
        <dsp:cNvSpPr/>
      </dsp:nvSpPr>
      <dsp:spPr>
        <a:xfrm>
          <a:off x="1414717" y="650631"/>
          <a:ext cx="1242549" cy="1242549"/>
        </a:xfrm>
        <a:prstGeom prst="ellipse">
          <a:avLst/>
        </a:prstGeom>
        <a:solidFill>
          <a:schemeClr val="accent4">
            <a:alpha val="50000"/>
            <a:hueOff val="-1714266"/>
            <a:satOff val="14520"/>
            <a:lumOff val="-6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latin typeface="Century Gothic" panose="020B0502020202020204" pitchFamily="34" charset="0"/>
            </a:rPr>
            <a:t>Поставщик сервисов: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Century Gothic" panose="020B0502020202020204" pitchFamily="34" charset="0"/>
            </a:rPr>
            <a:t>Yandex Cloud</a:t>
          </a:r>
          <a:br>
            <a:rPr lang="ru-RU" sz="800" kern="1200" dirty="0">
              <a:latin typeface="Century Gothic" panose="020B0502020202020204" pitchFamily="34" charset="0"/>
            </a:rPr>
          </a:br>
          <a:endParaRPr lang="ru-RU" sz="800" kern="1200" dirty="0">
            <a:latin typeface="Century Gothic" panose="020B0502020202020204" pitchFamily="34" charset="0"/>
          </a:endParaRPr>
        </a:p>
      </dsp:txBody>
      <dsp:txXfrm>
        <a:off x="1596684" y="832598"/>
        <a:ext cx="878615" cy="878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C4BAA-E369-44AD-87C0-64F34E7C73DA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B2E880-491A-4E3B-8D0D-90D32A071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123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3BA728-D73C-E140-8099-AC13A4281303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2A862-1F40-B349-91D5-3B9B128B79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993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21" algn="l" defTabSz="9143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80" algn="l" defTabSz="9143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41" algn="l" defTabSz="9143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9" algn="l" defTabSz="9143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62" algn="l" defTabSz="9143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21" algn="l" defTabSz="9143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81" algn="l" defTabSz="9143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1690" y="2847059"/>
            <a:ext cx="8641984" cy="1456767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700" b="0" i="0" cap="all" baseline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690" y="4429134"/>
            <a:ext cx="8641984" cy="1314450"/>
          </a:xfrm>
        </p:spPr>
        <p:txBody>
          <a:bodyPr>
            <a:normAutofit/>
          </a:bodyPr>
          <a:lstStyle>
            <a:lvl1pPr marL="0" indent="0" algn="l">
              <a:buNone/>
              <a:defRPr sz="1700" b="0" i="0">
                <a:solidFill>
                  <a:schemeClr val="tx1"/>
                </a:solidFill>
                <a:latin typeface="+mj-lt"/>
                <a:ea typeface="Chevin Pro Thin" charset="0"/>
                <a:cs typeface="Chevin Pro Thin" charset="0"/>
              </a:defRPr>
            </a:lvl1pPr>
            <a:lvl2pPr marL="419913" indent="0" algn="ctr">
              <a:buNone/>
              <a:defRPr sz="1800"/>
            </a:lvl2pPr>
            <a:lvl3pPr marL="839828" indent="0" algn="ctr">
              <a:buNone/>
              <a:defRPr sz="1700"/>
            </a:lvl3pPr>
            <a:lvl4pPr marL="1259742" indent="0" algn="ctr">
              <a:buNone/>
              <a:defRPr sz="1500"/>
            </a:lvl4pPr>
            <a:lvl5pPr marL="1679655" indent="0" algn="ctr">
              <a:buNone/>
              <a:defRPr sz="1500"/>
            </a:lvl5pPr>
            <a:lvl6pPr marL="2099569" indent="0" algn="ctr">
              <a:buNone/>
              <a:defRPr sz="1500"/>
            </a:lvl6pPr>
            <a:lvl7pPr marL="2519483" indent="0" algn="ctr">
              <a:buNone/>
              <a:defRPr sz="1500"/>
            </a:lvl7pPr>
            <a:lvl8pPr marL="2939397" indent="0" algn="ctr">
              <a:buNone/>
              <a:defRPr sz="1500"/>
            </a:lvl8pPr>
            <a:lvl9pPr marL="335931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682331" y="4303843"/>
            <a:ext cx="2709080" cy="1"/>
          </a:xfrm>
          <a:prstGeom prst="line">
            <a:avLst/>
          </a:prstGeom>
          <a:ln>
            <a:solidFill>
              <a:schemeClr val="tx1">
                <a:alpha val="29804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82328" y="4303832"/>
            <a:ext cx="526666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Изображение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73"/>
          <a:stretch/>
        </p:blipFill>
        <p:spPr>
          <a:xfrm>
            <a:off x="680633" y="852941"/>
            <a:ext cx="1852881" cy="346527"/>
          </a:xfrm>
          <a:prstGeom prst="rect">
            <a:avLst/>
          </a:prstGeom>
        </p:spPr>
      </p:pic>
      <p:grpSp>
        <p:nvGrpSpPr>
          <p:cNvPr id="12" name="Группа 11"/>
          <p:cNvGrpSpPr/>
          <p:nvPr userDrawn="1"/>
        </p:nvGrpSpPr>
        <p:grpSpPr>
          <a:xfrm>
            <a:off x="702967" y="709768"/>
            <a:ext cx="526666" cy="8"/>
            <a:chOff x="839788" y="214466"/>
            <a:chExt cx="648204" cy="8"/>
          </a:xfrm>
        </p:grpSpPr>
        <p:cxnSp>
          <p:nvCxnSpPr>
            <p:cNvPr id="16" name="Прямая соединительная линия 15"/>
            <p:cNvCxnSpPr/>
            <p:nvPr userDrawn="1"/>
          </p:nvCxnSpPr>
          <p:spPr>
            <a:xfrm>
              <a:off x="839789" y="214474"/>
              <a:ext cx="648203" cy="0"/>
            </a:xfrm>
            <a:prstGeom prst="line">
              <a:avLst/>
            </a:prstGeom>
            <a:ln>
              <a:solidFill>
                <a:schemeClr val="tx1">
                  <a:alpha val="29804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 userDrawn="1"/>
          </p:nvCxnSpPr>
          <p:spPr>
            <a:xfrm>
              <a:off x="839788" y="214466"/>
              <a:ext cx="265112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3628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404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ацентный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619" y="234062"/>
            <a:ext cx="6756127" cy="662780"/>
          </a:xfrm>
        </p:spPr>
        <p:txBody>
          <a:bodyPr>
            <a:normAutofit/>
          </a:bodyPr>
          <a:lstStyle>
            <a:lvl1pPr>
              <a:defRPr sz="2600" cap="all" baseline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397" y="1736728"/>
            <a:ext cx="8721437" cy="4351338"/>
          </a:xfrm>
        </p:spPr>
        <p:txBody>
          <a:bodyPr/>
          <a:lstStyle>
            <a:lvl1pPr marL="330642" indent="-330642">
              <a:lnSpc>
                <a:spcPct val="100000"/>
              </a:lnSpc>
              <a:spcBef>
                <a:spcPts val="0"/>
              </a:spcBef>
              <a:spcAft>
                <a:spcPts val="1109"/>
              </a:spcAft>
              <a:buFont typeface="Arial" panose="020B0604020202020204" pitchFamily="34" charset="0"/>
              <a:buChar char="•"/>
              <a:defRPr sz="1800" b="0" i="0">
                <a:latin typeface="+mj-lt"/>
                <a:ea typeface="Calibri" charset="0"/>
                <a:cs typeface="Calibri" charset="0"/>
              </a:defRPr>
            </a:lvl1pPr>
            <a:lvl2pPr marL="714184" indent="-274432">
              <a:lnSpc>
                <a:spcPct val="100000"/>
              </a:lnSpc>
              <a:spcBef>
                <a:spcPts val="0"/>
              </a:spcBef>
              <a:spcAft>
                <a:spcPts val="924"/>
              </a:spcAft>
              <a:buSzPct val="100000"/>
              <a:buFont typeface="Calibri Light" panose="020F0302020204030204" pitchFamily="34" charset="0"/>
              <a:buChar char="-"/>
              <a:defRPr sz="1700" b="0" i="0">
                <a:latin typeface="+mj-lt"/>
                <a:ea typeface="Calibri" charset="0"/>
                <a:cs typeface="Calibri" charset="0"/>
              </a:defRPr>
            </a:lvl2pPr>
            <a:lvl3pPr marL="1101034" indent="-221529">
              <a:spcBef>
                <a:spcPts val="0"/>
              </a:spcBef>
              <a:spcAft>
                <a:spcPts val="831"/>
              </a:spcAft>
              <a:buSzPct val="85000"/>
              <a:buFont typeface="Wingdings" panose="05000000000000000000" pitchFamily="2" charset="2"/>
              <a:buChar char="§"/>
              <a:defRPr sz="1500" b="0" i="0">
                <a:latin typeface="+mj-lt"/>
                <a:ea typeface="Calibri" charset="0"/>
                <a:cs typeface="Calibri" charset="0"/>
              </a:defRPr>
            </a:lvl3pPr>
            <a:lvl4pPr marL="1469698" indent="-20995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 sz="1300" b="0" i="0" baseline="0">
                <a:latin typeface="+mj-lt"/>
                <a:ea typeface="Calibri" charset="0"/>
                <a:cs typeface="Calibri" charset="0"/>
              </a:defRPr>
            </a:lvl4pPr>
            <a:lvl5pPr>
              <a:defRPr sz="1300" b="0" i="0">
                <a:latin typeface="+mj-lt"/>
                <a:ea typeface="Calibri" charset="0"/>
                <a:cs typeface="Calibri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  <a:endParaRPr lang="en-US"/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11254" y="6412485"/>
            <a:ext cx="2228850" cy="365125"/>
          </a:xfrm>
        </p:spPr>
        <p:txBody>
          <a:bodyPr/>
          <a:lstStyle>
            <a:lvl1pPr>
              <a:defRPr b="0" i="0">
                <a:latin typeface="+mj-lt"/>
                <a:ea typeface="Chevin Pro Light" charset="0"/>
                <a:cs typeface="Chevin Pro Light" charset="0"/>
              </a:defRPr>
            </a:lvl1pPr>
          </a:lstStyle>
          <a:p>
            <a:fld id="{9F9FE868-178E-0F4D-8A9A-79941EADC299}" type="datetime1">
              <a:rPr lang="ru-RU" smtClean="0">
                <a:solidFill>
                  <a:srgbClr val="0C0C0C">
                    <a:tint val="75000"/>
                  </a:srgbClr>
                </a:solidFill>
              </a:rPr>
              <a:pPr/>
              <a:t>05.12.2025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81365" y="6412485"/>
            <a:ext cx="3343275" cy="3651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ru-RU">
                <a:solidFill>
                  <a:srgbClr val="0C0C0C">
                    <a:tint val="75000"/>
                  </a:srgbClr>
                </a:solidFill>
              </a:rPr>
              <a:t>Национальная технологическая инициатива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91220" y="6412485"/>
            <a:ext cx="2228850" cy="365125"/>
          </a:xfrm>
        </p:spPr>
        <p:txBody>
          <a:bodyPr/>
          <a:lstStyle>
            <a:lvl1pPr>
              <a:defRPr b="0" i="0">
                <a:latin typeface="+mj-lt"/>
                <a:ea typeface="Chevin Pro Light" charset="0"/>
                <a:cs typeface="Chevin Pro Light" charset="0"/>
              </a:defRPr>
            </a:lvl1pPr>
          </a:lstStyle>
          <a:p>
            <a:fld id="{3EF660E9-E116-4F2D-91B7-27BAC0D3A970}" type="slidenum">
              <a:rPr lang="ru-RU" smtClean="0">
                <a:solidFill>
                  <a:srgbClr val="0C0C0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681038" y="846046"/>
            <a:ext cx="8540566" cy="1"/>
            <a:chOff x="658813" y="800103"/>
            <a:chExt cx="10511466" cy="1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658814" y="800103"/>
              <a:ext cx="10511465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>
              <a:off x="1357457" y="101459"/>
              <a:ext cx="0" cy="1397287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Изображение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75"/>
          <a:stretch/>
        </p:blipFill>
        <p:spPr>
          <a:xfrm>
            <a:off x="7449373" y="422524"/>
            <a:ext cx="1777754" cy="321108"/>
          </a:xfrm>
          <a:prstGeom prst="rect">
            <a:avLst/>
          </a:prstGeom>
        </p:spPr>
      </p:pic>
      <p:grpSp>
        <p:nvGrpSpPr>
          <p:cNvPr id="11" name="Группа 10"/>
          <p:cNvGrpSpPr/>
          <p:nvPr userDrawn="1"/>
        </p:nvGrpSpPr>
        <p:grpSpPr>
          <a:xfrm>
            <a:off x="8723399" y="6426969"/>
            <a:ext cx="502330" cy="3"/>
            <a:chOff x="658813" y="800103"/>
            <a:chExt cx="618252" cy="3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658814" y="800105"/>
              <a:ext cx="618251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58813" y="800103"/>
              <a:ext cx="256367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 userDrawn="1"/>
        </p:nvGrpSpPr>
        <p:grpSpPr>
          <a:xfrm>
            <a:off x="687128" y="6426965"/>
            <a:ext cx="677581" cy="4"/>
            <a:chOff x="658813" y="800103"/>
            <a:chExt cx="833946" cy="4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658814" y="800106"/>
              <a:ext cx="833945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658813" y="800103"/>
              <a:ext cx="256367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Текст 17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3" y="1192099"/>
            <a:ext cx="4789309" cy="437244"/>
          </a:xfrm>
          <a:solidFill>
            <a:srgbClr val="ED1C24"/>
          </a:solidFill>
        </p:spPr>
        <p:txBody>
          <a:bodyPr anchor="ctr">
            <a:noAutofit/>
          </a:bodyPr>
          <a:lstStyle>
            <a:lvl1pPr marL="33064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Подзаголовок слайда (опционально)</a:t>
            </a:r>
          </a:p>
        </p:txBody>
      </p:sp>
    </p:spTree>
    <p:extLst>
      <p:ext uri="{BB962C8B-B14F-4D97-AF65-F5344CB8AC3E}">
        <p14:creationId xmlns:p14="http://schemas.microsoft.com/office/powerpoint/2010/main" val="1136535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orient="horz" pos="4042" userDrawn="1">
          <p15:clr>
            <a:srgbClr val="FBAE40"/>
          </p15:clr>
        </p15:guide>
        <p15:guide id="3" pos="715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619" y="234062"/>
            <a:ext cx="6756127" cy="662780"/>
          </a:xfrm>
        </p:spPr>
        <p:txBody>
          <a:bodyPr>
            <a:normAutofit/>
          </a:bodyPr>
          <a:lstStyle>
            <a:lvl1pPr>
              <a:defRPr sz="2600" cap="all" baseline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397" y="1156156"/>
            <a:ext cx="8721437" cy="5041446"/>
          </a:xfrm>
        </p:spPr>
        <p:txBody>
          <a:bodyPr/>
          <a:lstStyle>
            <a:lvl1pPr marL="330642" indent="-330642">
              <a:lnSpc>
                <a:spcPct val="100000"/>
              </a:lnSpc>
              <a:spcBef>
                <a:spcPts val="0"/>
              </a:spcBef>
              <a:spcAft>
                <a:spcPts val="1109"/>
              </a:spcAft>
              <a:buFont typeface="Arial" panose="020B0604020202020204" pitchFamily="34" charset="0"/>
              <a:buChar char="•"/>
              <a:defRPr sz="1800" b="0" i="0">
                <a:latin typeface="+mj-lt"/>
                <a:ea typeface="Calibri" charset="0"/>
                <a:cs typeface="Calibri" charset="0"/>
              </a:defRPr>
            </a:lvl1pPr>
            <a:lvl2pPr marL="714184" indent="-274432">
              <a:lnSpc>
                <a:spcPct val="100000"/>
              </a:lnSpc>
              <a:spcBef>
                <a:spcPts val="0"/>
              </a:spcBef>
              <a:spcAft>
                <a:spcPts val="924"/>
              </a:spcAft>
              <a:buFont typeface="Calibri Light" panose="020F0302020204030204" pitchFamily="34" charset="0"/>
              <a:buChar char="-"/>
              <a:defRPr sz="1700" b="0" i="0">
                <a:latin typeface="+mj-lt"/>
                <a:ea typeface="Calibri" charset="0"/>
                <a:cs typeface="Calibri" charset="0"/>
              </a:defRPr>
            </a:lvl2pPr>
            <a:lvl3pPr marL="1101034" indent="-221529">
              <a:spcBef>
                <a:spcPts val="0"/>
              </a:spcBef>
              <a:spcAft>
                <a:spcPts val="831"/>
              </a:spcAft>
              <a:buSzPct val="85000"/>
              <a:buFont typeface="Wingdings" panose="05000000000000000000" pitchFamily="2" charset="2"/>
              <a:buChar char="§"/>
              <a:defRPr sz="1500" b="0" i="0">
                <a:latin typeface="+mj-lt"/>
                <a:ea typeface="Calibri" charset="0"/>
                <a:cs typeface="Calibri" charset="0"/>
              </a:defRPr>
            </a:lvl3pPr>
            <a:lvl4pPr marL="1469698" indent="-20995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 sz="1300" b="0" i="0" baseline="0">
                <a:latin typeface="+mj-lt"/>
                <a:ea typeface="Calibri" charset="0"/>
                <a:cs typeface="Calibri" charset="0"/>
              </a:defRPr>
            </a:lvl4pPr>
            <a:lvl5pPr marL="1889612" indent="-209957">
              <a:buFont typeface="Arial" panose="020B0604020202020204" pitchFamily="34" charset="0"/>
              <a:buChar char="•"/>
              <a:defRPr sz="1300" b="0" i="0">
                <a:latin typeface="+mj-lt"/>
                <a:ea typeface="Calibri" charset="0"/>
                <a:cs typeface="Calibri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  <a:endParaRPr lang="en-US"/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11254" y="6412485"/>
            <a:ext cx="2228850" cy="365125"/>
          </a:xfrm>
        </p:spPr>
        <p:txBody>
          <a:bodyPr/>
          <a:lstStyle>
            <a:lvl1pPr>
              <a:defRPr b="0" i="0">
                <a:latin typeface="+mj-lt"/>
                <a:ea typeface="Chevin Pro Light" charset="0"/>
                <a:cs typeface="Chevin Pro Light" charset="0"/>
              </a:defRPr>
            </a:lvl1pPr>
          </a:lstStyle>
          <a:p>
            <a:fld id="{9F9FE868-178E-0F4D-8A9A-79941EADC299}" type="datetime1">
              <a:rPr lang="ru-RU" smtClean="0">
                <a:solidFill>
                  <a:srgbClr val="0C0C0C">
                    <a:tint val="75000"/>
                  </a:srgbClr>
                </a:solidFill>
              </a:rPr>
              <a:pPr/>
              <a:t>05.12.2025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81365" y="6412485"/>
            <a:ext cx="3343275" cy="3651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ru-RU">
                <a:solidFill>
                  <a:srgbClr val="0C0C0C">
                    <a:tint val="75000"/>
                  </a:srgbClr>
                </a:solidFill>
              </a:rPr>
              <a:t>Национальная технологическая инициатива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91220" y="6412485"/>
            <a:ext cx="2228850" cy="365125"/>
          </a:xfrm>
        </p:spPr>
        <p:txBody>
          <a:bodyPr/>
          <a:lstStyle>
            <a:lvl1pPr>
              <a:defRPr b="0" i="0">
                <a:latin typeface="+mj-lt"/>
                <a:ea typeface="Chevin Pro Light" charset="0"/>
                <a:cs typeface="Chevin Pro Light" charset="0"/>
              </a:defRPr>
            </a:lvl1pPr>
          </a:lstStyle>
          <a:p>
            <a:fld id="{3EF660E9-E116-4F2D-91B7-27BAC0D3A970}" type="slidenum">
              <a:rPr lang="ru-RU" smtClean="0">
                <a:solidFill>
                  <a:srgbClr val="0C0C0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681038" y="846046"/>
            <a:ext cx="8540566" cy="1"/>
            <a:chOff x="658813" y="800103"/>
            <a:chExt cx="10511466" cy="1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658814" y="800103"/>
              <a:ext cx="10511465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>
              <a:off x="1357457" y="101459"/>
              <a:ext cx="0" cy="1397287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 userDrawn="1"/>
        </p:nvGrpSpPr>
        <p:grpSpPr>
          <a:xfrm>
            <a:off x="8723399" y="6426969"/>
            <a:ext cx="502330" cy="3"/>
            <a:chOff x="658813" y="800103"/>
            <a:chExt cx="618252" cy="3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658814" y="800105"/>
              <a:ext cx="618251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58813" y="800103"/>
              <a:ext cx="256367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 userDrawn="1"/>
        </p:nvGrpSpPr>
        <p:grpSpPr>
          <a:xfrm>
            <a:off x="687128" y="6426965"/>
            <a:ext cx="677581" cy="4"/>
            <a:chOff x="658813" y="800103"/>
            <a:chExt cx="833946" cy="4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658814" y="800106"/>
              <a:ext cx="833945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658813" y="800103"/>
              <a:ext cx="256367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Изображение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75"/>
          <a:stretch/>
        </p:blipFill>
        <p:spPr>
          <a:xfrm>
            <a:off x="7449373" y="422524"/>
            <a:ext cx="1777754" cy="32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0290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orient="horz" pos="4042" userDrawn="1">
          <p15:clr>
            <a:srgbClr val="FBAE40"/>
          </p15:clr>
        </p15:guide>
        <p15:guide id="3" pos="715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1690" y="2847059"/>
            <a:ext cx="8641984" cy="1456767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700" b="0" i="0" cap="all" baseline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690" y="4429134"/>
            <a:ext cx="8641984" cy="1314450"/>
          </a:xfrm>
        </p:spPr>
        <p:txBody>
          <a:bodyPr>
            <a:normAutofit/>
          </a:bodyPr>
          <a:lstStyle>
            <a:lvl1pPr marL="0" indent="0" algn="l">
              <a:buNone/>
              <a:defRPr sz="1700" b="0" i="0">
                <a:solidFill>
                  <a:schemeClr val="tx1"/>
                </a:solidFill>
                <a:latin typeface="+mj-lt"/>
                <a:ea typeface="Chevin Pro Thin" charset="0"/>
                <a:cs typeface="Chevin Pro Thin" charset="0"/>
              </a:defRPr>
            </a:lvl1pPr>
            <a:lvl2pPr marL="419938" indent="0" algn="ctr">
              <a:buNone/>
              <a:defRPr sz="1800"/>
            </a:lvl2pPr>
            <a:lvl3pPr marL="839876" indent="0" algn="ctr">
              <a:buNone/>
              <a:defRPr sz="1700"/>
            </a:lvl3pPr>
            <a:lvl4pPr marL="1259815" indent="0" algn="ctr">
              <a:buNone/>
              <a:defRPr sz="1500"/>
            </a:lvl4pPr>
            <a:lvl5pPr marL="1679753" indent="0" algn="ctr">
              <a:buNone/>
              <a:defRPr sz="1500"/>
            </a:lvl5pPr>
            <a:lvl6pPr marL="2099691" indent="0" algn="ctr">
              <a:buNone/>
              <a:defRPr sz="1500"/>
            </a:lvl6pPr>
            <a:lvl7pPr marL="2519629" indent="0" algn="ctr">
              <a:buNone/>
              <a:defRPr sz="1500"/>
            </a:lvl7pPr>
            <a:lvl8pPr marL="2939567" indent="0" algn="ctr">
              <a:buNone/>
              <a:defRPr sz="1500"/>
            </a:lvl8pPr>
            <a:lvl9pPr marL="3359506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682331" y="4303841"/>
            <a:ext cx="2709080" cy="1"/>
          </a:xfrm>
          <a:prstGeom prst="line">
            <a:avLst/>
          </a:prstGeom>
          <a:ln>
            <a:solidFill>
              <a:schemeClr val="tx1">
                <a:alpha val="29804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82328" y="4303832"/>
            <a:ext cx="526666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Изображение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73"/>
          <a:stretch/>
        </p:blipFill>
        <p:spPr>
          <a:xfrm>
            <a:off x="680631" y="852941"/>
            <a:ext cx="1852881" cy="346527"/>
          </a:xfrm>
          <a:prstGeom prst="rect">
            <a:avLst/>
          </a:prstGeom>
        </p:spPr>
      </p:pic>
      <p:grpSp>
        <p:nvGrpSpPr>
          <p:cNvPr id="12" name="Группа 11"/>
          <p:cNvGrpSpPr/>
          <p:nvPr userDrawn="1"/>
        </p:nvGrpSpPr>
        <p:grpSpPr>
          <a:xfrm>
            <a:off x="702967" y="709768"/>
            <a:ext cx="526666" cy="8"/>
            <a:chOff x="839788" y="214466"/>
            <a:chExt cx="648204" cy="8"/>
          </a:xfrm>
        </p:grpSpPr>
        <p:cxnSp>
          <p:nvCxnSpPr>
            <p:cNvPr id="16" name="Прямая соединительная линия 15"/>
            <p:cNvCxnSpPr/>
            <p:nvPr userDrawn="1"/>
          </p:nvCxnSpPr>
          <p:spPr>
            <a:xfrm>
              <a:off x="839789" y="214474"/>
              <a:ext cx="648203" cy="0"/>
            </a:xfrm>
            <a:prstGeom prst="line">
              <a:avLst/>
            </a:prstGeom>
            <a:ln>
              <a:solidFill>
                <a:schemeClr val="tx1">
                  <a:alpha val="29804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 userDrawn="1"/>
          </p:nvCxnSpPr>
          <p:spPr>
            <a:xfrm>
              <a:off x="839788" y="214466"/>
              <a:ext cx="265112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4159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40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ацентный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617" y="234062"/>
            <a:ext cx="6756127" cy="662780"/>
          </a:xfrm>
        </p:spPr>
        <p:txBody>
          <a:bodyPr>
            <a:normAutofit/>
          </a:bodyPr>
          <a:lstStyle>
            <a:lvl1pPr>
              <a:defRPr sz="2600" cap="all" baseline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395" y="1736727"/>
            <a:ext cx="8721437" cy="4351338"/>
          </a:xfrm>
        </p:spPr>
        <p:txBody>
          <a:bodyPr/>
          <a:lstStyle>
            <a:lvl1pPr marL="330660" indent="-330660">
              <a:lnSpc>
                <a:spcPct val="100000"/>
              </a:lnSpc>
              <a:spcBef>
                <a:spcPts val="0"/>
              </a:spcBef>
              <a:spcAft>
                <a:spcPts val="1109"/>
              </a:spcAft>
              <a:buFont typeface="Arial" panose="020B0604020202020204" pitchFamily="34" charset="0"/>
              <a:buChar char="•"/>
              <a:defRPr sz="1800" b="0" i="0">
                <a:latin typeface="+mj-lt"/>
                <a:ea typeface="Calibri" charset="0"/>
                <a:cs typeface="Calibri" charset="0"/>
              </a:defRPr>
            </a:lvl1pPr>
            <a:lvl2pPr marL="714226" indent="-274448">
              <a:lnSpc>
                <a:spcPct val="100000"/>
              </a:lnSpc>
              <a:spcBef>
                <a:spcPts val="0"/>
              </a:spcBef>
              <a:spcAft>
                <a:spcPts val="924"/>
              </a:spcAft>
              <a:buSzPct val="100000"/>
              <a:buFont typeface="Calibri Light" panose="020F0302020204030204" pitchFamily="34" charset="0"/>
              <a:buChar char="-"/>
              <a:defRPr sz="1700" b="0" i="0">
                <a:latin typeface="+mj-lt"/>
                <a:ea typeface="Calibri" charset="0"/>
                <a:cs typeface="Calibri" charset="0"/>
              </a:defRPr>
            </a:lvl2pPr>
            <a:lvl3pPr marL="1101098" indent="-221542">
              <a:spcBef>
                <a:spcPts val="0"/>
              </a:spcBef>
              <a:spcAft>
                <a:spcPts val="831"/>
              </a:spcAft>
              <a:buSzPct val="85000"/>
              <a:buFont typeface="Wingdings" panose="05000000000000000000" pitchFamily="2" charset="2"/>
              <a:buChar char="§"/>
              <a:defRPr sz="1500" b="0" i="0">
                <a:latin typeface="+mj-lt"/>
                <a:ea typeface="Calibri" charset="0"/>
                <a:cs typeface="Calibri" charset="0"/>
              </a:defRPr>
            </a:lvl3pPr>
            <a:lvl4pPr marL="1469784" indent="-209969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 sz="1300" b="0" i="0" baseline="0">
                <a:latin typeface="+mj-lt"/>
                <a:ea typeface="Calibri" charset="0"/>
                <a:cs typeface="Calibri" charset="0"/>
              </a:defRPr>
            </a:lvl4pPr>
            <a:lvl5pPr>
              <a:defRPr sz="1300" b="0" i="0">
                <a:latin typeface="+mj-lt"/>
                <a:ea typeface="Calibri" charset="0"/>
                <a:cs typeface="Calibri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  <a:endParaRPr lang="en-US"/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11254" y="6412485"/>
            <a:ext cx="2228850" cy="365125"/>
          </a:xfrm>
        </p:spPr>
        <p:txBody>
          <a:bodyPr/>
          <a:lstStyle>
            <a:lvl1pPr>
              <a:defRPr b="0" i="0">
                <a:latin typeface="+mj-lt"/>
                <a:ea typeface="Chevin Pro Light" charset="0"/>
                <a:cs typeface="Chevin Pro Light" charset="0"/>
              </a:defRPr>
            </a:lvl1pPr>
          </a:lstStyle>
          <a:p>
            <a:fld id="{9F9FE868-178E-0F4D-8A9A-79941EADC299}" type="datetime1">
              <a:rPr lang="ru-RU" smtClean="0">
                <a:solidFill>
                  <a:srgbClr val="0C0C0C">
                    <a:tint val="75000"/>
                  </a:srgbClr>
                </a:solidFill>
              </a:rPr>
              <a:pPr/>
              <a:t>05.12.2025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81363" y="6412485"/>
            <a:ext cx="3343275" cy="3651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ru-RU">
                <a:solidFill>
                  <a:srgbClr val="0C0C0C">
                    <a:tint val="75000"/>
                  </a:srgbClr>
                </a:solidFill>
              </a:rPr>
              <a:t>Национальная технологическая инициатива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91220" y="6412485"/>
            <a:ext cx="2228850" cy="365125"/>
          </a:xfrm>
        </p:spPr>
        <p:txBody>
          <a:bodyPr/>
          <a:lstStyle>
            <a:lvl1pPr>
              <a:defRPr b="0" i="0">
                <a:latin typeface="+mj-lt"/>
                <a:ea typeface="Chevin Pro Light" charset="0"/>
                <a:cs typeface="Chevin Pro Light" charset="0"/>
              </a:defRPr>
            </a:lvl1pPr>
          </a:lstStyle>
          <a:p>
            <a:fld id="{3EF660E9-E116-4F2D-91B7-27BAC0D3A970}" type="slidenum">
              <a:rPr lang="ru-RU" smtClean="0">
                <a:solidFill>
                  <a:srgbClr val="0C0C0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681038" y="846044"/>
            <a:ext cx="8540566" cy="1"/>
            <a:chOff x="658813" y="800103"/>
            <a:chExt cx="10511466" cy="1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658814" y="800103"/>
              <a:ext cx="10511465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>
              <a:off x="1357457" y="101459"/>
              <a:ext cx="0" cy="1397287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Изображение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75"/>
          <a:stretch/>
        </p:blipFill>
        <p:spPr>
          <a:xfrm>
            <a:off x="7449373" y="422524"/>
            <a:ext cx="1777754" cy="321108"/>
          </a:xfrm>
          <a:prstGeom prst="rect">
            <a:avLst/>
          </a:prstGeom>
        </p:spPr>
      </p:pic>
      <p:grpSp>
        <p:nvGrpSpPr>
          <p:cNvPr id="11" name="Группа 10"/>
          <p:cNvGrpSpPr/>
          <p:nvPr userDrawn="1"/>
        </p:nvGrpSpPr>
        <p:grpSpPr>
          <a:xfrm>
            <a:off x="8723399" y="6426967"/>
            <a:ext cx="502330" cy="3"/>
            <a:chOff x="658813" y="800103"/>
            <a:chExt cx="618252" cy="3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658814" y="800105"/>
              <a:ext cx="618251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58813" y="800103"/>
              <a:ext cx="256367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 userDrawn="1"/>
        </p:nvGrpSpPr>
        <p:grpSpPr>
          <a:xfrm>
            <a:off x="687128" y="6426965"/>
            <a:ext cx="677581" cy="4"/>
            <a:chOff x="658813" y="800103"/>
            <a:chExt cx="833946" cy="4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658814" y="800106"/>
              <a:ext cx="833945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658813" y="800103"/>
              <a:ext cx="256367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Текст 17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1" y="1192099"/>
            <a:ext cx="4789309" cy="437244"/>
          </a:xfrm>
          <a:solidFill>
            <a:srgbClr val="ED1C24"/>
          </a:solidFill>
        </p:spPr>
        <p:txBody>
          <a:bodyPr anchor="ctr">
            <a:noAutofit/>
          </a:bodyPr>
          <a:lstStyle>
            <a:lvl1pPr marL="33066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Подзаголовок слайда (опционально)</a:t>
            </a:r>
          </a:p>
        </p:txBody>
      </p:sp>
    </p:spTree>
    <p:extLst>
      <p:ext uri="{BB962C8B-B14F-4D97-AF65-F5344CB8AC3E}">
        <p14:creationId xmlns:p14="http://schemas.microsoft.com/office/powerpoint/2010/main" val="97931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orient="horz" pos="4042" userDrawn="1">
          <p15:clr>
            <a:srgbClr val="FBAE40"/>
          </p15:clr>
        </p15:guide>
        <p15:guide id="3" pos="71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617" y="234062"/>
            <a:ext cx="6756127" cy="662780"/>
          </a:xfrm>
        </p:spPr>
        <p:txBody>
          <a:bodyPr>
            <a:normAutofit/>
          </a:bodyPr>
          <a:lstStyle>
            <a:lvl1pPr>
              <a:defRPr sz="2600" cap="all" baseline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395" y="1156156"/>
            <a:ext cx="8721437" cy="5041446"/>
          </a:xfrm>
        </p:spPr>
        <p:txBody>
          <a:bodyPr/>
          <a:lstStyle>
            <a:lvl1pPr marL="330660" indent="-330660">
              <a:lnSpc>
                <a:spcPct val="100000"/>
              </a:lnSpc>
              <a:spcBef>
                <a:spcPts val="0"/>
              </a:spcBef>
              <a:spcAft>
                <a:spcPts val="1109"/>
              </a:spcAft>
              <a:buFont typeface="Arial" panose="020B0604020202020204" pitchFamily="34" charset="0"/>
              <a:buChar char="•"/>
              <a:defRPr sz="1800" b="0" i="0">
                <a:latin typeface="+mj-lt"/>
                <a:ea typeface="Calibri" charset="0"/>
                <a:cs typeface="Calibri" charset="0"/>
              </a:defRPr>
            </a:lvl1pPr>
            <a:lvl2pPr marL="714226" indent="-274448">
              <a:lnSpc>
                <a:spcPct val="100000"/>
              </a:lnSpc>
              <a:spcBef>
                <a:spcPts val="0"/>
              </a:spcBef>
              <a:spcAft>
                <a:spcPts val="924"/>
              </a:spcAft>
              <a:buFont typeface="Calibri Light" panose="020F0302020204030204" pitchFamily="34" charset="0"/>
              <a:buChar char="-"/>
              <a:defRPr sz="1700" b="0" i="0">
                <a:latin typeface="+mj-lt"/>
                <a:ea typeface="Calibri" charset="0"/>
                <a:cs typeface="Calibri" charset="0"/>
              </a:defRPr>
            </a:lvl2pPr>
            <a:lvl3pPr marL="1101098" indent="-221542">
              <a:spcBef>
                <a:spcPts val="0"/>
              </a:spcBef>
              <a:spcAft>
                <a:spcPts val="831"/>
              </a:spcAft>
              <a:buSzPct val="85000"/>
              <a:buFont typeface="Wingdings" panose="05000000000000000000" pitchFamily="2" charset="2"/>
              <a:buChar char="§"/>
              <a:defRPr sz="1500" b="0" i="0">
                <a:latin typeface="+mj-lt"/>
                <a:ea typeface="Calibri" charset="0"/>
                <a:cs typeface="Calibri" charset="0"/>
              </a:defRPr>
            </a:lvl3pPr>
            <a:lvl4pPr marL="1469784" indent="-209969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 sz="1300" b="0" i="0" baseline="0">
                <a:latin typeface="+mj-lt"/>
                <a:ea typeface="Calibri" charset="0"/>
                <a:cs typeface="Calibri" charset="0"/>
              </a:defRPr>
            </a:lvl4pPr>
            <a:lvl5pPr marL="1889722" indent="-209969">
              <a:buFont typeface="Arial" panose="020B0604020202020204" pitchFamily="34" charset="0"/>
              <a:buChar char="•"/>
              <a:defRPr sz="1300" b="0" i="0">
                <a:latin typeface="+mj-lt"/>
                <a:ea typeface="Calibri" charset="0"/>
                <a:cs typeface="Calibri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  <a:endParaRPr lang="en-US"/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11254" y="6412485"/>
            <a:ext cx="2228850" cy="365125"/>
          </a:xfrm>
        </p:spPr>
        <p:txBody>
          <a:bodyPr/>
          <a:lstStyle>
            <a:lvl1pPr>
              <a:defRPr b="0" i="0">
                <a:latin typeface="+mj-lt"/>
                <a:ea typeface="Chevin Pro Light" charset="0"/>
                <a:cs typeface="Chevin Pro Light" charset="0"/>
              </a:defRPr>
            </a:lvl1pPr>
          </a:lstStyle>
          <a:p>
            <a:fld id="{9F9FE868-178E-0F4D-8A9A-79941EADC299}" type="datetime1">
              <a:rPr lang="ru-RU" smtClean="0">
                <a:solidFill>
                  <a:srgbClr val="0C0C0C">
                    <a:tint val="75000"/>
                  </a:srgbClr>
                </a:solidFill>
              </a:rPr>
              <a:pPr/>
              <a:t>05.12.2025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81363" y="6412485"/>
            <a:ext cx="3343275" cy="3651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ru-RU">
                <a:solidFill>
                  <a:srgbClr val="0C0C0C">
                    <a:tint val="75000"/>
                  </a:srgbClr>
                </a:solidFill>
              </a:rPr>
              <a:t>Национальная технологическая инициатива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91220" y="6412485"/>
            <a:ext cx="2228850" cy="365125"/>
          </a:xfrm>
        </p:spPr>
        <p:txBody>
          <a:bodyPr/>
          <a:lstStyle>
            <a:lvl1pPr>
              <a:defRPr b="0" i="0">
                <a:latin typeface="+mj-lt"/>
                <a:ea typeface="Chevin Pro Light" charset="0"/>
                <a:cs typeface="Chevin Pro Light" charset="0"/>
              </a:defRPr>
            </a:lvl1pPr>
          </a:lstStyle>
          <a:p>
            <a:fld id="{3EF660E9-E116-4F2D-91B7-27BAC0D3A970}" type="slidenum">
              <a:rPr lang="ru-RU" smtClean="0">
                <a:solidFill>
                  <a:srgbClr val="0C0C0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681038" y="846044"/>
            <a:ext cx="8540566" cy="1"/>
            <a:chOff x="658813" y="800103"/>
            <a:chExt cx="10511466" cy="1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658814" y="800103"/>
              <a:ext cx="10511465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>
              <a:off x="1357457" y="101459"/>
              <a:ext cx="0" cy="1397287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 userDrawn="1"/>
        </p:nvGrpSpPr>
        <p:grpSpPr>
          <a:xfrm>
            <a:off x="8723399" y="6426967"/>
            <a:ext cx="502330" cy="3"/>
            <a:chOff x="658813" y="800103"/>
            <a:chExt cx="618252" cy="3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658814" y="800105"/>
              <a:ext cx="618251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58813" y="800103"/>
              <a:ext cx="256367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 userDrawn="1"/>
        </p:nvGrpSpPr>
        <p:grpSpPr>
          <a:xfrm>
            <a:off x="687128" y="6426965"/>
            <a:ext cx="677581" cy="4"/>
            <a:chOff x="658813" y="800103"/>
            <a:chExt cx="833946" cy="4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658814" y="800106"/>
              <a:ext cx="833945" cy="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658813" y="800103"/>
              <a:ext cx="256367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Изображение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75"/>
          <a:stretch/>
        </p:blipFill>
        <p:spPr>
          <a:xfrm>
            <a:off x="7449373" y="422524"/>
            <a:ext cx="1777754" cy="32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39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orient="horz" pos="4042" userDrawn="1">
          <p15:clr>
            <a:srgbClr val="FBAE40"/>
          </p15:clr>
        </p15:guide>
        <p15:guide id="3" pos="7151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067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602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1325563"/>
          </a:xfrm>
          <a:prstGeom prst="rect">
            <a:avLst/>
          </a:prstGeom>
        </p:spPr>
        <p:txBody>
          <a:bodyPr vert="horz" lIns="83984" tIns="41992" rIns="83984" bIns="4199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8"/>
            <a:ext cx="8543925" cy="4351338"/>
          </a:xfrm>
          <a:prstGeom prst="rect">
            <a:avLst/>
          </a:prstGeom>
        </p:spPr>
        <p:txBody>
          <a:bodyPr vert="horz" lIns="83984" tIns="41992" rIns="83984" bIns="4199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83984" tIns="41992" rIns="83984" bIns="4199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59"/>
            <a:fld id="{72E54A96-148C-F54C-A0C8-C109EC283038}" type="datetime1">
              <a:rPr lang="ru-RU" smtClean="0">
                <a:solidFill>
                  <a:srgbClr val="0C0C0C">
                    <a:tint val="75000"/>
                  </a:srgbClr>
                </a:solidFill>
              </a:rPr>
              <a:pPr defTabSz="457159"/>
              <a:t>05.12.2025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5" y="6356351"/>
            <a:ext cx="3343275" cy="365125"/>
          </a:xfrm>
          <a:prstGeom prst="rect">
            <a:avLst/>
          </a:prstGeom>
        </p:spPr>
        <p:txBody>
          <a:bodyPr vert="horz" lIns="83984" tIns="41992" rIns="83984" bIns="4199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59"/>
            <a:r>
              <a:rPr lang="ru-RU">
                <a:solidFill>
                  <a:srgbClr val="0C0C0C">
                    <a:tint val="75000"/>
                  </a:srgbClr>
                </a:solidFill>
              </a:rPr>
              <a:t>2016 © Национальная технологическая инициатива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2" y="6356351"/>
            <a:ext cx="2228850" cy="365125"/>
          </a:xfrm>
          <a:prstGeom prst="rect">
            <a:avLst/>
          </a:prstGeom>
        </p:spPr>
        <p:txBody>
          <a:bodyPr vert="horz" lIns="83984" tIns="41992" rIns="83984" bIns="4199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59"/>
            <a:fld id="{3EF660E9-E116-4F2D-91B7-27BAC0D3A970}" type="slidenum">
              <a:rPr lang="ru-RU" smtClean="0">
                <a:solidFill>
                  <a:srgbClr val="0C0C0C">
                    <a:tint val="75000"/>
                  </a:srgbClr>
                </a:solidFill>
              </a:rPr>
              <a:pPr defTabSz="457159"/>
              <a:t>‹#›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11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/>
  <p:txStyles>
    <p:titleStyle>
      <a:lvl1pPr algn="l" defTabSz="839828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957" indent="-209957" algn="l" defTabSz="839828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29871" indent="-209957" algn="l" defTabSz="839828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49785" indent="-209957" algn="l" defTabSz="839828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69698" indent="-209957" algn="l" defTabSz="839828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89612" indent="-209957" algn="l" defTabSz="839828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09526" indent="-209957" algn="l" defTabSz="839828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29438" indent="-209957" algn="l" defTabSz="839828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49355" indent="-209957" algn="l" defTabSz="839828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69267" indent="-209957" algn="l" defTabSz="839828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3982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913" algn="l" defTabSz="83982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828" algn="l" defTabSz="83982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9742" algn="l" defTabSz="83982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9655" algn="l" defTabSz="83982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9569" algn="l" defTabSz="83982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9483" algn="l" defTabSz="83982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9397" algn="l" defTabSz="83982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9310" algn="l" defTabSz="83982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83988" tIns="41994" rIns="83988" bIns="41994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6"/>
            <a:ext cx="8543925" cy="4351338"/>
          </a:xfrm>
          <a:prstGeom prst="rect">
            <a:avLst/>
          </a:prstGeom>
        </p:spPr>
        <p:txBody>
          <a:bodyPr vert="horz" lIns="83988" tIns="41994" rIns="83988" bIns="4199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83988" tIns="41994" rIns="83988" bIns="41994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7"/>
            <a:fld id="{72E54A96-148C-F54C-A0C8-C109EC283038}" type="datetime1">
              <a:rPr lang="ru-RU" smtClean="0">
                <a:solidFill>
                  <a:srgbClr val="0C0C0C">
                    <a:tint val="75000"/>
                  </a:srgbClr>
                </a:solidFill>
              </a:rPr>
              <a:pPr defTabSz="457187"/>
              <a:t>05.12.2025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83988" tIns="41994" rIns="83988" bIns="41994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7"/>
            <a:r>
              <a:rPr lang="ru-RU">
                <a:solidFill>
                  <a:srgbClr val="0C0C0C">
                    <a:tint val="75000"/>
                  </a:srgbClr>
                </a:solidFill>
              </a:rPr>
              <a:t>2016 © Национальная технологическая инициатива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2" y="6356351"/>
            <a:ext cx="2228850" cy="365125"/>
          </a:xfrm>
          <a:prstGeom prst="rect">
            <a:avLst/>
          </a:prstGeom>
        </p:spPr>
        <p:txBody>
          <a:bodyPr vert="horz" lIns="83988" tIns="41994" rIns="83988" bIns="41994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7"/>
            <a:fld id="{3EF660E9-E116-4F2D-91B7-27BAC0D3A970}" type="slidenum">
              <a:rPr lang="ru-RU" smtClean="0">
                <a:solidFill>
                  <a:srgbClr val="0C0C0C">
                    <a:tint val="75000"/>
                  </a:srgbClr>
                </a:solidFill>
              </a:rPr>
              <a:pPr defTabSz="457187"/>
              <a:t>‹#›</a:t>
            </a:fld>
            <a:endParaRPr lang="ru-RU">
              <a:solidFill>
                <a:srgbClr val="0C0C0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4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p:hf hdr="0" ftr="0"/>
  <p:txStyles>
    <p:titleStyle>
      <a:lvl1pPr algn="l" defTabSz="839876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969" indent="-209969" algn="l" defTabSz="839876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29907" indent="-209969" algn="l" defTabSz="839876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49846" indent="-209969" algn="l" defTabSz="839876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69784" indent="-209969" algn="l" defTabSz="839876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89722" indent="-209969" algn="l" defTabSz="839876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09660" indent="-209969" algn="l" defTabSz="839876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29598" indent="-209969" algn="l" defTabSz="839876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49537" indent="-209969" algn="l" defTabSz="839876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69475" indent="-209969" algn="l" defTabSz="839876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398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938" algn="l" defTabSz="8398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876" algn="l" defTabSz="8398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9815" algn="l" defTabSz="8398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9753" algn="l" defTabSz="8398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9691" algn="l" defTabSz="8398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9629" algn="l" defTabSz="8398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9567" algn="l" defTabSz="8398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9506" algn="l" defTabSz="8398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hyperlink" Target="mailto:uin1970@mail.ru" TargetMode="External"/><Relationship Id="rId4" Type="http://schemas.openxmlformats.org/officeDocument/2006/relationships/hyperlink" Target="mailto:f1dodo.keke@gmail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566510" y="2957828"/>
            <a:ext cx="2527188" cy="297243"/>
          </a:xfrm>
          <a:custGeom>
            <a:avLst/>
            <a:gdLst/>
            <a:ahLst/>
            <a:cxnLst/>
            <a:rect l="l" t="t" r="r" b="b"/>
            <a:pathLst>
              <a:path w="5128895" h="603250">
                <a:moveTo>
                  <a:pt x="43223" y="339759"/>
                </a:moveTo>
                <a:lnTo>
                  <a:pt x="0" y="430227"/>
                </a:lnTo>
                <a:lnTo>
                  <a:pt x="40202" y="448851"/>
                </a:lnTo>
                <a:lnTo>
                  <a:pt x="85169" y="464996"/>
                </a:lnTo>
                <a:lnTo>
                  <a:pt x="133882" y="478521"/>
                </a:lnTo>
                <a:lnTo>
                  <a:pt x="185321" y="489285"/>
                </a:lnTo>
                <a:lnTo>
                  <a:pt x="238465" y="497148"/>
                </a:lnTo>
                <a:lnTo>
                  <a:pt x="292294" y="501969"/>
                </a:lnTo>
                <a:lnTo>
                  <a:pt x="345790" y="503607"/>
                </a:lnTo>
                <a:lnTo>
                  <a:pt x="403560" y="501501"/>
                </a:lnTo>
                <a:lnTo>
                  <a:pt x="458326" y="495047"/>
                </a:lnTo>
                <a:lnTo>
                  <a:pt x="508686" y="484047"/>
                </a:lnTo>
                <a:lnTo>
                  <a:pt x="553239" y="468299"/>
                </a:lnTo>
                <a:lnTo>
                  <a:pt x="590583" y="447604"/>
                </a:lnTo>
                <a:lnTo>
                  <a:pt x="619316" y="421762"/>
                </a:lnTo>
                <a:lnTo>
                  <a:pt x="625698" y="411128"/>
                </a:lnTo>
                <a:lnTo>
                  <a:pt x="307592" y="411128"/>
                </a:lnTo>
                <a:lnTo>
                  <a:pt x="246805" y="406311"/>
                </a:lnTo>
                <a:lnTo>
                  <a:pt x="197888" y="397441"/>
                </a:lnTo>
                <a:lnTo>
                  <a:pt x="152927" y="383843"/>
                </a:lnTo>
                <a:lnTo>
                  <a:pt x="104134" y="364889"/>
                </a:lnTo>
                <a:lnTo>
                  <a:pt x="43223" y="339759"/>
                </a:lnTo>
                <a:close/>
              </a:path>
              <a:path w="5128895" h="603250">
                <a:moveTo>
                  <a:pt x="307592" y="0"/>
                </a:moveTo>
                <a:lnTo>
                  <a:pt x="232897" y="3365"/>
                </a:lnTo>
                <a:lnTo>
                  <a:pt x="170476" y="13538"/>
                </a:lnTo>
                <a:lnTo>
                  <a:pt x="119694" y="29508"/>
                </a:lnTo>
                <a:lnTo>
                  <a:pt x="79913" y="50260"/>
                </a:lnTo>
                <a:lnTo>
                  <a:pt x="50499" y="74781"/>
                </a:lnTo>
                <a:lnTo>
                  <a:pt x="20225" y="131081"/>
                </a:lnTo>
                <a:lnTo>
                  <a:pt x="18093" y="160832"/>
                </a:lnTo>
                <a:lnTo>
                  <a:pt x="26668" y="205340"/>
                </a:lnTo>
                <a:lnTo>
                  <a:pt x="47976" y="239307"/>
                </a:lnTo>
                <a:lnTo>
                  <a:pt x="79411" y="264182"/>
                </a:lnTo>
                <a:lnTo>
                  <a:pt x="118365" y="281413"/>
                </a:lnTo>
                <a:lnTo>
                  <a:pt x="162235" y="292447"/>
                </a:lnTo>
                <a:lnTo>
                  <a:pt x="208412" y="298732"/>
                </a:lnTo>
                <a:lnTo>
                  <a:pt x="254292" y="301715"/>
                </a:lnTo>
                <a:lnTo>
                  <a:pt x="334733" y="303571"/>
                </a:lnTo>
                <a:lnTo>
                  <a:pt x="421293" y="308790"/>
                </a:lnTo>
                <a:lnTo>
                  <a:pt x="480303" y="318062"/>
                </a:lnTo>
                <a:lnTo>
                  <a:pt x="516538" y="330857"/>
                </a:lnTo>
                <a:lnTo>
                  <a:pt x="534777" y="346642"/>
                </a:lnTo>
                <a:lnTo>
                  <a:pt x="539795" y="364889"/>
                </a:lnTo>
                <a:lnTo>
                  <a:pt x="523173" y="382725"/>
                </a:lnTo>
                <a:lnTo>
                  <a:pt x="480640" y="396364"/>
                </a:lnTo>
                <a:lnTo>
                  <a:pt x="423199" y="405708"/>
                </a:lnTo>
                <a:lnTo>
                  <a:pt x="361849" y="410662"/>
                </a:lnTo>
                <a:lnTo>
                  <a:pt x="307592" y="411128"/>
                </a:lnTo>
                <a:lnTo>
                  <a:pt x="625698" y="411128"/>
                </a:lnTo>
                <a:lnTo>
                  <a:pt x="638036" y="390571"/>
                </a:lnTo>
                <a:lnTo>
                  <a:pt x="645341" y="353832"/>
                </a:lnTo>
                <a:lnTo>
                  <a:pt x="641235" y="319227"/>
                </a:lnTo>
                <a:lnTo>
                  <a:pt x="599843" y="265843"/>
                </a:lnTo>
                <a:lnTo>
                  <a:pt x="562029" y="246114"/>
                </a:lnTo>
                <a:lnTo>
                  <a:pt x="512452" y="230394"/>
                </a:lnTo>
                <a:lnTo>
                  <a:pt x="450847" y="218208"/>
                </a:lnTo>
                <a:lnTo>
                  <a:pt x="376951" y="209082"/>
                </a:lnTo>
                <a:lnTo>
                  <a:pt x="323233" y="205778"/>
                </a:lnTo>
                <a:lnTo>
                  <a:pt x="265187" y="203423"/>
                </a:lnTo>
                <a:lnTo>
                  <a:pt x="209710" y="199784"/>
                </a:lnTo>
                <a:lnTo>
                  <a:pt x="163699" y="192627"/>
                </a:lnTo>
                <a:lnTo>
                  <a:pt x="134050" y="179717"/>
                </a:lnTo>
                <a:lnTo>
                  <a:pt x="127661" y="158822"/>
                </a:lnTo>
                <a:lnTo>
                  <a:pt x="153466" y="128085"/>
                </a:lnTo>
                <a:lnTo>
                  <a:pt x="199156" y="110446"/>
                </a:lnTo>
                <a:lnTo>
                  <a:pt x="251065" y="102420"/>
                </a:lnTo>
                <a:lnTo>
                  <a:pt x="295530" y="100520"/>
                </a:lnTo>
                <a:lnTo>
                  <a:pt x="616963" y="100520"/>
                </a:lnTo>
                <a:lnTo>
                  <a:pt x="626242" y="80416"/>
                </a:lnTo>
                <a:lnTo>
                  <a:pt x="554102" y="48384"/>
                </a:lnTo>
                <a:lnTo>
                  <a:pt x="512748" y="33467"/>
                </a:lnTo>
                <a:lnTo>
                  <a:pt x="467613" y="20361"/>
                </a:lnTo>
                <a:lnTo>
                  <a:pt x="418505" y="9876"/>
                </a:lnTo>
                <a:lnTo>
                  <a:pt x="365229" y="2819"/>
                </a:lnTo>
                <a:lnTo>
                  <a:pt x="307592" y="0"/>
                </a:lnTo>
                <a:close/>
              </a:path>
              <a:path w="5128895" h="603250">
                <a:moveTo>
                  <a:pt x="616963" y="100520"/>
                </a:moveTo>
                <a:lnTo>
                  <a:pt x="295530" y="100520"/>
                </a:lnTo>
                <a:lnTo>
                  <a:pt x="342601" y="102420"/>
                </a:lnTo>
                <a:lnTo>
                  <a:pt x="342043" y="102420"/>
                </a:lnTo>
                <a:lnTo>
                  <a:pt x="390205" y="108078"/>
                </a:lnTo>
                <a:lnTo>
                  <a:pt x="439777" y="117734"/>
                </a:lnTo>
                <a:lnTo>
                  <a:pt x="489348" y="131495"/>
                </a:lnTo>
                <a:lnTo>
                  <a:pt x="537803" y="149500"/>
                </a:lnTo>
                <a:lnTo>
                  <a:pt x="584024" y="171890"/>
                </a:lnTo>
                <a:lnTo>
                  <a:pt x="616963" y="100520"/>
                </a:lnTo>
                <a:close/>
              </a:path>
              <a:path w="5128895" h="603250">
                <a:moveTo>
                  <a:pt x="806535" y="100520"/>
                </a:moveTo>
                <a:lnTo>
                  <a:pt x="681890" y="100520"/>
                </a:lnTo>
                <a:lnTo>
                  <a:pt x="932186" y="433243"/>
                </a:lnTo>
                <a:lnTo>
                  <a:pt x="898449" y="472069"/>
                </a:lnTo>
                <a:lnTo>
                  <a:pt x="862827" y="492801"/>
                </a:lnTo>
                <a:lnTo>
                  <a:pt x="824189" y="501094"/>
                </a:lnTo>
                <a:lnTo>
                  <a:pt x="781405" y="502602"/>
                </a:lnTo>
                <a:lnTo>
                  <a:pt x="735166" y="502602"/>
                </a:lnTo>
                <a:lnTo>
                  <a:pt x="735166" y="603122"/>
                </a:lnTo>
                <a:lnTo>
                  <a:pt x="787436" y="603122"/>
                </a:lnTo>
                <a:lnTo>
                  <a:pt x="830821" y="602061"/>
                </a:lnTo>
                <a:lnTo>
                  <a:pt x="876136" y="596561"/>
                </a:lnTo>
                <a:lnTo>
                  <a:pt x="920968" y="583147"/>
                </a:lnTo>
                <a:lnTo>
                  <a:pt x="962905" y="558347"/>
                </a:lnTo>
                <a:lnTo>
                  <a:pt x="999534" y="518685"/>
                </a:lnTo>
                <a:lnTo>
                  <a:pt x="1113451" y="351821"/>
                </a:lnTo>
                <a:lnTo>
                  <a:pt x="989482" y="351821"/>
                </a:lnTo>
                <a:lnTo>
                  <a:pt x="806535" y="100520"/>
                </a:lnTo>
                <a:close/>
              </a:path>
              <a:path w="5128895" h="603250">
                <a:moveTo>
                  <a:pt x="1285013" y="100520"/>
                </a:moveTo>
                <a:lnTo>
                  <a:pt x="1146294" y="100520"/>
                </a:lnTo>
                <a:lnTo>
                  <a:pt x="989482" y="351821"/>
                </a:lnTo>
                <a:lnTo>
                  <a:pt x="1113451" y="351821"/>
                </a:lnTo>
                <a:lnTo>
                  <a:pt x="1285013" y="100520"/>
                </a:lnTo>
                <a:close/>
              </a:path>
              <a:path w="5128895" h="603250">
                <a:moveTo>
                  <a:pt x="1395310" y="101525"/>
                </a:moveTo>
                <a:lnTo>
                  <a:pt x="1300821" y="101525"/>
                </a:lnTo>
                <a:lnTo>
                  <a:pt x="1300821" y="503607"/>
                </a:lnTo>
                <a:lnTo>
                  <a:pt x="1411394" y="503607"/>
                </a:lnTo>
                <a:lnTo>
                  <a:pt x="1411394" y="299551"/>
                </a:lnTo>
                <a:lnTo>
                  <a:pt x="1429310" y="256785"/>
                </a:lnTo>
                <a:lnTo>
                  <a:pt x="1457263" y="225455"/>
                </a:lnTo>
                <a:lnTo>
                  <a:pt x="1492743" y="204450"/>
                </a:lnTo>
                <a:lnTo>
                  <a:pt x="1533241" y="192661"/>
                </a:lnTo>
                <a:lnTo>
                  <a:pt x="1576247" y="188978"/>
                </a:lnTo>
                <a:lnTo>
                  <a:pt x="1815231" y="188978"/>
                </a:lnTo>
                <a:lnTo>
                  <a:pt x="1808577" y="178926"/>
                </a:lnTo>
                <a:lnTo>
                  <a:pt x="1416420" y="178926"/>
                </a:lnTo>
                <a:lnTo>
                  <a:pt x="1395310" y="101525"/>
                </a:lnTo>
                <a:close/>
              </a:path>
              <a:path w="5128895" h="603250">
                <a:moveTo>
                  <a:pt x="1815231" y="188978"/>
                </a:moveTo>
                <a:lnTo>
                  <a:pt x="1576247" y="188978"/>
                </a:lnTo>
                <a:lnTo>
                  <a:pt x="1621859" y="193103"/>
                </a:lnTo>
                <a:lnTo>
                  <a:pt x="1663467" y="205576"/>
                </a:lnTo>
                <a:lnTo>
                  <a:pt x="1697547" y="226541"/>
                </a:lnTo>
                <a:lnTo>
                  <a:pt x="1720579" y="256142"/>
                </a:lnTo>
                <a:lnTo>
                  <a:pt x="1729039" y="294525"/>
                </a:lnTo>
                <a:lnTo>
                  <a:pt x="1729039" y="503607"/>
                </a:lnTo>
                <a:lnTo>
                  <a:pt x="1839611" y="503607"/>
                </a:lnTo>
                <a:lnTo>
                  <a:pt x="1839517" y="294525"/>
                </a:lnTo>
                <a:lnTo>
                  <a:pt x="1834430" y="240108"/>
                </a:lnTo>
                <a:lnTo>
                  <a:pt x="1819837" y="195936"/>
                </a:lnTo>
                <a:lnTo>
                  <a:pt x="1815231" y="188978"/>
                </a:lnTo>
                <a:close/>
              </a:path>
              <a:path w="5128895" h="603250">
                <a:moveTo>
                  <a:pt x="1614445" y="100520"/>
                </a:moveTo>
                <a:lnTo>
                  <a:pt x="1559614" y="105986"/>
                </a:lnTo>
                <a:lnTo>
                  <a:pt x="1509024" y="121629"/>
                </a:lnTo>
                <a:lnTo>
                  <a:pt x="1461638" y="146320"/>
                </a:lnTo>
                <a:lnTo>
                  <a:pt x="1416420" y="178926"/>
                </a:lnTo>
                <a:lnTo>
                  <a:pt x="1808577" y="178926"/>
                </a:lnTo>
                <a:lnTo>
                  <a:pt x="1768116" y="136582"/>
                </a:lnTo>
                <a:lnTo>
                  <a:pt x="1733839" y="119020"/>
                </a:lnTo>
                <a:lnTo>
                  <a:pt x="1695851" y="107949"/>
                </a:lnTo>
                <a:lnTo>
                  <a:pt x="1655578" y="102179"/>
                </a:lnTo>
                <a:lnTo>
                  <a:pt x="1614445" y="100520"/>
                </a:lnTo>
                <a:close/>
              </a:path>
              <a:path w="5128895" h="603250">
                <a:moveTo>
                  <a:pt x="2174093" y="100520"/>
                </a:moveTo>
                <a:lnTo>
                  <a:pt x="2116696" y="103618"/>
                </a:lnTo>
                <a:lnTo>
                  <a:pt x="2064130" y="112649"/>
                </a:lnTo>
                <a:lnTo>
                  <a:pt x="2016909" y="127214"/>
                </a:lnTo>
                <a:lnTo>
                  <a:pt x="1975545" y="146917"/>
                </a:lnTo>
                <a:lnTo>
                  <a:pt x="1940552" y="171360"/>
                </a:lnTo>
                <a:lnTo>
                  <a:pt x="1912442" y="200147"/>
                </a:lnTo>
                <a:lnTo>
                  <a:pt x="1891728" y="232880"/>
                </a:lnTo>
                <a:lnTo>
                  <a:pt x="1878924" y="269163"/>
                </a:lnTo>
                <a:lnTo>
                  <a:pt x="1874542" y="308597"/>
                </a:lnTo>
                <a:lnTo>
                  <a:pt x="1878930" y="347319"/>
                </a:lnTo>
                <a:lnTo>
                  <a:pt x="1912591" y="413213"/>
                </a:lnTo>
                <a:lnTo>
                  <a:pt x="1940905" y="439972"/>
                </a:lnTo>
                <a:lnTo>
                  <a:pt x="1976234" y="462329"/>
                </a:lnTo>
                <a:lnTo>
                  <a:pt x="2018100" y="480078"/>
                </a:lnTo>
                <a:lnTo>
                  <a:pt x="2066022" y="493012"/>
                </a:lnTo>
                <a:lnTo>
                  <a:pt x="2120262" y="501034"/>
                </a:lnTo>
                <a:lnTo>
                  <a:pt x="2121917" y="501034"/>
                </a:lnTo>
                <a:lnTo>
                  <a:pt x="2178114" y="503607"/>
                </a:lnTo>
                <a:lnTo>
                  <a:pt x="2235508" y="501034"/>
                </a:lnTo>
                <a:lnTo>
                  <a:pt x="2287793" y="493406"/>
                </a:lnTo>
                <a:lnTo>
                  <a:pt x="2334549" y="480864"/>
                </a:lnTo>
                <a:lnTo>
                  <a:pt x="2375357" y="463548"/>
                </a:lnTo>
                <a:lnTo>
                  <a:pt x="2409800" y="441596"/>
                </a:lnTo>
                <a:lnTo>
                  <a:pt x="2437457" y="415149"/>
                </a:lnTo>
                <a:lnTo>
                  <a:pt x="2422133" y="408113"/>
                </a:lnTo>
                <a:lnTo>
                  <a:pt x="2177109" y="408113"/>
                </a:lnTo>
                <a:lnTo>
                  <a:pt x="2106752" y="403786"/>
                </a:lnTo>
                <a:lnTo>
                  <a:pt x="2052367" y="390871"/>
                </a:lnTo>
                <a:lnTo>
                  <a:pt x="2013759" y="369465"/>
                </a:lnTo>
                <a:lnTo>
                  <a:pt x="1990736" y="339662"/>
                </a:lnTo>
                <a:lnTo>
                  <a:pt x="1983104" y="301561"/>
                </a:lnTo>
                <a:lnTo>
                  <a:pt x="1990711" y="271284"/>
                </a:lnTo>
                <a:lnTo>
                  <a:pt x="2013566" y="242696"/>
                </a:lnTo>
                <a:lnTo>
                  <a:pt x="2051715" y="218692"/>
                </a:lnTo>
                <a:lnTo>
                  <a:pt x="2105208" y="202166"/>
                </a:lnTo>
                <a:lnTo>
                  <a:pt x="2174093" y="196014"/>
                </a:lnTo>
                <a:lnTo>
                  <a:pt x="2378776" y="196014"/>
                </a:lnTo>
                <a:lnTo>
                  <a:pt x="2406295" y="164853"/>
                </a:lnTo>
                <a:lnTo>
                  <a:pt x="2371049" y="143108"/>
                </a:lnTo>
                <a:lnTo>
                  <a:pt x="2329626" y="125272"/>
                </a:lnTo>
                <a:lnTo>
                  <a:pt x="2282607" y="111875"/>
                </a:lnTo>
                <a:lnTo>
                  <a:pt x="2230569" y="103447"/>
                </a:lnTo>
                <a:lnTo>
                  <a:pt x="2174093" y="100520"/>
                </a:lnTo>
                <a:close/>
              </a:path>
              <a:path w="5128895" h="603250">
                <a:moveTo>
                  <a:pt x="2338947" y="369915"/>
                </a:moveTo>
                <a:lnTo>
                  <a:pt x="2311963" y="386485"/>
                </a:lnTo>
                <a:lnTo>
                  <a:pt x="2276121" y="398438"/>
                </a:lnTo>
                <a:lnTo>
                  <a:pt x="2231233" y="405678"/>
                </a:lnTo>
                <a:lnTo>
                  <a:pt x="2177109" y="408113"/>
                </a:lnTo>
                <a:lnTo>
                  <a:pt x="2422133" y="408113"/>
                </a:lnTo>
                <a:lnTo>
                  <a:pt x="2338947" y="369915"/>
                </a:lnTo>
                <a:close/>
              </a:path>
              <a:path w="5128895" h="603250">
                <a:moveTo>
                  <a:pt x="2378776" y="196014"/>
                </a:moveTo>
                <a:lnTo>
                  <a:pt x="2174093" y="196014"/>
                </a:lnTo>
                <a:lnTo>
                  <a:pt x="2228531" y="199705"/>
                </a:lnTo>
                <a:lnTo>
                  <a:pt x="2274111" y="209710"/>
                </a:lnTo>
                <a:lnTo>
                  <a:pt x="2310644" y="224427"/>
                </a:lnTo>
                <a:lnTo>
                  <a:pt x="2337941" y="242254"/>
                </a:lnTo>
                <a:lnTo>
                  <a:pt x="2378776" y="196014"/>
                </a:lnTo>
                <a:close/>
              </a:path>
              <a:path w="5128895" h="603250">
                <a:moveTo>
                  <a:pt x="3909886" y="179931"/>
                </a:moveTo>
                <a:lnTo>
                  <a:pt x="3663830" y="179931"/>
                </a:lnTo>
                <a:lnTo>
                  <a:pt x="3731273" y="185177"/>
                </a:lnTo>
                <a:lnTo>
                  <a:pt x="3776665" y="198527"/>
                </a:lnTo>
                <a:lnTo>
                  <a:pt x="3802078" y="216401"/>
                </a:lnTo>
                <a:lnTo>
                  <a:pt x="3809585" y="235217"/>
                </a:lnTo>
                <a:lnTo>
                  <a:pt x="3793847" y="254552"/>
                </a:lnTo>
                <a:lnTo>
                  <a:pt x="3755304" y="264745"/>
                </a:lnTo>
                <a:lnTo>
                  <a:pt x="3702437" y="268719"/>
                </a:lnTo>
                <a:lnTo>
                  <a:pt x="3643726" y="269394"/>
                </a:lnTo>
                <a:lnTo>
                  <a:pt x="3558284" y="269394"/>
                </a:lnTo>
                <a:lnTo>
                  <a:pt x="3495318" y="276149"/>
                </a:lnTo>
                <a:lnTo>
                  <a:pt x="3446344" y="294484"/>
                </a:lnTo>
                <a:lnTo>
                  <a:pt x="3411363" y="321504"/>
                </a:lnTo>
                <a:lnTo>
                  <a:pt x="3390374" y="354314"/>
                </a:lnTo>
                <a:lnTo>
                  <a:pt x="3383378" y="390019"/>
                </a:lnTo>
                <a:lnTo>
                  <a:pt x="3390374" y="425619"/>
                </a:lnTo>
                <a:lnTo>
                  <a:pt x="3411363" y="458180"/>
                </a:lnTo>
                <a:lnTo>
                  <a:pt x="3446344" y="484902"/>
                </a:lnTo>
                <a:lnTo>
                  <a:pt x="3495318" y="502988"/>
                </a:lnTo>
                <a:lnTo>
                  <a:pt x="3558284" y="509638"/>
                </a:lnTo>
                <a:lnTo>
                  <a:pt x="3634223" y="506092"/>
                </a:lnTo>
                <a:lnTo>
                  <a:pt x="3694694" y="496012"/>
                </a:lnTo>
                <a:lnTo>
                  <a:pt x="3741985" y="480236"/>
                </a:lnTo>
                <a:lnTo>
                  <a:pt x="3778387" y="459602"/>
                </a:lnTo>
                <a:lnTo>
                  <a:pt x="3811383" y="428217"/>
                </a:lnTo>
                <a:lnTo>
                  <a:pt x="3583414" y="428217"/>
                </a:lnTo>
                <a:lnTo>
                  <a:pt x="3545750" y="425751"/>
                </a:lnTo>
                <a:lnTo>
                  <a:pt x="3515814" y="418290"/>
                </a:lnTo>
                <a:lnTo>
                  <a:pt x="3496055" y="405741"/>
                </a:lnTo>
                <a:lnTo>
                  <a:pt x="3488925" y="388009"/>
                </a:lnTo>
                <a:lnTo>
                  <a:pt x="3498113" y="366538"/>
                </a:lnTo>
                <a:lnTo>
                  <a:pt x="3524735" y="349685"/>
                </a:lnTo>
                <a:lnTo>
                  <a:pt x="3567378" y="338675"/>
                </a:lnTo>
                <a:lnTo>
                  <a:pt x="3624627" y="334733"/>
                </a:lnTo>
                <a:lnTo>
                  <a:pt x="3710070" y="334733"/>
                </a:lnTo>
                <a:lnTo>
                  <a:pt x="3737682" y="333523"/>
                </a:lnTo>
                <a:lnTo>
                  <a:pt x="3764351" y="329581"/>
                </a:lnTo>
                <a:lnTo>
                  <a:pt x="3789512" y="322435"/>
                </a:lnTo>
                <a:lnTo>
                  <a:pt x="3812601" y="311613"/>
                </a:lnTo>
                <a:lnTo>
                  <a:pt x="3927500" y="311613"/>
                </a:lnTo>
                <a:lnTo>
                  <a:pt x="3927437" y="294484"/>
                </a:lnTo>
                <a:lnTo>
                  <a:pt x="3927328" y="264745"/>
                </a:lnTo>
                <a:lnTo>
                  <a:pt x="3927220" y="235217"/>
                </a:lnTo>
                <a:lnTo>
                  <a:pt x="3927194" y="228181"/>
                </a:lnTo>
                <a:lnTo>
                  <a:pt x="3921331" y="198527"/>
                </a:lnTo>
                <a:lnTo>
                  <a:pt x="3921298" y="198359"/>
                </a:lnTo>
                <a:lnTo>
                  <a:pt x="3909886" y="179931"/>
                </a:lnTo>
                <a:close/>
              </a:path>
              <a:path w="5128895" h="603250">
                <a:moveTo>
                  <a:pt x="2563162" y="0"/>
                </a:moveTo>
                <a:lnTo>
                  <a:pt x="2440527" y="0"/>
                </a:lnTo>
                <a:lnTo>
                  <a:pt x="2669714" y="502602"/>
                </a:lnTo>
                <a:lnTo>
                  <a:pt x="2781292" y="502602"/>
                </a:lnTo>
                <a:lnTo>
                  <a:pt x="2843641" y="355842"/>
                </a:lnTo>
                <a:lnTo>
                  <a:pt x="2725000" y="355842"/>
                </a:lnTo>
                <a:lnTo>
                  <a:pt x="2563162" y="0"/>
                </a:lnTo>
                <a:close/>
              </a:path>
              <a:path w="5128895" h="603250">
                <a:moveTo>
                  <a:pt x="3029009" y="195009"/>
                </a:moveTo>
                <a:lnTo>
                  <a:pt x="2911968" y="195009"/>
                </a:lnTo>
                <a:lnTo>
                  <a:pt x="3042645" y="502602"/>
                </a:lnTo>
                <a:lnTo>
                  <a:pt x="3154223" y="502602"/>
                </a:lnTo>
                <a:lnTo>
                  <a:pt x="3221146" y="355842"/>
                </a:lnTo>
                <a:lnTo>
                  <a:pt x="3098937" y="355842"/>
                </a:lnTo>
                <a:lnTo>
                  <a:pt x="3029009" y="195009"/>
                </a:lnTo>
                <a:close/>
              </a:path>
              <a:path w="5128895" h="603250">
                <a:moveTo>
                  <a:pt x="3927849" y="407107"/>
                </a:moveTo>
                <a:lnTo>
                  <a:pt x="3827679" y="407107"/>
                </a:lnTo>
                <a:lnTo>
                  <a:pt x="3823658" y="502602"/>
                </a:lnTo>
                <a:lnTo>
                  <a:pt x="3928199" y="502602"/>
                </a:lnTo>
                <a:lnTo>
                  <a:pt x="3928117" y="480236"/>
                </a:lnTo>
                <a:lnTo>
                  <a:pt x="3928037" y="458180"/>
                </a:lnTo>
                <a:lnTo>
                  <a:pt x="3927913" y="424536"/>
                </a:lnTo>
                <a:lnTo>
                  <a:pt x="3927849" y="407107"/>
                </a:lnTo>
                <a:close/>
              </a:path>
              <a:path w="5128895" h="603250">
                <a:moveTo>
                  <a:pt x="3927500" y="311613"/>
                </a:moveTo>
                <a:lnTo>
                  <a:pt x="3812601" y="311613"/>
                </a:lnTo>
                <a:lnTo>
                  <a:pt x="3793809" y="345031"/>
                </a:lnTo>
                <a:lnTo>
                  <a:pt x="3768148" y="373563"/>
                </a:lnTo>
                <a:lnTo>
                  <a:pt x="3734949" y="396678"/>
                </a:lnTo>
                <a:lnTo>
                  <a:pt x="3693540" y="413846"/>
                </a:lnTo>
                <a:lnTo>
                  <a:pt x="3643252" y="424536"/>
                </a:lnTo>
                <a:lnTo>
                  <a:pt x="3583414" y="428217"/>
                </a:lnTo>
                <a:lnTo>
                  <a:pt x="3811383" y="428217"/>
                </a:lnTo>
                <a:lnTo>
                  <a:pt x="3827679" y="407107"/>
                </a:lnTo>
                <a:lnTo>
                  <a:pt x="3927849" y="407107"/>
                </a:lnTo>
                <a:lnTo>
                  <a:pt x="3927727" y="373563"/>
                </a:lnTo>
                <a:lnTo>
                  <a:pt x="3927622" y="345031"/>
                </a:lnTo>
                <a:lnTo>
                  <a:pt x="3927500" y="311613"/>
                </a:lnTo>
                <a:close/>
              </a:path>
              <a:path w="5128895" h="603250">
                <a:moveTo>
                  <a:pt x="2968260" y="55286"/>
                </a:moveTo>
                <a:lnTo>
                  <a:pt x="2855677" y="55286"/>
                </a:lnTo>
                <a:lnTo>
                  <a:pt x="2725000" y="355842"/>
                </a:lnTo>
                <a:lnTo>
                  <a:pt x="2843641" y="355842"/>
                </a:lnTo>
                <a:lnTo>
                  <a:pt x="2911968" y="195009"/>
                </a:lnTo>
                <a:lnTo>
                  <a:pt x="3029009" y="195009"/>
                </a:lnTo>
                <a:lnTo>
                  <a:pt x="2968260" y="55286"/>
                </a:lnTo>
                <a:close/>
              </a:path>
              <a:path w="5128895" h="603250">
                <a:moveTo>
                  <a:pt x="3383410" y="0"/>
                </a:moveTo>
                <a:lnTo>
                  <a:pt x="3260775" y="0"/>
                </a:lnTo>
                <a:lnTo>
                  <a:pt x="3098937" y="355842"/>
                </a:lnTo>
                <a:lnTo>
                  <a:pt x="3221146" y="355842"/>
                </a:lnTo>
                <a:lnTo>
                  <a:pt x="3383410" y="0"/>
                </a:lnTo>
                <a:close/>
              </a:path>
              <a:path w="5128895" h="603250">
                <a:moveTo>
                  <a:pt x="3677903" y="95494"/>
                </a:moveTo>
                <a:lnTo>
                  <a:pt x="3628611" y="96569"/>
                </a:lnTo>
                <a:lnTo>
                  <a:pt x="3579765" y="100743"/>
                </a:lnTo>
                <a:lnTo>
                  <a:pt x="3532148" y="109441"/>
                </a:lnTo>
                <a:lnTo>
                  <a:pt x="3486542" y="124086"/>
                </a:lnTo>
                <a:lnTo>
                  <a:pt x="3443728" y="146103"/>
                </a:lnTo>
                <a:lnTo>
                  <a:pt x="3404488" y="176916"/>
                </a:lnTo>
                <a:lnTo>
                  <a:pt x="3467815" y="247280"/>
                </a:lnTo>
                <a:lnTo>
                  <a:pt x="3524028" y="209616"/>
                </a:lnTo>
                <a:lnTo>
                  <a:pt x="3580524" y="189481"/>
                </a:lnTo>
                <a:lnTo>
                  <a:pt x="3629669" y="181408"/>
                </a:lnTo>
                <a:lnTo>
                  <a:pt x="3663830" y="179931"/>
                </a:lnTo>
                <a:lnTo>
                  <a:pt x="3909886" y="179931"/>
                </a:lnTo>
                <a:lnTo>
                  <a:pt x="3904148" y="170665"/>
                </a:lnTo>
                <a:lnTo>
                  <a:pt x="3876674" y="146103"/>
                </a:lnTo>
                <a:lnTo>
                  <a:pt x="3839322" y="125246"/>
                </a:lnTo>
                <a:lnTo>
                  <a:pt x="3793630" y="109441"/>
                </a:lnTo>
                <a:lnTo>
                  <a:pt x="3793934" y="109441"/>
                </a:lnTo>
                <a:lnTo>
                  <a:pt x="3739189" y="99099"/>
                </a:lnTo>
                <a:lnTo>
                  <a:pt x="3677903" y="95494"/>
                </a:lnTo>
                <a:close/>
              </a:path>
              <a:path w="5128895" h="603250">
                <a:moveTo>
                  <a:pt x="4869919" y="99515"/>
                </a:moveTo>
                <a:lnTo>
                  <a:pt x="4830744" y="101947"/>
                </a:lnTo>
                <a:lnTo>
                  <a:pt x="4789575" y="108922"/>
                </a:lnTo>
                <a:lnTo>
                  <a:pt x="4748364" y="120959"/>
                </a:lnTo>
                <a:lnTo>
                  <a:pt x="4709064" y="138581"/>
                </a:lnTo>
                <a:lnTo>
                  <a:pt x="4673629" y="162309"/>
                </a:lnTo>
                <a:lnTo>
                  <a:pt x="4644009" y="192664"/>
                </a:lnTo>
                <a:lnTo>
                  <a:pt x="4622158" y="230167"/>
                </a:lnTo>
                <a:lnTo>
                  <a:pt x="4610028" y="275339"/>
                </a:lnTo>
                <a:lnTo>
                  <a:pt x="4609571" y="328702"/>
                </a:lnTo>
                <a:lnTo>
                  <a:pt x="4623624" y="382105"/>
                </a:lnTo>
                <a:lnTo>
                  <a:pt x="4650565" y="423458"/>
                </a:lnTo>
                <a:lnTo>
                  <a:pt x="4686787" y="454280"/>
                </a:lnTo>
                <a:lnTo>
                  <a:pt x="4728688" y="476090"/>
                </a:lnTo>
                <a:lnTo>
                  <a:pt x="4772662" y="490408"/>
                </a:lnTo>
                <a:lnTo>
                  <a:pt x="4815104" y="498754"/>
                </a:lnTo>
                <a:lnTo>
                  <a:pt x="4880977" y="503607"/>
                </a:lnTo>
                <a:lnTo>
                  <a:pt x="4941611" y="501725"/>
                </a:lnTo>
                <a:lnTo>
                  <a:pt x="4992353" y="495791"/>
                </a:lnTo>
                <a:lnTo>
                  <a:pt x="5037306" y="485369"/>
                </a:lnTo>
                <a:lnTo>
                  <a:pt x="5080570" y="470025"/>
                </a:lnTo>
                <a:lnTo>
                  <a:pt x="5126247" y="449326"/>
                </a:lnTo>
                <a:lnTo>
                  <a:pt x="5113493" y="414144"/>
                </a:lnTo>
                <a:lnTo>
                  <a:pt x="4890023" y="414144"/>
                </a:lnTo>
                <a:lnTo>
                  <a:pt x="4832318" y="410013"/>
                </a:lnTo>
                <a:lnTo>
                  <a:pt x="4780456" y="396930"/>
                </a:lnTo>
                <a:lnTo>
                  <a:pt x="4737641" y="373857"/>
                </a:lnTo>
                <a:lnTo>
                  <a:pt x="4707076" y="339759"/>
                </a:lnTo>
                <a:lnTo>
                  <a:pt x="5118205" y="339759"/>
                </a:lnTo>
                <a:lnTo>
                  <a:pt x="5128686" y="307097"/>
                </a:lnTo>
                <a:lnTo>
                  <a:pt x="5128371" y="275339"/>
                </a:lnTo>
                <a:lnTo>
                  <a:pt x="5128337" y="271912"/>
                </a:lnTo>
                <a:lnTo>
                  <a:pt x="5126111" y="264368"/>
                </a:lnTo>
                <a:lnTo>
                  <a:pt x="4714113" y="264368"/>
                </a:lnTo>
                <a:lnTo>
                  <a:pt x="4727997" y="240715"/>
                </a:lnTo>
                <a:lnTo>
                  <a:pt x="4755075" y="216119"/>
                </a:lnTo>
                <a:lnTo>
                  <a:pt x="4800623" y="196800"/>
                </a:lnTo>
                <a:lnTo>
                  <a:pt x="4869919" y="188978"/>
                </a:lnTo>
                <a:lnTo>
                  <a:pt x="5086609" y="188978"/>
                </a:lnTo>
                <a:lnTo>
                  <a:pt x="5067938" y="168426"/>
                </a:lnTo>
                <a:lnTo>
                  <a:pt x="5029896" y="140356"/>
                </a:lnTo>
                <a:lnTo>
                  <a:pt x="4983837" y="118367"/>
                </a:lnTo>
                <a:lnTo>
                  <a:pt x="4930324" y="104180"/>
                </a:lnTo>
                <a:lnTo>
                  <a:pt x="4869919" y="99515"/>
                </a:lnTo>
                <a:close/>
              </a:path>
              <a:path w="5128895" h="603250">
                <a:moveTo>
                  <a:pt x="4073985" y="100520"/>
                </a:moveTo>
                <a:lnTo>
                  <a:pt x="3943309" y="100520"/>
                </a:lnTo>
                <a:lnTo>
                  <a:pt x="4225803" y="502647"/>
                </a:lnTo>
                <a:lnTo>
                  <a:pt x="4328271" y="502647"/>
                </a:lnTo>
                <a:lnTo>
                  <a:pt x="4399370" y="401076"/>
                </a:lnTo>
                <a:lnTo>
                  <a:pt x="4278042" y="401076"/>
                </a:lnTo>
                <a:lnTo>
                  <a:pt x="4073985" y="100520"/>
                </a:lnTo>
                <a:close/>
              </a:path>
              <a:path w="5128895" h="603250">
                <a:moveTo>
                  <a:pt x="5097096" y="368910"/>
                </a:moveTo>
                <a:lnTo>
                  <a:pt x="5051736" y="387427"/>
                </a:lnTo>
                <a:lnTo>
                  <a:pt x="5000345" y="401705"/>
                </a:lnTo>
                <a:lnTo>
                  <a:pt x="4945561" y="410893"/>
                </a:lnTo>
                <a:lnTo>
                  <a:pt x="4890023" y="414144"/>
                </a:lnTo>
                <a:lnTo>
                  <a:pt x="5113493" y="414144"/>
                </a:lnTo>
                <a:lnTo>
                  <a:pt x="5097096" y="368910"/>
                </a:lnTo>
                <a:close/>
              </a:path>
              <a:path w="5128895" h="603250">
                <a:moveTo>
                  <a:pt x="4609760" y="100520"/>
                </a:moveTo>
                <a:lnTo>
                  <a:pt x="4479083" y="100520"/>
                </a:lnTo>
                <a:lnTo>
                  <a:pt x="4278042" y="401076"/>
                </a:lnTo>
                <a:lnTo>
                  <a:pt x="4399370" y="401076"/>
                </a:lnTo>
                <a:lnTo>
                  <a:pt x="4609760" y="100520"/>
                </a:lnTo>
                <a:close/>
              </a:path>
              <a:path w="5128895" h="603250">
                <a:moveTo>
                  <a:pt x="5086609" y="188978"/>
                </a:moveTo>
                <a:lnTo>
                  <a:pt x="4869919" y="188978"/>
                </a:lnTo>
                <a:lnTo>
                  <a:pt x="4937629" y="197789"/>
                </a:lnTo>
                <a:lnTo>
                  <a:pt x="4986397" y="218757"/>
                </a:lnTo>
                <a:lnTo>
                  <a:pt x="5017637" y="243683"/>
                </a:lnTo>
                <a:lnTo>
                  <a:pt x="5032762" y="264368"/>
                </a:lnTo>
                <a:lnTo>
                  <a:pt x="5126111" y="264368"/>
                </a:lnTo>
                <a:lnTo>
                  <a:pt x="5117721" y="235925"/>
                </a:lnTo>
                <a:lnTo>
                  <a:pt x="5097400" y="200856"/>
                </a:lnTo>
                <a:lnTo>
                  <a:pt x="5086609" y="18897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3175" y="175484"/>
            <a:ext cx="1090098" cy="200873"/>
          </a:xfrm>
          <a:custGeom>
            <a:avLst/>
            <a:gdLst/>
            <a:ahLst/>
            <a:cxnLst/>
            <a:rect l="l" t="t" r="r" b="b"/>
            <a:pathLst>
              <a:path w="2212340" h="407669">
                <a:moveTo>
                  <a:pt x="13191" y="330926"/>
                </a:moveTo>
                <a:lnTo>
                  <a:pt x="0" y="352720"/>
                </a:lnTo>
                <a:lnTo>
                  <a:pt x="12008" y="364227"/>
                </a:lnTo>
                <a:lnTo>
                  <a:pt x="26238" y="374658"/>
                </a:lnTo>
                <a:lnTo>
                  <a:pt x="61367" y="392294"/>
                </a:lnTo>
                <a:lnTo>
                  <a:pt x="102661" y="403477"/>
                </a:lnTo>
                <a:lnTo>
                  <a:pt x="124444" y="406309"/>
                </a:lnTo>
                <a:lnTo>
                  <a:pt x="125018" y="406309"/>
                </a:lnTo>
                <a:lnTo>
                  <a:pt x="146249" y="407205"/>
                </a:lnTo>
                <a:lnTo>
                  <a:pt x="191558" y="403621"/>
                </a:lnTo>
                <a:lnTo>
                  <a:pt x="242710" y="384838"/>
                </a:lnTo>
                <a:lnTo>
                  <a:pt x="247563" y="381397"/>
                </a:lnTo>
                <a:lnTo>
                  <a:pt x="145676" y="381397"/>
                </a:lnTo>
                <a:lnTo>
                  <a:pt x="125853" y="380500"/>
                </a:lnTo>
                <a:lnTo>
                  <a:pt x="87714" y="373331"/>
                </a:lnTo>
                <a:lnTo>
                  <a:pt x="37566" y="350569"/>
                </a:lnTo>
                <a:lnTo>
                  <a:pt x="24446" y="341142"/>
                </a:lnTo>
                <a:lnTo>
                  <a:pt x="13191" y="330926"/>
                </a:lnTo>
                <a:close/>
              </a:path>
              <a:path w="2212340" h="407669">
                <a:moveTo>
                  <a:pt x="153132" y="0"/>
                </a:moveTo>
                <a:lnTo>
                  <a:pt x="108253" y="3727"/>
                </a:lnTo>
                <a:lnTo>
                  <a:pt x="57532" y="22941"/>
                </a:lnTo>
                <a:lnTo>
                  <a:pt x="25808" y="53911"/>
                </a:lnTo>
                <a:lnTo>
                  <a:pt x="11829" y="92625"/>
                </a:lnTo>
                <a:lnTo>
                  <a:pt x="10935" y="106102"/>
                </a:lnTo>
                <a:lnTo>
                  <a:pt x="10897" y="106676"/>
                </a:lnTo>
                <a:lnTo>
                  <a:pt x="18268" y="147397"/>
                </a:lnTo>
                <a:lnTo>
                  <a:pt x="49574" y="183027"/>
                </a:lnTo>
                <a:lnTo>
                  <a:pt x="96352" y="204212"/>
                </a:lnTo>
                <a:lnTo>
                  <a:pt x="162882" y="221382"/>
                </a:lnTo>
                <a:lnTo>
                  <a:pt x="175822" y="224715"/>
                </a:lnTo>
                <a:lnTo>
                  <a:pt x="222278" y="241850"/>
                </a:lnTo>
                <a:lnTo>
                  <a:pt x="253786" y="269917"/>
                </a:lnTo>
                <a:lnTo>
                  <a:pt x="261529" y="302823"/>
                </a:lnTo>
                <a:lnTo>
                  <a:pt x="260740" y="313469"/>
                </a:lnTo>
                <a:lnTo>
                  <a:pt x="242029" y="350856"/>
                </a:lnTo>
                <a:lnTo>
                  <a:pt x="197294" y="375661"/>
                </a:lnTo>
                <a:lnTo>
                  <a:pt x="197166" y="375661"/>
                </a:lnTo>
                <a:lnTo>
                  <a:pt x="182095" y="378816"/>
                </a:lnTo>
                <a:lnTo>
                  <a:pt x="164817" y="380751"/>
                </a:lnTo>
                <a:lnTo>
                  <a:pt x="145676" y="381397"/>
                </a:lnTo>
                <a:lnTo>
                  <a:pt x="247563" y="381397"/>
                </a:lnTo>
                <a:lnTo>
                  <a:pt x="275294" y="353867"/>
                </a:lnTo>
                <a:lnTo>
                  <a:pt x="289811" y="314939"/>
                </a:lnTo>
                <a:lnTo>
                  <a:pt x="290779" y="301102"/>
                </a:lnTo>
                <a:lnTo>
                  <a:pt x="289919" y="286334"/>
                </a:lnTo>
                <a:lnTo>
                  <a:pt x="269594" y="241384"/>
                </a:lnTo>
                <a:lnTo>
                  <a:pt x="229447" y="214213"/>
                </a:lnTo>
                <a:lnTo>
                  <a:pt x="192132" y="201308"/>
                </a:lnTo>
                <a:lnTo>
                  <a:pt x="152236" y="190770"/>
                </a:lnTo>
                <a:lnTo>
                  <a:pt x="138794" y="187544"/>
                </a:lnTo>
                <a:lnTo>
                  <a:pt x="125602" y="184210"/>
                </a:lnTo>
                <a:lnTo>
                  <a:pt x="89470" y="172058"/>
                </a:lnTo>
                <a:lnTo>
                  <a:pt x="53338" y="147397"/>
                </a:lnTo>
                <a:lnTo>
                  <a:pt x="40185" y="106676"/>
                </a:lnTo>
                <a:lnTo>
                  <a:pt x="40147" y="106102"/>
                </a:lnTo>
                <a:lnTo>
                  <a:pt x="52191" y="65955"/>
                </a:lnTo>
                <a:lnTo>
                  <a:pt x="89470" y="36705"/>
                </a:lnTo>
                <a:lnTo>
                  <a:pt x="134743" y="26489"/>
                </a:lnTo>
                <a:lnTo>
                  <a:pt x="153132" y="25808"/>
                </a:lnTo>
                <a:lnTo>
                  <a:pt x="257453" y="25808"/>
                </a:lnTo>
                <a:lnTo>
                  <a:pt x="248768" y="21220"/>
                </a:lnTo>
                <a:lnTo>
                  <a:pt x="202384" y="5484"/>
                </a:lnTo>
                <a:lnTo>
                  <a:pt x="169692" y="609"/>
                </a:lnTo>
                <a:lnTo>
                  <a:pt x="153132" y="0"/>
                </a:lnTo>
                <a:close/>
              </a:path>
              <a:path w="2212340" h="407669">
                <a:moveTo>
                  <a:pt x="257453" y="25808"/>
                </a:moveTo>
                <a:lnTo>
                  <a:pt x="153132" y="25808"/>
                </a:lnTo>
                <a:lnTo>
                  <a:pt x="166717" y="26346"/>
                </a:lnTo>
                <a:lnTo>
                  <a:pt x="180518" y="27959"/>
                </a:lnTo>
                <a:lnTo>
                  <a:pt x="223138" y="38999"/>
                </a:lnTo>
                <a:lnTo>
                  <a:pt x="263249" y="59647"/>
                </a:lnTo>
                <a:lnTo>
                  <a:pt x="274147" y="36132"/>
                </a:lnTo>
                <a:lnTo>
                  <a:pt x="262067" y="28246"/>
                </a:lnTo>
                <a:lnTo>
                  <a:pt x="257453" y="25808"/>
                </a:lnTo>
                <a:close/>
              </a:path>
              <a:path w="2212340" h="407669">
                <a:moveTo>
                  <a:pt x="568582" y="237441"/>
                </a:moveTo>
                <a:lnTo>
                  <a:pt x="465920" y="237441"/>
                </a:lnTo>
                <a:lnTo>
                  <a:pt x="446313" y="238193"/>
                </a:lnTo>
                <a:lnTo>
                  <a:pt x="399965" y="249485"/>
                </a:lnTo>
                <a:lnTo>
                  <a:pt x="364406" y="279882"/>
                </a:lnTo>
                <a:lnTo>
                  <a:pt x="354148" y="320029"/>
                </a:lnTo>
                <a:lnTo>
                  <a:pt x="354082" y="321176"/>
                </a:lnTo>
                <a:lnTo>
                  <a:pt x="354871" y="333435"/>
                </a:lnTo>
                <a:lnTo>
                  <a:pt x="357207" y="344834"/>
                </a:lnTo>
                <a:lnTo>
                  <a:pt x="357237" y="344977"/>
                </a:lnTo>
                <a:lnTo>
                  <a:pt x="382615" y="383261"/>
                </a:lnTo>
                <a:lnTo>
                  <a:pt x="416848" y="400825"/>
                </a:lnTo>
                <a:lnTo>
                  <a:pt x="461906" y="406632"/>
                </a:lnTo>
                <a:lnTo>
                  <a:pt x="483270" y="405449"/>
                </a:lnTo>
                <a:lnTo>
                  <a:pt x="502626" y="401900"/>
                </a:lnTo>
                <a:lnTo>
                  <a:pt x="519976" y="395986"/>
                </a:lnTo>
                <a:lnTo>
                  <a:pt x="535317" y="387705"/>
                </a:lnTo>
                <a:lnTo>
                  <a:pt x="541197" y="383117"/>
                </a:lnTo>
                <a:lnTo>
                  <a:pt x="465920" y="383117"/>
                </a:lnTo>
                <a:lnTo>
                  <a:pt x="447245" y="382042"/>
                </a:lnTo>
                <a:lnTo>
                  <a:pt x="404553" y="365911"/>
                </a:lnTo>
                <a:lnTo>
                  <a:pt x="384121" y="333650"/>
                </a:lnTo>
                <a:lnTo>
                  <a:pt x="382759" y="320029"/>
                </a:lnTo>
                <a:lnTo>
                  <a:pt x="383906" y="307662"/>
                </a:lnTo>
                <a:lnTo>
                  <a:pt x="412295" y="269487"/>
                </a:lnTo>
                <a:lnTo>
                  <a:pt x="466494" y="259808"/>
                </a:lnTo>
                <a:lnTo>
                  <a:pt x="568582" y="259808"/>
                </a:lnTo>
                <a:lnTo>
                  <a:pt x="568582" y="237441"/>
                </a:lnTo>
                <a:close/>
              </a:path>
              <a:path w="2212340" h="407669">
                <a:moveTo>
                  <a:pt x="563581" y="127897"/>
                </a:moveTo>
                <a:lnTo>
                  <a:pt x="479685" y="127897"/>
                </a:lnTo>
                <a:lnTo>
                  <a:pt x="500153" y="129259"/>
                </a:lnTo>
                <a:lnTo>
                  <a:pt x="517968" y="133345"/>
                </a:lnTo>
                <a:lnTo>
                  <a:pt x="555678" y="161842"/>
                </a:lnTo>
                <a:lnTo>
                  <a:pt x="568582" y="213352"/>
                </a:lnTo>
                <a:lnTo>
                  <a:pt x="568582" y="316014"/>
                </a:lnTo>
                <a:lnTo>
                  <a:pt x="576612" y="335514"/>
                </a:lnTo>
                <a:lnTo>
                  <a:pt x="569729" y="350565"/>
                </a:lnTo>
                <a:lnTo>
                  <a:pt x="569729" y="404338"/>
                </a:lnTo>
                <a:lnTo>
                  <a:pt x="597259" y="404338"/>
                </a:lnTo>
                <a:lnTo>
                  <a:pt x="597259" y="259808"/>
                </a:lnTo>
                <a:lnTo>
                  <a:pt x="576038" y="259808"/>
                </a:lnTo>
                <a:lnTo>
                  <a:pt x="576038" y="237441"/>
                </a:lnTo>
                <a:lnTo>
                  <a:pt x="597259" y="237441"/>
                </a:lnTo>
                <a:lnTo>
                  <a:pt x="597177" y="213352"/>
                </a:lnTo>
                <a:lnTo>
                  <a:pt x="595395" y="188404"/>
                </a:lnTo>
                <a:lnTo>
                  <a:pt x="589803" y="165750"/>
                </a:lnTo>
                <a:lnTo>
                  <a:pt x="580483" y="146536"/>
                </a:lnTo>
                <a:lnTo>
                  <a:pt x="567435" y="130764"/>
                </a:lnTo>
                <a:lnTo>
                  <a:pt x="563581" y="127897"/>
                </a:lnTo>
                <a:close/>
              </a:path>
              <a:path w="2212340" h="407669">
                <a:moveTo>
                  <a:pt x="568582" y="316014"/>
                </a:moveTo>
                <a:lnTo>
                  <a:pt x="541913" y="356340"/>
                </a:lnTo>
                <a:lnTo>
                  <a:pt x="500762" y="378816"/>
                </a:lnTo>
                <a:lnTo>
                  <a:pt x="465920" y="383117"/>
                </a:lnTo>
                <a:lnTo>
                  <a:pt x="541197" y="383117"/>
                </a:lnTo>
                <a:lnTo>
                  <a:pt x="548867" y="377131"/>
                </a:lnTo>
                <a:lnTo>
                  <a:pt x="560266" y="364908"/>
                </a:lnTo>
                <a:lnTo>
                  <a:pt x="569514" y="351035"/>
                </a:lnTo>
                <a:lnTo>
                  <a:pt x="569729" y="350565"/>
                </a:lnTo>
                <a:lnTo>
                  <a:pt x="569665" y="335514"/>
                </a:lnTo>
                <a:lnTo>
                  <a:pt x="568582" y="325764"/>
                </a:lnTo>
                <a:lnTo>
                  <a:pt x="568582" y="316014"/>
                </a:lnTo>
                <a:close/>
              </a:path>
              <a:path w="2212340" h="407669">
                <a:moveTo>
                  <a:pt x="568582" y="316014"/>
                </a:moveTo>
                <a:lnTo>
                  <a:pt x="568582" y="325764"/>
                </a:lnTo>
                <a:lnTo>
                  <a:pt x="569665" y="335514"/>
                </a:lnTo>
                <a:lnTo>
                  <a:pt x="569729" y="350565"/>
                </a:lnTo>
                <a:lnTo>
                  <a:pt x="576612" y="335514"/>
                </a:lnTo>
                <a:lnTo>
                  <a:pt x="568582" y="316014"/>
                </a:lnTo>
                <a:close/>
              </a:path>
              <a:path w="2212340" h="407669">
                <a:moveTo>
                  <a:pt x="597259" y="237441"/>
                </a:moveTo>
                <a:lnTo>
                  <a:pt x="576038" y="237441"/>
                </a:lnTo>
                <a:lnTo>
                  <a:pt x="576038" y="259808"/>
                </a:lnTo>
                <a:lnTo>
                  <a:pt x="597259" y="259808"/>
                </a:lnTo>
                <a:lnTo>
                  <a:pt x="597259" y="237441"/>
                </a:lnTo>
                <a:close/>
              </a:path>
              <a:path w="2212340" h="407669">
                <a:moveTo>
                  <a:pt x="481979" y="102661"/>
                </a:moveTo>
                <a:lnTo>
                  <a:pt x="431975" y="109113"/>
                </a:lnTo>
                <a:lnTo>
                  <a:pt x="386773" y="127323"/>
                </a:lnTo>
                <a:lnTo>
                  <a:pt x="362112" y="145102"/>
                </a:lnTo>
                <a:lnTo>
                  <a:pt x="376450" y="165750"/>
                </a:lnTo>
                <a:lnTo>
                  <a:pt x="386379" y="157828"/>
                </a:lnTo>
                <a:lnTo>
                  <a:pt x="397240" y="150694"/>
                </a:lnTo>
                <a:lnTo>
                  <a:pt x="435488" y="134026"/>
                </a:lnTo>
                <a:lnTo>
                  <a:pt x="479685" y="127897"/>
                </a:lnTo>
                <a:lnTo>
                  <a:pt x="563581" y="127897"/>
                </a:lnTo>
                <a:lnTo>
                  <a:pt x="550910" y="118469"/>
                </a:lnTo>
                <a:lnTo>
                  <a:pt x="531159" y="109687"/>
                </a:lnTo>
                <a:lnTo>
                  <a:pt x="508182" y="104418"/>
                </a:lnTo>
                <a:lnTo>
                  <a:pt x="481979" y="102661"/>
                </a:lnTo>
                <a:close/>
              </a:path>
              <a:path w="2212340" h="407669">
                <a:moveTo>
                  <a:pt x="742940" y="104955"/>
                </a:moveTo>
                <a:lnTo>
                  <a:pt x="715410" y="104955"/>
                </a:lnTo>
                <a:lnTo>
                  <a:pt x="715410" y="404338"/>
                </a:lnTo>
                <a:lnTo>
                  <a:pt x="744087" y="404338"/>
                </a:lnTo>
                <a:lnTo>
                  <a:pt x="744087" y="244897"/>
                </a:lnTo>
                <a:lnTo>
                  <a:pt x="744711" y="231705"/>
                </a:lnTo>
                <a:lnTo>
                  <a:pt x="744819" y="229411"/>
                </a:lnTo>
                <a:lnTo>
                  <a:pt x="744911" y="227476"/>
                </a:lnTo>
                <a:lnTo>
                  <a:pt x="747384" y="211345"/>
                </a:lnTo>
                <a:lnTo>
                  <a:pt x="751507" y="196505"/>
                </a:lnTo>
                <a:lnTo>
                  <a:pt x="755079" y="188117"/>
                </a:lnTo>
                <a:lnTo>
                  <a:pt x="742940" y="188117"/>
                </a:lnTo>
                <a:lnTo>
                  <a:pt x="738925" y="178941"/>
                </a:lnTo>
                <a:lnTo>
                  <a:pt x="742940" y="170497"/>
                </a:lnTo>
                <a:lnTo>
                  <a:pt x="742940" y="104955"/>
                </a:lnTo>
                <a:close/>
              </a:path>
              <a:path w="2212340" h="407669">
                <a:moveTo>
                  <a:pt x="942604" y="128470"/>
                </a:moveTo>
                <a:lnTo>
                  <a:pt x="857645" y="128470"/>
                </a:lnTo>
                <a:lnTo>
                  <a:pt x="879296" y="130119"/>
                </a:lnTo>
                <a:lnTo>
                  <a:pt x="898366" y="135066"/>
                </a:lnTo>
                <a:lnTo>
                  <a:pt x="940054" y="169549"/>
                </a:lnTo>
                <a:lnTo>
                  <a:pt x="952959" y="207976"/>
                </a:lnTo>
                <a:lnTo>
                  <a:pt x="954572" y="231705"/>
                </a:lnTo>
                <a:lnTo>
                  <a:pt x="954572" y="404338"/>
                </a:lnTo>
                <a:lnTo>
                  <a:pt x="983248" y="404338"/>
                </a:lnTo>
                <a:lnTo>
                  <a:pt x="983155" y="227476"/>
                </a:lnTo>
                <a:lnTo>
                  <a:pt x="982377" y="211345"/>
                </a:lnTo>
                <a:lnTo>
                  <a:pt x="982281" y="209338"/>
                </a:lnTo>
                <a:lnTo>
                  <a:pt x="967763" y="159441"/>
                </a:lnTo>
                <a:lnTo>
                  <a:pt x="949697" y="134492"/>
                </a:lnTo>
                <a:lnTo>
                  <a:pt x="942604" y="128470"/>
                </a:lnTo>
                <a:close/>
              </a:path>
              <a:path w="2212340" h="407669">
                <a:moveTo>
                  <a:pt x="742940" y="170497"/>
                </a:moveTo>
                <a:lnTo>
                  <a:pt x="738925" y="178941"/>
                </a:lnTo>
                <a:lnTo>
                  <a:pt x="742940" y="188117"/>
                </a:lnTo>
                <a:lnTo>
                  <a:pt x="742940" y="170497"/>
                </a:lnTo>
                <a:close/>
              </a:path>
              <a:path w="2212340" h="407669">
                <a:moveTo>
                  <a:pt x="861660" y="102661"/>
                </a:moveTo>
                <a:lnTo>
                  <a:pt x="819362" y="107823"/>
                </a:lnTo>
                <a:lnTo>
                  <a:pt x="784234" y="123308"/>
                </a:lnTo>
                <a:lnTo>
                  <a:pt x="746918" y="162129"/>
                </a:lnTo>
                <a:lnTo>
                  <a:pt x="742940" y="170497"/>
                </a:lnTo>
                <a:lnTo>
                  <a:pt x="742940" y="188117"/>
                </a:lnTo>
                <a:lnTo>
                  <a:pt x="755079" y="188117"/>
                </a:lnTo>
                <a:lnTo>
                  <a:pt x="757278" y="182955"/>
                </a:lnTo>
                <a:lnTo>
                  <a:pt x="764913" y="170768"/>
                </a:lnTo>
                <a:lnTo>
                  <a:pt x="796851" y="142808"/>
                </a:lnTo>
                <a:lnTo>
                  <a:pt x="840726" y="129366"/>
                </a:lnTo>
                <a:lnTo>
                  <a:pt x="857645" y="128470"/>
                </a:lnTo>
                <a:lnTo>
                  <a:pt x="942604" y="128470"/>
                </a:lnTo>
                <a:lnTo>
                  <a:pt x="938298" y="124814"/>
                </a:lnTo>
                <a:lnTo>
                  <a:pt x="925322" y="116999"/>
                </a:lnTo>
                <a:lnTo>
                  <a:pt x="911235" y="110727"/>
                </a:lnTo>
                <a:lnTo>
                  <a:pt x="895929" y="106246"/>
                </a:lnTo>
                <a:lnTo>
                  <a:pt x="879404" y="103557"/>
                </a:lnTo>
                <a:lnTo>
                  <a:pt x="861660" y="102661"/>
                </a:lnTo>
                <a:close/>
              </a:path>
              <a:path w="2212340" h="407669">
                <a:moveTo>
                  <a:pt x="1270501" y="119867"/>
                </a:moveTo>
                <a:lnTo>
                  <a:pt x="1065751" y="384838"/>
                </a:lnTo>
                <a:lnTo>
                  <a:pt x="1065751" y="404338"/>
                </a:lnTo>
                <a:lnTo>
                  <a:pt x="1303766" y="404338"/>
                </a:lnTo>
                <a:lnTo>
                  <a:pt x="1303766" y="389426"/>
                </a:lnTo>
                <a:lnTo>
                  <a:pt x="1095001" y="389426"/>
                </a:lnTo>
                <a:lnTo>
                  <a:pt x="1086398" y="379676"/>
                </a:lnTo>
                <a:lnTo>
                  <a:pt x="1102557" y="379676"/>
                </a:lnTo>
                <a:lnTo>
                  <a:pt x="1296325" y="129617"/>
                </a:lnTo>
                <a:lnTo>
                  <a:pt x="1277957" y="129617"/>
                </a:lnTo>
                <a:lnTo>
                  <a:pt x="1270501" y="119867"/>
                </a:lnTo>
                <a:close/>
              </a:path>
              <a:path w="2212340" h="407669">
                <a:moveTo>
                  <a:pt x="1102557" y="379676"/>
                </a:moveTo>
                <a:lnTo>
                  <a:pt x="1086398" y="379676"/>
                </a:lnTo>
                <a:lnTo>
                  <a:pt x="1095001" y="389426"/>
                </a:lnTo>
                <a:lnTo>
                  <a:pt x="1102557" y="379676"/>
                </a:lnTo>
                <a:close/>
              </a:path>
              <a:path w="2212340" h="407669">
                <a:moveTo>
                  <a:pt x="1303766" y="379676"/>
                </a:moveTo>
                <a:lnTo>
                  <a:pt x="1102557" y="379676"/>
                </a:lnTo>
                <a:lnTo>
                  <a:pt x="1095001" y="389426"/>
                </a:lnTo>
                <a:lnTo>
                  <a:pt x="1303766" y="389426"/>
                </a:lnTo>
                <a:lnTo>
                  <a:pt x="1303766" y="379676"/>
                </a:lnTo>
                <a:close/>
              </a:path>
              <a:path w="2212340" h="407669">
                <a:moveTo>
                  <a:pt x="1300325" y="104955"/>
                </a:moveTo>
                <a:lnTo>
                  <a:pt x="1068619" y="104955"/>
                </a:lnTo>
                <a:lnTo>
                  <a:pt x="1068619" y="129617"/>
                </a:lnTo>
                <a:lnTo>
                  <a:pt x="1262967" y="129617"/>
                </a:lnTo>
                <a:lnTo>
                  <a:pt x="1270501" y="119867"/>
                </a:lnTo>
                <a:lnTo>
                  <a:pt x="1300325" y="119867"/>
                </a:lnTo>
                <a:lnTo>
                  <a:pt x="1300325" y="104955"/>
                </a:lnTo>
                <a:close/>
              </a:path>
              <a:path w="2212340" h="407669">
                <a:moveTo>
                  <a:pt x="1300325" y="119867"/>
                </a:moveTo>
                <a:lnTo>
                  <a:pt x="1270501" y="119867"/>
                </a:lnTo>
                <a:lnTo>
                  <a:pt x="1277957" y="129617"/>
                </a:lnTo>
                <a:lnTo>
                  <a:pt x="1296325" y="129617"/>
                </a:lnTo>
                <a:lnTo>
                  <a:pt x="1300325" y="124455"/>
                </a:lnTo>
                <a:lnTo>
                  <a:pt x="1300325" y="119867"/>
                </a:lnTo>
                <a:close/>
              </a:path>
              <a:path w="2212340" h="407669">
                <a:moveTo>
                  <a:pt x="1577299" y="237441"/>
                </a:moveTo>
                <a:lnTo>
                  <a:pt x="1474637" y="237441"/>
                </a:lnTo>
                <a:lnTo>
                  <a:pt x="1455030" y="238193"/>
                </a:lnTo>
                <a:lnTo>
                  <a:pt x="1408682" y="249485"/>
                </a:lnTo>
                <a:lnTo>
                  <a:pt x="1373123" y="279882"/>
                </a:lnTo>
                <a:lnTo>
                  <a:pt x="1362865" y="320029"/>
                </a:lnTo>
                <a:lnTo>
                  <a:pt x="1362799" y="321176"/>
                </a:lnTo>
                <a:lnTo>
                  <a:pt x="1363588" y="333435"/>
                </a:lnTo>
                <a:lnTo>
                  <a:pt x="1365924" y="344834"/>
                </a:lnTo>
                <a:lnTo>
                  <a:pt x="1365954" y="344977"/>
                </a:lnTo>
                <a:lnTo>
                  <a:pt x="1391332" y="383261"/>
                </a:lnTo>
                <a:lnTo>
                  <a:pt x="1425565" y="400825"/>
                </a:lnTo>
                <a:lnTo>
                  <a:pt x="1470623" y="406632"/>
                </a:lnTo>
                <a:lnTo>
                  <a:pt x="1491987" y="405449"/>
                </a:lnTo>
                <a:lnTo>
                  <a:pt x="1511343" y="401900"/>
                </a:lnTo>
                <a:lnTo>
                  <a:pt x="1528693" y="395986"/>
                </a:lnTo>
                <a:lnTo>
                  <a:pt x="1544035" y="387705"/>
                </a:lnTo>
                <a:lnTo>
                  <a:pt x="1549914" y="383117"/>
                </a:lnTo>
                <a:lnTo>
                  <a:pt x="1474637" y="383117"/>
                </a:lnTo>
                <a:lnTo>
                  <a:pt x="1455962" y="382042"/>
                </a:lnTo>
                <a:lnTo>
                  <a:pt x="1413270" y="365911"/>
                </a:lnTo>
                <a:lnTo>
                  <a:pt x="1392838" y="333650"/>
                </a:lnTo>
                <a:lnTo>
                  <a:pt x="1391590" y="321176"/>
                </a:lnTo>
                <a:lnTo>
                  <a:pt x="1391476" y="320029"/>
                </a:lnTo>
                <a:lnTo>
                  <a:pt x="1409829" y="277014"/>
                </a:lnTo>
                <a:lnTo>
                  <a:pt x="1453704" y="260884"/>
                </a:lnTo>
                <a:lnTo>
                  <a:pt x="1475211" y="259808"/>
                </a:lnTo>
                <a:lnTo>
                  <a:pt x="1577299" y="259808"/>
                </a:lnTo>
                <a:lnTo>
                  <a:pt x="1577299" y="237441"/>
                </a:lnTo>
                <a:close/>
              </a:path>
              <a:path w="2212340" h="407669">
                <a:moveTo>
                  <a:pt x="1572298" y="127897"/>
                </a:moveTo>
                <a:lnTo>
                  <a:pt x="1488402" y="127897"/>
                </a:lnTo>
                <a:lnTo>
                  <a:pt x="1508870" y="129259"/>
                </a:lnTo>
                <a:lnTo>
                  <a:pt x="1526685" y="133345"/>
                </a:lnTo>
                <a:lnTo>
                  <a:pt x="1564395" y="161842"/>
                </a:lnTo>
                <a:lnTo>
                  <a:pt x="1577299" y="213352"/>
                </a:lnTo>
                <a:lnTo>
                  <a:pt x="1577299" y="316014"/>
                </a:lnTo>
                <a:lnTo>
                  <a:pt x="1585329" y="335514"/>
                </a:lnTo>
                <a:lnTo>
                  <a:pt x="1578446" y="350565"/>
                </a:lnTo>
                <a:lnTo>
                  <a:pt x="1578446" y="404338"/>
                </a:lnTo>
                <a:lnTo>
                  <a:pt x="1605976" y="404338"/>
                </a:lnTo>
                <a:lnTo>
                  <a:pt x="1605976" y="259808"/>
                </a:lnTo>
                <a:lnTo>
                  <a:pt x="1584755" y="259808"/>
                </a:lnTo>
                <a:lnTo>
                  <a:pt x="1584755" y="237441"/>
                </a:lnTo>
                <a:lnTo>
                  <a:pt x="1605976" y="237441"/>
                </a:lnTo>
                <a:lnTo>
                  <a:pt x="1605894" y="213352"/>
                </a:lnTo>
                <a:lnTo>
                  <a:pt x="1604112" y="188404"/>
                </a:lnTo>
                <a:lnTo>
                  <a:pt x="1598520" y="165750"/>
                </a:lnTo>
                <a:lnTo>
                  <a:pt x="1589200" y="146536"/>
                </a:lnTo>
                <a:lnTo>
                  <a:pt x="1576152" y="130764"/>
                </a:lnTo>
                <a:lnTo>
                  <a:pt x="1572298" y="127897"/>
                </a:lnTo>
                <a:close/>
              </a:path>
              <a:path w="2212340" h="407669">
                <a:moveTo>
                  <a:pt x="1577299" y="316014"/>
                </a:moveTo>
                <a:lnTo>
                  <a:pt x="1550630" y="356340"/>
                </a:lnTo>
                <a:lnTo>
                  <a:pt x="1509479" y="378816"/>
                </a:lnTo>
                <a:lnTo>
                  <a:pt x="1474637" y="383117"/>
                </a:lnTo>
                <a:lnTo>
                  <a:pt x="1549914" y="383117"/>
                </a:lnTo>
                <a:lnTo>
                  <a:pt x="1557584" y="377131"/>
                </a:lnTo>
                <a:lnTo>
                  <a:pt x="1568983" y="364908"/>
                </a:lnTo>
                <a:lnTo>
                  <a:pt x="1578231" y="351035"/>
                </a:lnTo>
                <a:lnTo>
                  <a:pt x="1578446" y="350565"/>
                </a:lnTo>
                <a:lnTo>
                  <a:pt x="1578383" y="335514"/>
                </a:lnTo>
                <a:lnTo>
                  <a:pt x="1577299" y="325764"/>
                </a:lnTo>
                <a:lnTo>
                  <a:pt x="1577299" y="316014"/>
                </a:lnTo>
                <a:close/>
              </a:path>
              <a:path w="2212340" h="407669">
                <a:moveTo>
                  <a:pt x="1577299" y="316014"/>
                </a:moveTo>
                <a:lnTo>
                  <a:pt x="1577299" y="325764"/>
                </a:lnTo>
                <a:lnTo>
                  <a:pt x="1578383" y="335514"/>
                </a:lnTo>
                <a:lnTo>
                  <a:pt x="1578446" y="350565"/>
                </a:lnTo>
                <a:lnTo>
                  <a:pt x="1585329" y="335514"/>
                </a:lnTo>
                <a:lnTo>
                  <a:pt x="1577299" y="316014"/>
                </a:lnTo>
                <a:close/>
              </a:path>
              <a:path w="2212340" h="407669">
                <a:moveTo>
                  <a:pt x="1605976" y="237441"/>
                </a:moveTo>
                <a:lnTo>
                  <a:pt x="1584755" y="237441"/>
                </a:lnTo>
                <a:lnTo>
                  <a:pt x="1584755" y="259808"/>
                </a:lnTo>
                <a:lnTo>
                  <a:pt x="1605976" y="259808"/>
                </a:lnTo>
                <a:lnTo>
                  <a:pt x="1605976" y="237441"/>
                </a:lnTo>
                <a:close/>
              </a:path>
              <a:path w="2212340" h="407669">
                <a:moveTo>
                  <a:pt x="1490696" y="102661"/>
                </a:moveTo>
                <a:lnTo>
                  <a:pt x="1440692" y="109113"/>
                </a:lnTo>
                <a:lnTo>
                  <a:pt x="1395490" y="127323"/>
                </a:lnTo>
                <a:lnTo>
                  <a:pt x="1370829" y="145102"/>
                </a:lnTo>
                <a:lnTo>
                  <a:pt x="1385167" y="165750"/>
                </a:lnTo>
                <a:lnTo>
                  <a:pt x="1395096" y="157828"/>
                </a:lnTo>
                <a:lnTo>
                  <a:pt x="1405957" y="150694"/>
                </a:lnTo>
                <a:lnTo>
                  <a:pt x="1444205" y="134026"/>
                </a:lnTo>
                <a:lnTo>
                  <a:pt x="1488402" y="127897"/>
                </a:lnTo>
                <a:lnTo>
                  <a:pt x="1572298" y="127897"/>
                </a:lnTo>
                <a:lnTo>
                  <a:pt x="1559627" y="118469"/>
                </a:lnTo>
                <a:lnTo>
                  <a:pt x="1539876" y="109687"/>
                </a:lnTo>
                <a:lnTo>
                  <a:pt x="1516899" y="104418"/>
                </a:lnTo>
                <a:lnTo>
                  <a:pt x="1490696" y="102661"/>
                </a:lnTo>
                <a:close/>
              </a:path>
              <a:path w="2212340" h="407669">
                <a:moveTo>
                  <a:pt x="1751657" y="104955"/>
                </a:moveTo>
                <a:lnTo>
                  <a:pt x="1724127" y="104955"/>
                </a:lnTo>
                <a:lnTo>
                  <a:pt x="1724127" y="404338"/>
                </a:lnTo>
                <a:lnTo>
                  <a:pt x="1752804" y="404338"/>
                </a:lnTo>
                <a:lnTo>
                  <a:pt x="1752804" y="248338"/>
                </a:lnTo>
                <a:lnTo>
                  <a:pt x="1754560" y="222063"/>
                </a:lnTo>
                <a:lnTo>
                  <a:pt x="1759829" y="198871"/>
                </a:lnTo>
                <a:lnTo>
                  <a:pt x="1765027" y="186970"/>
                </a:lnTo>
                <a:lnTo>
                  <a:pt x="1751657" y="186970"/>
                </a:lnTo>
                <a:lnTo>
                  <a:pt x="1748789" y="177794"/>
                </a:lnTo>
                <a:lnTo>
                  <a:pt x="1751657" y="171181"/>
                </a:lnTo>
                <a:lnTo>
                  <a:pt x="1751657" y="104955"/>
                </a:lnTo>
                <a:close/>
              </a:path>
              <a:path w="2212340" h="407669">
                <a:moveTo>
                  <a:pt x="1751657" y="171181"/>
                </a:moveTo>
                <a:lnTo>
                  <a:pt x="1748789" y="177794"/>
                </a:lnTo>
                <a:lnTo>
                  <a:pt x="1751657" y="186970"/>
                </a:lnTo>
                <a:lnTo>
                  <a:pt x="1751657" y="171181"/>
                </a:lnTo>
                <a:close/>
              </a:path>
              <a:path w="2212340" h="407669">
                <a:moveTo>
                  <a:pt x="1865789" y="102661"/>
                </a:moveTo>
                <a:lnTo>
                  <a:pt x="1824782" y="107536"/>
                </a:lnTo>
                <a:lnTo>
                  <a:pt x="1777394" y="132951"/>
                </a:lnTo>
                <a:lnTo>
                  <a:pt x="1751657" y="171181"/>
                </a:lnTo>
                <a:lnTo>
                  <a:pt x="1751657" y="186970"/>
                </a:lnTo>
                <a:lnTo>
                  <a:pt x="1765027" y="186970"/>
                </a:lnTo>
                <a:lnTo>
                  <a:pt x="1768612" y="178761"/>
                </a:lnTo>
                <a:lnTo>
                  <a:pt x="1780907" y="161735"/>
                </a:lnTo>
                <a:lnTo>
                  <a:pt x="1796320" y="147934"/>
                </a:lnTo>
                <a:lnTo>
                  <a:pt x="1814458" y="138077"/>
                </a:lnTo>
                <a:lnTo>
                  <a:pt x="1835320" y="132162"/>
                </a:lnTo>
                <a:lnTo>
                  <a:pt x="1858907" y="130191"/>
                </a:lnTo>
                <a:lnTo>
                  <a:pt x="1865789" y="130191"/>
                </a:lnTo>
                <a:lnTo>
                  <a:pt x="1865789" y="102661"/>
                </a:lnTo>
                <a:close/>
              </a:path>
              <a:path w="2212340" h="407669">
                <a:moveTo>
                  <a:pt x="1865789" y="130191"/>
                </a:moveTo>
                <a:lnTo>
                  <a:pt x="1860054" y="130191"/>
                </a:lnTo>
                <a:lnTo>
                  <a:pt x="1861201" y="130382"/>
                </a:lnTo>
                <a:lnTo>
                  <a:pt x="1862348" y="130764"/>
                </a:lnTo>
                <a:lnTo>
                  <a:pt x="1865789" y="130764"/>
                </a:lnTo>
                <a:lnTo>
                  <a:pt x="1865789" y="130191"/>
                </a:lnTo>
                <a:close/>
              </a:path>
              <a:path w="2212340" h="407669">
                <a:moveTo>
                  <a:pt x="1975078" y="104955"/>
                </a:moveTo>
                <a:lnTo>
                  <a:pt x="1946401" y="104955"/>
                </a:lnTo>
                <a:lnTo>
                  <a:pt x="1946481" y="281602"/>
                </a:lnTo>
                <a:lnTo>
                  <a:pt x="1954789" y="335263"/>
                </a:lnTo>
                <a:lnTo>
                  <a:pt x="1979953" y="375088"/>
                </a:lnTo>
                <a:lnTo>
                  <a:pt x="2019598" y="398889"/>
                </a:lnTo>
                <a:lnTo>
                  <a:pt x="2071431" y="406632"/>
                </a:lnTo>
                <a:lnTo>
                  <a:pt x="2091898" y="405377"/>
                </a:lnTo>
                <a:lnTo>
                  <a:pt x="2110861" y="401613"/>
                </a:lnTo>
                <a:lnTo>
                  <a:pt x="2128318" y="395340"/>
                </a:lnTo>
                <a:lnTo>
                  <a:pt x="2144269" y="386558"/>
                </a:lnTo>
                <a:lnTo>
                  <a:pt x="2151617" y="380823"/>
                </a:lnTo>
                <a:lnTo>
                  <a:pt x="2073725" y="380823"/>
                </a:lnTo>
                <a:lnTo>
                  <a:pt x="2051536" y="379174"/>
                </a:lnTo>
                <a:lnTo>
                  <a:pt x="2015117" y="365983"/>
                </a:lnTo>
                <a:lnTo>
                  <a:pt x="1981530" y="322036"/>
                </a:lnTo>
                <a:lnTo>
                  <a:pt x="1975078" y="277588"/>
                </a:lnTo>
                <a:lnTo>
                  <a:pt x="1975078" y="104955"/>
                </a:lnTo>
                <a:close/>
              </a:path>
              <a:path w="2212340" h="407669">
                <a:moveTo>
                  <a:pt x="2211945" y="321176"/>
                </a:moveTo>
                <a:lnTo>
                  <a:pt x="2184416" y="321176"/>
                </a:lnTo>
                <a:lnTo>
                  <a:pt x="2188431" y="330926"/>
                </a:lnTo>
                <a:lnTo>
                  <a:pt x="2184416" y="339572"/>
                </a:lnTo>
                <a:lnTo>
                  <a:pt x="2184416" y="404338"/>
                </a:lnTo>
                <a:lnTo>
                  <a:pt x="2211945" y="404338"/>
                </a:lnTo>
                <a:lnTo>
                  <a:pt x="2211945" y="321176"/>
                </a:lnTo>
                <a:close/>
              </a:path>
              <a:path w="2212340" h="407669">
                <a:moveTo>
                  <a:pt x="2211945" y="104955"/>
                </a:moveTo>
                <a:lnTo>
                  <a:pt x="2183269" y="104955"/>
                </a:lnTo>
                <a:lnTo>
                  <a:pt x="2183269" y="264397"/>
                </a:lnTo>
                <a:lnTo>
                  <a:pt x="2182637" y="277588"/>
                </a:lnTo>
                <a:lnTo>
                  <a:pt x="2170078" y="326338"/>
                </a:lnTo>
                <a:lnTo>
                  <a:pt x="2143839" y="358599"/>
                </a:lnTo>
                <a:lnTo>
                  <a:pt x="2105269" y="377238"/>
                </a:lnTo>
                <a:lnTo>
                  <a:pt x="2073725" y="380823"/>
                </a:lnTo>
                <a:lnTo>
                  <a:pt x="2151617" y="380823"/>
                </a:lnTo>
                <a:lnTo>
                  <a:pt x="2180724" y="347522"/>
                </a:lnTo>
                <a:lnTo>
                  <a:pt x="2184416" y="321176"/>
                </a:lnTo>
                <a:lnTo>
                  <a:pt x="2211945" y="321176"/>
                </a:lnTo>
                <a:lnTo>
                  <a:pt x="2211945" y="104955"/>
                </a:lnTo>
                <a:close/>
              </a:path>
              <a:path w="2212340" h="407669">
                <a:moveTo>
                  <a:pt x="2184416" y="321176"/>
                </a:moveTo>
                <a:lnTo>
                  <a:pt x="2184416" y="339572"/>
                </a:lnTo>
                <a:lnTo>
                  <a:pt x="2188431" y="330926"/>
                </a:lnTo>
                <a:lnTo>
                  <a:pt x="2184416" y="3211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690" dirty="0">
              <a:latin typeface="Montserrat SemiBold" panose="000007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153757-2FA4-20FD-A0FF-40FE22DF4B90}"/>
              </a:ext>
            </a:extLst>
          </p:cNvPr>
          <p:cNvSpPr txBox="1"/>
          <p:nvPr/>
        </p:nvSpPr>
        <p:spPr>
          <a:xfrm>
            <a:off x="157475" y="3549841"/>
            <a:ext cx="38296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700" dirty="0" err="1">
                <a:latin typeface="Century Gothic" panose="020B0502020202020204" pitchFamily="34" charset="0"/>
              </a:rPr>
              <a:t>Акселерационная</a:t>
            </a:r>
            <a:r>
              <a:rPr lang="ru-RU" sz="1700" dirty="0">
                <a:latin typeface="Century Gothic" panose="020B0502020202020204" pitchFamily="34" charset="0"/>
              </a:rPr>
              <a:t> программа Грозненского Государственно Нефтяного Технического Университета</a:t>
            </a:r>
            <a:endParaRPr lang="ru-DE" sz="1700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C1F09D-8F05-B436-063E-DBE04FEBF1BD}"/>
              </a:ext>
            </a:extLst>
          </p:cNvPr>
          <p:cNvSpPr txBox="1"/>
          <p:nvPr/>
        </p:nvSpPr>
        <p:spPr>
          <a:xfrm>
            <a:off x="3460771" y="6283961"/>
            <a:ext cx="2527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dirty="0">
                <a:latin typeface="Century Gothic" panose="020B0502020202020204" pitchFamily="34" charset="0"/>
              </a:rPr>
              <a:t>2025</a:t>
            </a:r>
            <a:endParaRPr lang="ru-DE" sz="2000" dirty="0"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0432C0-91E2-EDA0-7100-4024120A69D2}"/>
              </a:ext>
            </a:extLst>
          </p:cNvPr>
          <p:cNvSpPr txBox="1"/>
          <p:nvPr/>
        </p:nvSpPr>
        <p:spPr>
          <a:xfrm>
            <a:off x="157475" y="274631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err="1">
                <a:latin typeface="Century Gothic" panose="020B0502020202020204" pitchFamily="34" charset="0"/>
              </a:rPr>
              <a:t>Sanzaru</a:t>
            </a:r>
            <a:endParaRPr lang="ru-DE" dirty="0">
              <a:latin typeface="Century Gothic" panose="020B0502020202020204" pitchFamily="34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2EDE0387-1848-A081-7E8D-66C5FD887A79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303281DC-2054-E280-53DA-56E3490FFF2A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97326AF5-C14D-D81C-D5B5-04F6F328480F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090E3397-DBC0-D919-B508-92F82F44720A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6B6F680B-D4FB-D53F-1AE7-464C87A95798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CB7686F1-7EBE-7704-4F9B-B609A49CE87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719B542-7804-6A7A-1EBF-F4F1F52B4C7C}"/>
              </a:ext>
            </a:extLst>
          </p:cNvPr>
          <p:cNvCxnSpPr/>
          <p:nvPr/>
        </p:nvCxnSpPr>
        <p:spPr>
          <a:xfrm>
            <a:off x="-20359" y="789578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object 6"/>
          <p:cNvGrpSpPr/>
          <p:nvPr/>
        </p:nvGrpSpPr>
        <p:grpSpPr>
          <a:xfrm>
            <a:off x="4418077" y="0"/>
            <a:ext cx="5487923" cy="6858000"/>
            <a:chOff x="7622850" y="-1304436"/>
            <a:chExt cx="12339047" cy="13918223"/>
          </a:xfrm>
        </p:grpSpPr>
        <p:sp>
          <p:nvSpPr>
            <p:cNvPr id="7" name="object 7"/>
            <p:cNvSpPr/>
            <p:nvPr/>
          </p:nvSpPr>
          <p:spPr>
            <a:xfrm>
              <a:off x="7622850" y="10510825"/>
              <a:ext cx="1377315" cy="339725"/>
            </a:xfrm>
            <a:custGeom>
              <a:avLst/>
              <a:gdLst/>
              <a:ahLst/>
              <a:cxnLst/>
              <a:rect l="l" t="t" r="r" b="b"/>
              <a:pathLst>
                <a:path w="1377315" h="339725">
                  <a:moveTo>
                    <a:pt x="191560" y="22467"/>
                  </a:moveTo>
                  <a:lnTo>
                    <a:pt x="113293" y="22467"/>
                  </a:lnTo>
                  <a:lnTo>
                    <a:pt x="132832" y="23632"/>
                  </a:lnTo>
                  <a:lnTo>
                    <a:pt x="149862" y="27128"/>
                  </a:lnTo>
                  <a:lnTo>
                    <a:pt x="185804" y="51029"/>
                  </a:lnTo>
                  <a:lnTo>
                    <a:pt x="197904" y="90825"/>
                  </a:lnTo>
                  <a:lnTo>
                    <a:pt x="197686" y="96532"/>
                  </a:lnTo>
                  <a:lnTo>
                    <a:pt x="185296" y="136866"/>
                  </a:lnTo>
                  <a:lnTo>
                    <a:pt x="159990" y="169551"/>
                  </a:lnTo>
                  <a:lnTo>
                    <a:pt x="9082" y="319802"/>
                  </a:lnTo>
                  <a:lnTo>
                    <a:pt x="9082" y="337011"/>
                  </a:lnTo>
                  <a:lnTo>
                    <a:pt x="239015" y="337011"/>
                  </a:lnTo>
                  <a:lnTo>
                    <a:pt x="239015" y="324582"/>
                  </a:lnTo>
                  <a:lnTo>
                    <a:pt x="35374" y="324582"/>
                  </a:lnTo>
                  <a:lnTo>
                    <a:pt x="27247" y="315022"/>
                  </a:lnTo>
                  <a:lnTo>
                    <a:pt x="44969" y="315022"/>
                  </a:lnTo>
                  <a:lnTo>
                    <a:pt x="168266" y="192168"/>
                  </a:lnTo>
                  <a:lnTo>
                    <a:pt x="195335" y="161873"/>
                  </a:lnTo>
                  <a:lnTo>
                    <a:pt x="215352" y="128231"/>
                  </a:lnTo>
                  <a:lnTo>
                    <a:pt x="222403" y="97070"/>
                  </a:lnTo>
                  <a:lnTo>
                    <a:pt x="222463" y="96532"/>
                  </a:lnTo>
                  <a:lnTo>
                    <a:pt x="222674" y="90825"/>
                  </a:lnTo>
                  <a:lnTo>
                    <a:pt x="222762" y="88435"/>
                  </a:lnTo>
                  <a:lnTo>
                    <a:pt x="221963" y="75887"/>
                  </a:lnTo>
                  <a:lnTo>
                    <a:pt x="202207" y="32147"/>
                  </a:lnTo>
                  <a:lnTo>
                    <a:pt x="193602" y="23901"/>
                  </a:lnTo>
                  <a:lnTo>
                    <a:pt x="191560" y="22467"/>
                  </a:lnTo>
                  <a:close/>
                </a:path>
                <a:path w="1377315" h="339725">
                  <a:moveTo>
                    <a:pt x="44969" y="315022"/>
                  </a:moveTo>
                  <a:lnTo>
                    <a:pt x="27247" y="315022"/>
                  </a:lnTo>
                  <a:lnTo>
                    <a:pt x="35374" y="324582"/>
                  </a:lnTo>
                  <a:lnTo>
                    <a:pt x="44969" y="315022"/>
                  </a:lnTo>
                  <a:close/>
                </a:path>
                <a:path w="1377315" h="339725">
                  <a:moveTo>
                    <a:pt x="239015" y="315022"/>
                  </a:moveTo>
                  <a:lnTo>
                    <a:pt x="44969" y="315022"/>
                  </a:lnTo>
                  <a:lnTo>
                    <a:pt x="35374" y="324582"/>
                  </a:lnTo>
                  <a:lnTo>
                    <a:pt x="239015" y="324582"/>
                  </a:lnTo>
                  <a:lnTo>
                    <a:pt x="239015" y="315022"/>
                  </a:lnTo>
                  <a:close/>
                </a:path>
                <a:path w="1377315" h="339725">
                  <a:moveTo>
                    <a:pt x="115205" y="0"/>
                  </a:moveTo>
                  <a:lnTo>
                    <a:pt x="63578" y="6722"/>
                  </a:lnTo>
                  <a:lnTo>
                    <a:pt x="21630" y="26411"/>
                  </a:lnTo>
                  <a:lnTo>
                    <a:pt x="0" y="45890"/>
                  </a:lnTo>
                  <a:lnTo>
                    <a:pt x="17209" y="61187"/>
                  </a:lnTo>
                  <a:lnTo>
                    <a:pt x="26202" y="52015"/>
                  </a:lnTo>
                  <a:lnTo>
                    <a:pt x="35971" y="44098"/>
                  </a:lnTo>
                  <a:lnTo>
                    <a:pt x="83655" y="24857"/>
                  </a:lnTo>
                  <a:lnTo>
                    <a:pt x="113293" y="22467"/>
                  </a:lnTo>
                  <a:lnTo>
                    <a:pt x="191560" y="22467"/>
                  </a:lnTo>
                  <a:lnTo>
                    <a:pt x="183563" y="16850"/>
                  </a:lnTo>
                  <a:lnTo>
                    <a:pt x="172091" y="10994"/>
                  </a:lnTo>
                  <a:lnTo>
                    <a:pt x="159572" y="6184"/>
                  </a:lnTo>
                  <a:lnTo>
                    <a:pt x="145918" y="2748"/>
                  </a:lnTo>
                  <a:lnTo>
                    <a:pt x="131558" y="746"/>
                  </a:lnTo>
                  <a:lnTo>
                    <a:pt x="132514" y="746"/>
                  </a:lnTo>
                  <a:lnTo>
                    <a:pt x="115205" y="0"/>
                  </a:lnTo>
                  <a:close/>
                </a:path>
                <a:path w="1377315" h="339725">
                  <a:moveTo>
                    <a:pt x="414714" y="0"/>
                  </a:moveTo>
                  <a:lnTo>
                    <a:pt x="362190" y="11562"/>
                  </a:lnTo>
                  <a:lnTo>
                    <a:pt x="320422" y="45532"/>
                  </a:lnTo>
                  <a:lnTo>
                    <a:pt x="300464" y="79353"/>
                  </a:lnTo>
                  <a:lnTo>
                    <a:pt x="287916" y="120822"/>
                  </a:lnTo>
                  <a:lnTo>
                    <a:pt x="283733" y="169700"/>
                  </a:lnTo>
                  <a:lnTo>
                    <a:pt x="284653" y="192048"/>
                  </a:lnTo>
                  <a:lnTo>
                    <a:pt x="284779" y="195096"/>
                  </a:lnTo>
                  <a:lnTo>
                    <a:pt x="293144" y="240509"/>
                  </a:lnTo>
                  <a:lnTo>
                    <a:pt x="309636" y="278333"/>
                  </a:lnTo>
                  <a:lnTo>
                    <a:pt x="346833" y="318846"/>
                  </a:lnTo>
                  <a:lnTo>
                    <a:pt x="396130" y="338117"/>
                  </a:lnTo>
                  <a:lnTo>
                    <a:pt x="414714" y="339401"/>
                  </a:lnTo>
                  <a:lnTo>
                    <a:pt x="433476" y="338117"/>
                  </a:lnTo>
                  <a:lnTo>
                    <a:pt x="451044" y="334263"/>
                  </a:lnTo>
                  <a:lnTo>
                    <a:pt x="467417" y="327839"/>
                  </a:lnTo>
                  <a:lnTo>
                    <a:pt x="482594" y="318846"/>
                  </a:lnTo>
                  <a:lnTo>
                    <a:pt x="484954" y="316934"/>
                  </a:lnTo>
                  <a:lnTo>
                    <a:pt x="414714" y="316934"/>
                  </a:lnTo>
                  <a:lnTo>
                    <a:pt x="399387" y="315858"/>
                  </a:lnTo>
                  <a:lnTo>
                    <a:pt x="358784" y="299725"/>
                  </a:lnTo>
                  <a:lnTo>
                    <a:pt x="328847" y="264590"/>
                  </a:lnTo>
                  <a:lnTo>
                    <a:pt x="311459" y="212723"/>
                  </a:lnTo>
                  <a:lnTo>
                    <a:pt x="308113" y="169700"/>
                  </a:lnTo>
                  <a:lnTo>
                    <a:pt x="308949" y="147173"/>
                  </a:lnTo>
                  <a:lnTo>
                    <a:pt x="315642" y="107497"/>
                  </a:lnTo>
                  <a:lnTo>
                    <a:pt x="337493" y="61337"/>
                  </a:lnTo>
                  <a:lnTo>
                    <a:pt x="371422" y="32416"/>
                  </a:lnTo>
                  <a:lnTo>
                    <a:pt x="414714" y="22467"/>
                  </a:lnTo>
                  <a:lnTo>
                    <a:pt x="484948" y="22467"/>
                  </a:lnTo>
                  <a:lnTo>
                    <a:pt x="482594" y="20555"/>
                  </a:lnTo>
                  <a:lnTo>
                    <a:pt x="467417" y="11562"/>
                  </a:lnTo>
                  <a:lnTo>
                    <a:pt x="451044" y="5138"/>
                  </a:lnTo>
                  <a:lnTo>
                    <a:pt x="433476" y="1284"/>
                  </a:lnTo>
                  <a:lnTo>
                    <a:pt x="414714" y="0"/>
                  </a:lnTo>
                  <a:close/>
                </a:path>
                <a:path w="1377315" h="339725">
                  <a:moveTo>
                    <a:pt x="484948" y="22467"/>
                  </a:moveTo>
                  <a:lnTo>
                    <a:pt x="414714" y="22467"/>
                  </a:lnTo>
                  <a:lnTo>
                    <a:pt x="430220" y="23572"/>
                  </a:lnTo>
                  <a:lnTo>
                    <a:pt x="444710" y="26889"/>
                  </a:lnTo>
                  <a:lnTo>
                    <a:pt x="481937" y="49745"/>
                  </a:lnTo>
                  <a:lnTo>
                    <a:pt x="507930" y="90347"/>
                  </a:lnTo>
                  <a:lnTo>
                    <a:pt x="520478" y="147173"/>
                  </a:lnTo>
                  <a:lnTo>
                    <a:pt x="521315" y="169700"/>
                  </a:lnTo>
                  <a:lnTo>
                    <a:pt x="520478" y="192048"/>
                  </a:lnTo>
                  <a:lnTo>
                    <a:pt x="513786" y="231725"/>
                  </a:lnTo>
                  <a:lnTo>
                    <a:pt x="491814" y="278333"/>
                  </a:lnTo>
                  <a:lnTo>
                    <a:pt x="458185" y="307254"/>
                  </a:lnTo>
                  <a:lnTo>
                    <a:pt x="414714" y="316934"/>
                  </a:lnTo>
                  <a:lnTo>
                    <a:pt x="484954" y="316934"/>
                  </a:lnTo>
                  <a:lnTo>
                    <a:pt x="519791" y="278333"/>
                  </a:lnTo>
                  <a:lnTo>
                    <a:pt x="536283" y="240509"/>
                  </a:lnTo>
                  <a:lnTo>
                    <a:pt x="544648" y="195096"/>
                  </a:lnTo>
                  <a:lnTo>
                    <a:pt x="545694" y="169700"/>
                  </a:lnTo>
                  <a:lnTo>
                    <a:pt x="544765" y="147173"/>
                  </a:lnTo>
                  <a:lnTo>
                    <a:pt x="536283" y="99161"/>
                  </a:lnTo>
                  <a:lnTo>
                    <a:pt x="519791" y="61337"/>
                  </a:lnTo>
                  <a:lnTo>
                    <a:pt x="496606" y="31938"/>
                  </a:lnTo>
                  <a:lnTo>
                    <a:pt x="484948" y="22467"/>
                  </a:lnTo>
                  <a:close/>
                </a:path>
                <a:path w="1377315" h="339725">
                  <a:moveTo>
                    <a:pt x="774160" y="22467"/>
                  </a:moveTo>
                  <a:lnTo>
                    <a:pt x="695893" y="22467"/>
                  </a:lnTo>
                  <a:lnTo>
                    <a:pt x="715432" y="23632"/>
                  </a:lnTo>
                  <a:lnTo>
                    <a:pt x="732462" y="27128"/>
                  </a:lnTo>
                  <a:lnTo>
                    <a:pt x="768404" y="51029"/>
                  </a:lnTo>
                  <a:lnTo>
                    <a:pt x="780504" y="90825"/>
                  </a:lnTo>
                  <a:lnTo>
                    <a:pt x="780286" y="96532"/>
                  </a:lnTo>
                  <a:lnTo>
                    <a:pt x="767896" y="136866"/>
                  </a:lnTo>
                  <a:lnTo>
                    <a:pt x="742590" y="169551"/>
                  </a:lnTo>
                  <a:lnTo>
                    <a:pt x="591682" y="319802"/>
                  </a:lnTo>
                  <a:lnTo>
                    <a:pt x="591682" y="337011"/>
                  </a:lnTo>
                  <a:lnTo>
                    <a:pt x="821615" y="337011"/>
                  </a:lnTo>
                  <a:lnTo>
                    <a:pt x="821615" y="324582"/>
                  </a:lnTo>
                  <a:lnTo>
                    <a:pt x="617974" y="324582"/>
                  </a:lnTo>
                  <a:lnTo>
                    <a:pt x="609847" y="315022"/>
                  </a:lnTo>
                  <a:lnTo>
                    <a:pt x="627569" y="315022"/>
                  </a:lnTo>
                  <a:lnTo>
                    <a:pt x="750866" y="192168"/>
                  </a:lnTo>
                  <a:lnTo>
                    <a:pt x="777935" y="161873"/>
                  </a:lnTo>
                  <a:lnTo>
                    <a:pt x="797952" y="128231"/>
                  </a:lnTo>
                  <a:lnTo>
                    <a:pt x="805274" y="90825"/>
                  </a:lnTo>
                  <a:lnTo>
                    <a:pt x="805362" y="88435"/>
                  </a:lnTo>
                  <a:lnTo>
                    <a:pt x="804563" y="75887"/>
                  </a:lnTo>
                  <a:lnTo>
                    <a:pt x="804525" y="75289"/>
                  </a:lnTo>
                  <a:lnTo>
                    <a:pt x="802016" y="63100"/>
                  </a:lnTo>
                  <a:lnTo>
                    <a:pt x="797889" y="52015"/>
                  </a:lnTo>
                  <a:lnTo>
                    <a:pt x="797833" y="51866"/>
                  </a:lnTo>
                  <a:lnTo>
                    <a:pt x="791977" y="41588"/>
                  </a:lnTo>
                  <a:lnTo>
                    <a:pt x="784807" y="32147"/>
                  </a:lnTo>
                  <a:lnTo>
                    <a:pt x="776202" y="23901"/>
                  </a:lnTo>
                  <a:lnTo>
                    <a:pt x="774160" y="22467"/>
                  </a:lnTo>
                  <a:close/>
                </a:path>
                <a:path w="1377315" h="339725">
                  <a:moveTo>
                    <a:pt x="627569" y="315022"/>
                  </a:moveTo>
                  <a:lnTo>
                    <a:pt x="609847" y="315022"/>
                  </a:lnTo>
                  <a:lnTo>
                    <a:pt x="617974" y="324582"/>
                  </a:lnTo>
                  <a:lnTo>
                    <a:pt x="627569" y="315022"/>
                  </a:lnTo>
                  <a:close/>
                </a:path>
                <a:path w="1377315" h="339725">
                  <a:moveTo>
                    <a:pt x="821615" y="315022"/>
                  </a:moveTo>
                  <a:lnTo>
                    <a:pt x="627569" y="315022"/>
                  </a:lnTo>
                  <a:lnTo>
                    <a:pt x="617974" y="324582"/>
                  </a:lnTo>
                  <a:lnTo>
                    <a:pt x="821615" y="324582"/>
                  </a:lnTo>
                  <a:lnTo>
                    <a:pt x="821615" y="315022"/>
                  </a:lnTo>
                  <a:close/>
                </a:path>
                <a:path w="1377315" h="339725">
                  <a:moveTo>
                    <a:pt x="697805" y="0"/>
                  </a:moveTo>
                  <a:lnTo>
                    <a:pt x="646178" y="6722"/>
                  </a:lnTo>
                  <a:lnTo>
                    <a:pt x="604230" y="26411"/>
                  </a:lnTo>
                  <a:lnTo>
                    <a:pt x="582600" y="45890"/>
                  </a:lnTo>
                  <a:lnTo>
                    <a:pt x="599809" y="61187"/>
                  </a:lnTo>
                  <a:lnTo>
                    <a:pt x="608802" y="52015"/>
                  </a:lnTo>
                  <a:lnTo>
                    <a:pt x="618571" y="44098"/>
                  </a:lnTo>
                  <a:lnTo>
                    <a:pt x="666255" y="24857"/>
                  </a:lnTo>
                  <a:lnTo>
                    <a:pt x="695893" y="22467"/>
                  </a:lnTo>
                  <a:lnTo>
                    <a:pt x="774160" y="22467"/>
                  </a:lnTo>
                  <a:lnTo>
                    <a:pt x="766163" y="16850"/>
                  </a:lnTo>
                  <a:lnTo>
                    <a:pt x="754691" y="10994"/>
                  </a:lnTo>
                  <a:lnTo>
                    <a:pt x="742172" y="6184"/>
                  </a:lnTo>
                  <a:lnTo>
                    <a:pt x="728518" y="2748"/>
                  </a:lnTo>
                  <a:lnTo>
                    <a:pt x="714158" y="746"/>
                  </a:lnTo>
                  <a:lnTo>
                    <a:pt x="715114" y="746"/>
                  </a:lnTo>
                  <a:lnTo>
                    <a:pt x="697805" y="0"/>
                  </a:lnTo>
                  <a:close/>
                </a:path>
                <a:path w="1377315" h="339725">
                  <a:moveTo>
                    <a:pt x="866300" y="275823"/>
                  </a:moveTo>
                  <a:lnTo>
                    <a:pt x="853871" y="294466"/>
                  </a:lnTo>
                  <a:lnTo>
                    <a:pt x="863581" y="304027"/>
                  </a:lnTo>
                  <a:lnTo>
                    <a:pt x="875024" y="312632"/>
                  </a:lnTo>
                  <a:lnTo>
                    <a:pt x="919391" y="332410"/>
                  </a:lnTo>
                  <a:lnTo>
                    <a:pt x="971466" y="339401"/>
                  </a:lnTo>
                  <a:lnTo>
                    <a:pt x="989534" y="338625"/>
                  </a:lnTo>
                  <a:lnTo>
                    <a:pt x="990018" y="338625"/>
                  </a:lnTo>
                  <a:lnTo>
                    <a:pt x="1006475" y="336294"/>
                  </a:lnTo>
                  <a:lnTo>
                    <a:pt x="1006862" y="336294"/>
                  </a:lnTo>
                  <a:lnTo>
                    <a:pt x="1022735" y="332141"/>
                  </a:lnTo>
                  <a:lnTo>
                    <a:pt x="1036479" y="326495"/>
                  </a:lnTo>
                  <a:lnTo>
                    <a:pt x="1048788" y="319234"/>
                  </a:lnTo>
                  <a:lnTo>
                    <a:pt x="1051702" y="316934"/>
                  </a:lnTo>
                  <a:lnTo>
                    <a:pt x="970988" y="316934"/>
                  </a:lnTo>
                  <a:lnTo>
                    <a:pt x="954407" y="316217"/>
                  </a:lnTo>
                  <a:lnTo>
                    <a:pt x="909322" y="305461"/>
                  </a:lnTo>
                  <a:lnTo>
                    <a:pt x="874725" y="284308"/>
                  </a:lnTo>
                  <a:lnTo>
                    <a:pt x="866300" y="275823"/>
                  </a:lnTo>
                  <a:close/>
                </a:path>
                <a:path w="1377315" h="339725">
                  <a:moveTo>
                    <a:pt x="1071375" y="2390"/>
                  </a:moveTo>
                  <a:lnTo>
                    <a:pt x="894025" y="2390"/>
                  </a:lnTo>
                  <a:lnTo>
                    <a:pt x="876338" y="164442"/>
                  </a:lnTo>
                  <a:lnTo>
                    <a:pt x="944219" y="164442"/>
                  </a:lnTo>
                  <a:lnTo>
                    <a:pt x="965730" y="165040"/>
                  </a:lnTo>
                  <a:lnTo>
                    <a:pt x="1015923" y="174003"/>
                  </a:lnTo>
                  <a:lnTo>
                    <a:pt x="1053210" y="200294"/>
                  </a:lnTo>
                  <a:lnTo>
                    <a:pt x="1064147" y="240449"/>
                  </a:lnTo>
                  <a:lnTo>
                    <a:pt x="1064204" y="241405"/>
                  </a:lnTo>
                  <a:lnTo>
                    <a:pt x="1062740" y="257359"/>
                  </a:lnTo>
                  <a:lnTo>
                    <a:pt x="1040781" y="295901"/>
                  </a:lnTo>
                  <a:lnTo>
                    <a:pt x="992739" y="315619"/>
                  </a:lnTo>
                  <a:lnTo>
                    <a:pt x="970988" y="316934"/>
                  </a:lnTo>
                  <a:lnTo>
                    <a:pt x="1051702" y="316934"/>
                  </a:lnTo>
                  <a:lnTo>
                    <a:pt x="1081324" y="279080"/>
                  </a:lnTo>
                  <a:lnTo>
                    <a:pt x="1088527" y="241405"/>
                  </a:lnTo>
                  <a:lnTo>
                    <a:pt x="1088584" y="240449"/>
                  </a:lnTo>
                  <a:lnTo>
                    <a:pt x="1080786" y="200294"/>
                  </a:lnTo>
                  <a:lnTo>
                    <a:pt x="1057034" y="169342"/>
                  </a:lnTo>
                  <a:lnTo>
                    <a:pt x="1030742" y="154881"/>
                  </a:lnTo>
                  <a:lnTo>
                    <a:pt x="900240" y="154881"/>
                  </a:lnTo>
                  <a:lnTo>
                    <a:pt x="888767" y="142453"/>
                  </a:lnTo>
                  <a:lnTo>
                    <a:pt x="901621" y="142453"/>
                  </a:lnTo>
                  <a:lnTo>
                    <a:pt x="914740" y="24379"/>
                  </a:lnTo>
                  <a:lnTo>
                    <a:pt x="904064" y="24379"/>
                  </a:lnTo>
                  <a:lnTo>
                    <a:pt x="916015" y="12906"/>
                  </a:lnTo>
                  <a:lnTo>
                    <a:pt x="1071375" y="12906"/>
                  </a:lnTo>
                  <a:lnTo>
                    <a:pt x="1071375" y="2390"/>
                  </a:lnTo>
                  <a:close/>
                </a:path>
                <a:path w="1377315" h="339725">
                  <a:moveTo>
                    <a:pt x="901621" y="142453"/>
                  </a:moveTo>
                  <a:lnTo>
                    <a:pt x="888767" y="142453"/>
                  </a:lnTo>
                  <a:lnTo>
                    <a:pt x="900240" y="154881"/>
                  </a:lnTo>
                  <a:lnTo>
                    <a:pt x="901534" y="143230"/>
                  </a:lnTo>
                  <a:lnTo>
                    <a:pt x="901621" y="142453"/>
                  </a:lnTo>
                  <a:close/>
                </a:path>
                <a:path w="1377315" h="339725">
                  <a:moveTo>
                    <a:pt x="949477" y="142453"/>
                  </a:moveTo>
                  <a:lnTo>
                    <a:pt x="901621" y="142453"/>
                  </a:lnTo>
                  <a:lnTo>
                    <a:pt x="900240" y="154881"/>
                  </a:lnTo>
                  <a:lnTo>
                    <a:pt x="1030742" y="154881"/>
                  </a:lnTo>
                  <a:lnTo>
                    <a:pt x="1014370" y="149444"/>
                  </a:lnTo>
                  <a:lnTo>
                    <a:pt x="995368" y="145560"/>
                  </a:lnTo>
                  <a:lnTo>
                    <a:pt x="973737" y="143230"/>
                  </a:lnTo>
                  <a:lnTo>
                    <a:pt x="949477" y="142453"/>
                  </a:lnTo>
                  <a:close/>
                </a:path>
                <a:path w="1377315" h="339725">
                  <a:moveTo>
                    <a:pt x="916015" y="12906"/>
                  </a:moveTo>
                  <a:lnTo>
                    <a:pt x="904064" y="24379"/>
                  </a:lnTo>
                  <a:lnTo>
                    <a:pt x="914740" y="24379"/>
                  </a:lnTo>
                  <a:lnTo>
                    <a:pt x="916015" y="12906"/>
                  </a:lnTo>
                  <a:close/>
                </a:path>
                <a:path w="1377315" h="339725">
                  <a:moveTo>
                    <a:pt x="1071375" y="12906"/>
                  </a:moveTo>
                  <a:lnTo>
                    <a:pt x="916015" y="12906"/>
                  </a:lnTo>
                  <a:lnTo>
                    <a:pt x="914740" y="24379"/>
                  </a:lnTo>
                  <a:lnTo>
                    <a:pt x="1071375" y="24379"/>
                  </a:lnTo>
                  <a:lnTo>
                    <a:pt x="1071375" y="12906"/>
                  </a:lnTo>
                  <a:close/>
                </a:path>
                <a:path w="1377315" h="339725">
                  <a:moveTo>
                    <a:pt x="1330285" y="87479"/>
                  </a:moveTo>
                  <a:lnTo>
                    <a:pt x="1159628" y="87479"/>
                  </a:lnTo>
                  <a:lnTo>
                    <a:pt x="1159628" y="337011"/>
                  </a:lnTo>
                  <a:lnTo>
                    <a:pt x="1183529" y="337011"/>
                  </a:lnTo>
                  <a:lnTo>
                    <a:pt x="1183529" y="108991"/>
                  </a:lnTo>
                  <a:lnTo>
                    <a:pt x="1176837" y="108991"/>
                  </a:lnTo>
                  <a:lnTo>
                    <a:pt x="1183529" y="102298"/>
                  </a:lnTo>
                  <a:lnTo>
                    <a:pt x="1330285" y="102298"/>
                  </a:lnTo>
                  <a:lnTo>
                    <a:pt x="1330285" y="87479"/>
                  </a:lnTo>
                  <a:close/>
                </a:path>
                <a:path w="1377315" h="339725">
                  <a:moveTo>
                    <a:pt x="1183529" y="102298"/>
                  </a:moveTo>
                  <a:lnTo>
                    <a:pt x="1176837" y="108991"/>
                  </a:lnTo>
                  <a:lnTo>
                    <a:pt x="1183529" y="108991"/>
                  </a:lnTo>
                  <a:lnTo>
                    <a:pt x="1183529" y="102298"/>
                  </a:lnTo>
                  <a:close/>
                </a:path>
                <a:path w="1377315" h="339725">
                  <a:moveTo>
                    <a:pt x="1330285" y="102298"/>
                  </a:moveTo>
                  <a:lnTo>
                    <a:pt x="1183529" y="102298"/>
                  </a:lnTo>
                  <a:lnTo>
                    <a:pt x="1183529" y="108991"/>
                  </a:lnTo>
                  <a:lnTo>
                    <a:pt x="1330285" y="108991"/>
                  </a:lnTo>
                  <a:lnTo>
                    <a:pt x="1330285" y="102298"/>
                  </a:lnTo>
                  <a:close/>
                </a:path>
                <a:path w="1377315" h="339725">
                  <a:moveTo>
                    <a:pt x="1362424" y="298291"/>
                  </a:moveTo>
                  <a:lnTo>
                    <a:pt x="1351588" y="298291"/>
                  </a:lnTo>
                  <a:lnTo>
                    <a:pt x="1346808" y="300203"/>
                  </a:lnTo>
                  <a:lnTo>
                    <a:pt x="1342665" y="304027"/>
                  </a:lnTo>
                  <a:lnTo>
                    <a:pt x="1338841" y="307851"/>
                  </a:lnTo>
                  <a:lnTo>
                    <a:pt x="1336928" y="312632"/>
                  </a:lnTo>
                  <a:lnTo>
                    <a:pt x="1336928" y="324104"/>
                  </a:lnTo>
                  <a:lnTo>
                    <a:pt x="1338841" y="329044"/>
                  </a:lnTo>
                  <a:lnTo>
                    <a:pt x="1342665" y="333187"/>
                  </a:lnTo>
                  <a:lnTo>
                    <a:pt x="1346808" y="337011"/>
                  </a:lnTo>
                  <a:lnTo>
                    <a:pt x="1351588" y="338923"/>
                  </a:lnTo>
                  <a:lnTo>
                    <a:pt x="1362424" y="338923"/>
                  </a:lnTo>
                  <a:lnTo>
                    <a:pt x="1367044" y="337011"/>
                  </a:lnTo>
                  <a:lnTo>
                    <a:pt x="1375012" y="329044"/>
                  </a:lnTo>
                  <a:lnTo>
                    <a:pt x="1377083" y="324104"/>
                  </a:lnTo>
                  <a:lnTo>
                    <a:pt x="1377083" y="312632"/>
                  </a:lnTo>
                  <a:lnTo>
                    <a:pt x="1375012" y="307851"/>
                  </a:lnTo>
                  <a:lnTo>
                    <a:pt x="1370869" y="304027"/>
                  </a:lnTo>
                  <a:lnTo>
                    <a:pt x="1367044" y="300203"/>
                  </a:lnTo>
                  <a:lnTo>
                    <a:pt x="1362424" y="298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 rotWithShape="1">
            <a:blip r:embed="rId2" cstate="print"/>
            <a:srcRect l="14933" r="1"/>
            <a:stretch/>
          </p:blipFill>
          <p:spPr>
            <a:xfrm>
              <a:off x="7622850" y="-1304436"/>
              <a:ext cx="12339047" cy="139182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2754"/>
            <a:ext cx="5375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Бизнес-модель по шаблону </a:t>
            </a:r>
            <a:r>
              <a:rPr lang="ru-RU" b="1" dirty="0" err="1">
                <a:latin typeface="Century Gothic" panose="020B0502020202020204" pitchFamily="34" charset="0"/>
              </a:rPr>
              <a:t>Остервальдера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id="{3FC87DB7-563B-58AD-20DE-AE47E281F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816135"/>
              </p:ext>
            </p:extLst>
          </p:nvPr>
        </p:nvGraphicFramePr>
        <p:xfrm>
          <a:off x="0" y="419086"/>
          <a:ext cx="9906000" cy="62833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5464">
                  <a:extLst>
                    <a:ext uri="{9D8B030D-6E8A-4147-A177-3AD203B41FA5}">
                      <a16:colId xmlns:a16="http://schemas.microsoft.com/office/drawing/2014/main" val="4230297638"/>
                    </a:ext>
                  </a:extLst>
                </a:gridCol>
                <a:gridCol w="1972634">
                  <a:extLst>
                    <a:ext uri="{9D8B030D-6E8A-4147-A177-3AD203B41FA5}">
                      <a16:colId xmlns:a16="http://schemas.microsoft.com/office/drawing/2014/main" val="3232903609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416224982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3082425068"/>
                    </a:ext>
                  </a:extLst>
                </a:gridCol>
                <a:gridCol w="1972634">
                  <a:extLst>
                    <a:ext uri="{9D8B030D-6E8A-4147-A177-3AD203B41FA5}">
                      <a16:colId xmlns:a16="http://schemas.microsoft.com/office/drawing/2014/main" val="4105284102"/>
                    </a:ext>
                  </a:extLst>
                </a:gridCol>
                <a:gridCol w="1972634">
                  <a:extLst>
                    <a:ext uri="{9D8B030D-6E8A-4147-A177-3AD203B41FA5}">
                      <a16:colId xmlns:a16="http://schemas.microsoft.com/office/drawing/2014/main" val="2695298972"/>
                    </a:ext>
                  </a:extLst>
                </a:gridCol>
              </a:tblGrid>
              <a:tr h="2397473">
                <a:tc rowSpan="2">
                  <a:txBody>
                    <a:bodyPr/>
                    <a:lstStyle/>
                    <a:p>
                      <a:pPr marL="0" algn="ctr" defTabSz="839876" rtl="0" eaLnBrk="1" latinLnBrk="0" hangingPunct="1"/>
                      <a:r>
                        <a:rPr lang="ru-RU" sz="1400" b="1" kern="1200" dirty="0">
                          <a:latin typeface="Candara" panose="020E0502030303020204" pitchFamily="34" charset="0"/>
                        </a:rPr>
                        <a:t>Партнеры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Танцевальные и театральные студии (для тестирования и демонстраций);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Креативные агентства и арт-пространства;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Производители электронных компонентов (ESP32, датчики движения, LED-ленты);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  <a:p>
                      <a:pPr marL="0" lvl="0" algn="ctr">
                        <a:buNone/>
                      </a:pPr>
                      <a:endParaRPr lang="ru-RU" sz="1400" b="1" kern="1200" dirty="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398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latin typeface="Candara" panose="020E0502030303020204" pitchFamily="34" charset="0"/>
                        </a:rPr>
                        <a:t>Ключевые активности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Разработка и сборка устройства на базе ESP32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Создание и настройка ПО для синхронизации света с движением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Маркетинг и продвижение продукта на рынке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Candara" panose="020E0502030303020204" pitchFamily="34" charset="0"/>
                        </a:rPr>
                        <a:t>Ценностное</a:t>
                      </a:r>
                      <a:r>
                        <a:rPr lang="ru-RU" sz="1400" dirty="0"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ru-RU" sz="1400" b="1" dirty="0">
                          <a:latin typeface="Candara" panose="020E0502030303020204" pitchFamily="34" charset="0"/>
                        </a:rPr>
                        <a:t>предложение</a:t>
                      </a:r>
                    </a:p>
                    <a:p>
                      <a:pPr lvl="0" algn="ctr">
                        <a:buNone/>
                      </a:pPr>
                      <a:r>
                        <a:rPr lang="ru-RU" sz="1400" u="none" strike="noStrike" noProof="0" dirty="0">
                          <a:latin typeface="Candara" panose="020E0502030303020204" pitchFamily="34" charset="0"/>
                        </a:rPr>
                        <a:t>Интерактивная система, которая синхронизирует световые эффекты с движениями танцора в реальном времени, создавая динамичные и уникальные перформансы.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839876" rtl="0" eaLnBrk="1" latinLnBrk="0" hangingPunct="1"/>
                      <a:r>
                        <a:rPr lang="ru-RU" sz="1400" b="1" kern="1200" dirty="0">
                          <a:latin typeface="Candara" panose="020E0502030303020204" pitchFamily="34" charset="0"/>
                        </a:rPr>
                        <a:t>Каналы продвижения будущего продукта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Участие в выставках и фестивалях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Продвижение через соцсети 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Сотрудничество с арт-кластерами и продакшн-компаниями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latin typeface="Candara" panose="020E0502030303020204" pitchFamily="34" charset="0"/>
                        </a:rPr>
                        <a:t>Целевая аудитория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Театры и арт-центры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Танцевальные и сценические студии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Организаторы концертов, шоу и фестивалей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400" u="none" strike="noStrike" kern="1200" noProof="0" dirty="0">
                          <a:latin typeface="Candara" panose="020E0502030303020204" pitchFamily="34" charset="0"/>
                        </a:rPr>
                        <a:t>Компании, занимающиеся сценическим дизайном</a:t>
                      </a:r>
                      <a:endParaRPr lang="ru-RU" dirty="0">
                        <a:latin typeface="Candara" panose="020E0502030303020204" pitchFamily="34" charset="0"/>
                      </a:endParaRPr>
                    </a:p>
                    <a:p>
                      <a:pPr lvl="0" algn="ctr">
                        <a:buNone/>
                      </a:pPr>
                      <a:endParaRPr lang="ru-RU" sz="1400" b="1" kern="1200" dirty="0">
                        <a:solidFill>
                          <a:schemeClr val="dk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785097"/>
                  </a:ext>
                </a:extLst>
              </a:tr>
              <a:tr h="2277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398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latin typeface="Candara" panose="020E0502030303020204" pitchFamily="34" charset="0"/>
                        </a:rPr>
                        <a:t>Ключевые ресурсы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noProof="0" dirty="0">
                          <a:latin typeface="Candara" panose="020E0502030303020204" pitchFamily="34" charset="0"/>
                        </a:rPr>
                        <a:t>Инженеры-разработчики (ПО и электроника)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noProof="0" dirty="0">
                          <a:latin typeface="Candara" panose="020E0502030303020204" pitchFamily="34" charset="0"/>
                        </a:rPr>
                        <a:t>Команда дизайнеров и маркетологов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noProof="0" dirty="0">
                          <a:latin typeface="Candara" panose="020E0502030303020204" pitchFamily="34" charset="0"/>
                        </a:rPr>
                        <a:t>Производственное оборудование и лаборатория для прототипов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ru-RU" sz="1200" u="none" strike="noStrike" noProof="0" dirty="0">
                          <a:latin typeface="Candara" panose="020E0502030303020204" pitchFamily="34" charset="0"/>
                        </a:rPr>
                        <a:t>Финансовые инвестиции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839876" rtl="0" eaLnBrk="1" latinLnBrk="0" hangingPunct="1"/>
                      <a:r>
                        <a:rPr lang="ru-RU" sz="1400" b="1" kern="1200" dirty="0">
                          <a:latin typeface="Candara" panose="020E0502030303020204" pitchFamily="34" charset="0"/>
                        </a:rPr>
                        <a:t>Каналы сбыта будущего продукта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kern="1200" noProof="0" dirty="0">
                          <a:latin typeface="Candara" panose="020E0502030303020204" pitchFamily="34" charset="0"/>
                        </a:rPr>
                        <a:t>Прямые продажи театрам, студиям, продакшн-компаниям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kern="1200" noProof="0" dirty="0">
                          <a:latin typeface="Candara" panose="020E0502030303020204" pitchFamily="34" charset="0"/>
                        </a:rPr>
                        <a:t>Через </a:t>
                      </a:r>
                      <a:r>
                        <a:rPr lang="ru-RU" sz="1200" u="none" strike="noStrike" kern="1200" noProof="0" dirty="0" err="1">
                          <a:latin typeface="Candara" panose="020E0502030303020204" pitchFamily="34" charset="0"/>
                        </a:rPr>
                        <a:t>дистрибьюторов</a:t>
                      </a:r>
                      <a:r>
                        <a:rPr lang="ru-RU" sz="1200" u="none" strike="noStrike" kern="1200" noProof="0" dirty="0">
                          <a:latin typeface="Candara" panose="020E0502030303020204" pitchFamily="34" charset="0"/>
                        </a:rPr>
                        <a:t> и партнёров в сфере event-технологий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ru-RU" sz="1200" u="none" strike="noStrike" kern="1200" noProof="0" dirty="0">
                          <a:latin typeface="Candara" panose="020E0502030303020204" pitchFamily="34" charset="0"/>
                        </a:rPr>
                        <a:t>Онлайн-продажи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61111"/>
                  </a:ext>
                </a:extLst>
              </a:tr>
              <a:tr h="1528503">
                <a:tc gridSpan="3">
                  <a:txBody>
                    <a:bodyPr/>
                    <a:lstStyle/>
                    <a:p>
                      <a:r>
                        <a:rPr lang="ru-RU" sz="1400" b="1" kern="1200" dirty="0">
                          <a:latin typeface="Candara" panose="020E0502030303020204" pitchFamily="34" charset="0"/>
                        </a:rPr>
                        <a:t>Расходы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kern="1200" noProof="0" dirty="0">
                          <a:latin typeface="Candara" panose="020E0502030303020204" pitchFamily="34" charset="0"/>
                        </a:rPr>
                        <a:t>Разработка и тестирование прототипов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kern="1200" noProof="0" dirty="0">
                          <a:latin typeface="Candara" panose="020E0502030303020204" pitchFamily="34" charset="0"/>
                        </a:rPr>
                        <a:t>Закупка электронных компонентов и материалов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kern="1200" noProof="0" dirty="0">
                          <a:latin typeface="Candara" panose="020E0502030303020204" pitchFamily="34" charset="0"/>
                        </a:rPr>
                        <a:t>Заработная плата команды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kern="1200" noProof="0" dirty="0">
                          <a:latin typeface="Candara" panose="020E0502030303020204" pitchFamily="34" charset="0"/>
                        </a:rPr>
                        <a:t>Маркетинг и продвижение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kern="1200" noProof="0" dirty="0">
                          <a:latin typeface="Candara" panose="020E0502030303020204" pitchFamily="34" charset="0"/>
                        </a:rPr>
                        <a:t>Логистика и </a:t>
                      </a:r>
                      <a:r>
                        <a:rPr lang="ru-RU" sz="1200" u="none" strike="noStrike" kern="1200" noProof="0" dirty="0" err="1">
                          <a:latin typeface="Candara" panose="020E0502030303020204" pitchFamily="34" charset="0"/>
                        </a:rPr>
                        <a:t>сервисное</a:t>
                      </a:r>
                      <a:r>
                        <a:rPr lang="ru-RU" sz="1200" u="none" strike="noStrike" kern="1200" noProof="0" dirty="0">
                          <a:latin typeface="Candara" panose="020E0502030303020204" pitchFamily="34" charset="0"/>
                        </a:rPr>
                        <a:t> обслуживание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8398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latin typeface="Candara" panose="020E0502030303020204" pitchFamily="34" charset="0"/>
                        </a:rPr>
                        <a:t>Доходы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noProof="0" dirty="0">
                          <a:latin typeface="Candara" panose="020E0502030303020204" pitchFamily="34" charset="0"/>
                        </a:rPr>
                        <a:t>Продажа устройств и ПО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noProof="0" dirty="0">
                          <a:latin typeface="Candara" panose="020E0502030303020204" pitchFamily="34" charset="0"/>
                        </a:rPr>
                        <a:t>Аренда оборудования для мероприятий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noProof="0" dirty="0">
                          <a:latin typeface="Candara" panose="020E0502030303020204" pitchFamily="34" charset="0"/>
                        </a:rPr>
                        <a:t>Индивидуальная настройка под заказ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noProof="0" dirty="0">
                          <a:latin typeface="Candara" panose="020E0502030303020204" pitchFamily="34" charset="0"/>
                        </a:rPr>
                        <a:t>Партнёрские соглашения с агентствами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ru-RU" sz="1200" u="none" strike="noStrike" noProof="0" dirty="0">
                          <a:latin typeface="Candara" panose="020E0502030303020204" pitchFamily="34" charset="0"/>
                        </a:rPr>
                        <a:t>Возможные гранты и инвестиции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  <a:p>
                      <a:pPr lvl="0">
                        <a:buNone/>
                      </a:pPr>
                      <a:endParaRPr lang="ru-RU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180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325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3082" y="294088"/>
            <a:ext cx="46025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ru-RU" sz="1200" dirty="0">
                <a:solidFill>
                  <a:srgbClr val="00000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КАРТА КЛЮЧЕВЫХ КОММУНИКАЦИЙ ПРОЕКТА НА ЭТАПЕ 1</a:t>
            </a:r>
            <a:endParaRPr lang="ru-RU" sz="1200" dirty="0">
              <a:latin typeface="Century Gothic" panose="020B0502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C5B3E2D-77CA-43B0-F6D4-E1A39D5AF0BB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7AF3CD82-6965-1E2F-DF10-86722F0A6154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DFE9553F-F4F7-9420-23AA-5AF6513DA9CF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C478C9B1-7168-D08B-ACD8-D66294849A5C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901DFC1A-B85D-4AE6-E03D-78472FF80A18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4FB0C4B9-924D-1CAE-F571-5FD5C0C3179E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1CE44A38-4DD6-46A6-B420-9BE667F711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9158900"/>
              </p:ext>
            </p:extLst>
          </p:nvPr>
        </p:nvGraphicFramePr>
        <p:xfrm>
          <a:off x="-568561" y="1384984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Таблица 5">
            <a:extLst>
              <a:ext uri="{FF2B5EF4-FFF2-40B4-BE49-F238E27FC236}">
                <a16:creationId xmlns:a16="http://schemas.microsoft.com/office/drawing/2014/main" id="{348E77AA-BF42-4F90-8E4B-0B2D2DB1E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420841"/>
              </p:ext>
            </p:extLst>
          </p:nvPr>
        </p:nvGraphicFramePr>
        <p:xfrm>
          <a:off x="5402898" y="1410924"/>
          <a:ext cx="4144010" cy="406223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20415">
                  <a:extLst>
                    <a:ext uri="{9D8B030D-6E8A-4147-A177-3AD203B41FA5}">
                      <a16:colId xmlns:a16="http://schemas.microsoft.com/office/drawing/2014/main" val="2343137121"/>
                    </a:ext>
                  </a:extLst>
                </a:gridCol>
                <a:gridCol w="1123595">
                  <a:extLst>
                    <a:ext uri="{9D8B030D-6E8A-4147-A177-3AD203B41FA5}">
                      <a16:colId xmlns:a16="http://schemas.microsoft.com/office/drawing/2014/main" val="4103901461"/>
                    </a:ext>
                  </a:extLst>
                </a:gridCol>
              </a:tblGrid>
              <a:tr h="420716"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u="sng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Разработка</a:t>
                      </a:r>
                      <a:endParaRPr lang="ru-RU" sz="140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TRL 3</a:t>
                      </a:r>
                      <a:endParaRPr lang="ru-RU" sz="14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199200247"/>
                  </a:ext>
                </a:extLst>
              </a:tr>
              <a:tr h="81631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Century Gothic" panose="020B0502020202020204" pitchFamily="34" charset="0"/>
                        </a:rPr>
                        <a:t>Лабораторный образец</a:t>
                      </a:r>
                    </a:p>
                    <a:p>
                      <a:r>
                        <a:rPr lang="ru-RU" sz="1400" dirty="0">
                          <a:latin typeface="Century Gothic" panose="020B0502020202020204" pitchFamily="34" charset="0"/>
                        </a:rPr>
                        <a:t>Тест управления с </a:t>
                      </a: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LED/DMX</a:t>
                      </a:r>
                      <a:r>
                        <a:rPr lang="ru-RU" sz="1400" dirty="0">
                          <a:latin typeface="Century Gothic" panose="020B0502020202020204" pitchFamily="34" charset="0"/>
                        </a:rPr>
                        <a:t> </a:t>
                      </a:r>
                    </a:p>
                    <a:p>
                      <a:r>
                        <a:rPr lang="en-US" sz="1400" dirty="0">
                          <a:latin typeface="Century Gothic" panose="020B0502020202020204" pitchFamily="34" charset="0"/>
                        </a:rPr>
                        <a:t> </a:t>
                      </a:r>
                      <a:endParaRPr lang="ru-RU" sz="14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729826"/>
                  </a:ext>
                </a:extLst>
              </a:tr>
              <a:tr h="436257"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u="sng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Производство</a:t>
                      </a:r>
                      <a:endParaRPr lang="ru-RU" sz="140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 anchor="ctr"/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1100" b="1" i="0" u="none" strike="noStrike" cap="none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MRL 3</a:t>
                      </a:r>
                      <a:endParaRPr lang="ru-RU" sz="1100" b="1" i="0" u="none" strike="noStrike" cap="none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780112341"/>
                  </a:ext>
                </a:extLst>
              </a:tr>
              <a:tr h="705803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Century Gothic" panose="020B0502020202020204" pitchFamily="34" charset="0"/>
                        </a:rPr>
                        <a:t>Техническое задание</a:t>
                      </a:r>
                      <a:endParaRPr lang="en-US" sz="1400" dirty="0">
                        <a:latin typeface="Century Gothic" panose="020B0502020202020204" pitchFamily="34" charset="0"/>
                      </a:endParaRPr>
                    </a:p>
                    <a:p>
                      <a:r>
                        <a:rPr lang="ru-RU" sz="1400" dirty="0">
                          <a:latin typeface="Century Gothic" panose="020B0502020202020204" pitchFamily="34" charset="0"/>
                        </a:rPr>
                        <a:t>Инженерный образец</a:t>
                      </a:r>
                    </a:p>
                  </a:txBody>
                  <a:tcPr marL="74295" marR="74295" marT="37148" marB="3714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354314"/>
                  </a:ext>
                </a:extLst>
              </a:tr>
              <a:tr h="436257"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u="sng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Продажи</a:t>
                      </a:r>
                      <a:endParaRPr lang="ru-RU" sz="140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Century Gothic" panose="020B0502020202020204" pitchFamily="34" charset="0"/>
                        </a:rPr>
                        <a:t>CRL 5</a:t>
                      </a:r>
                      <a:endParaRPr lang="ru-RU" sz="1400" b="1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092460834"/>
                  </a:ext>
                </a:extLst>
              </a:tr>
              <a:tr h="124689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Century Gothic" panose="020B0502020202020204" pitchFamily="34" charset="0"/>
                        </a:rPr>
                        <a:t>Заключение первых коммерческих контрактов</a:t>
                      </a:r>
                    </a:p>
                    <a:p>
                      <a:r>
                        <a:rPr lang="ru-RU" sz="1400" dirty="0">
                          <a:latin typeface="Century Gothic" panose="020B0502020202020204" pitchFamily="34" charset="0"/>
                        </a:rPr>
                        <a:t>Финансовая модель</a:t>
                      </a:r>
                    </a:p>
                    <a:p>
                      <a:endParaRPr lang="ru-RU" sz="1400" dirty="0">
                        <a:latin typeface="Century Gothic" panose="020B0502020202020204" pitchFamily="34" charset="0"/>
                      </a:endParaRPr>
                    </a:p>
                  </a:txBody>
                  <a:tcPr marL="74295" marR="74295" marT="37148" marB="3714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69759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CA2D873-40A6-4732-8C15-9AE31B7131CD}"/>
              </a:ext>
            </a:extLst>
          </p:cNvPr>
          <p:cNvSpPr/>
          <p:nvPr/>
        </p:nvSpPr>
        <p:spPr>
          <a:xfrm>
            <a:off x="610893" y="789578"/>
            <a:ext cx="2014010" cy="35668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391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2520" y="207927"/>
            <a:ext cx="1943224" cy="29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86" b="1"/>
              <a:t>Финансовые показатели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768266"/>
              </p:ext>
            </p:extLst>
          </p:nvPr>
        </p:nvGraphicFramePr>
        <p:xfrm>
          <a:off x="380999" y="4571781"/>
          <a:ext cx="8794969" cy="131763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185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9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98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98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98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98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93354">
                <a:tc rowSpan="2">
                  <a:txBody>
                    <a:bodyPr/>
                    <a:lstStyle/>
                    <a:p>
                      <a:pPr marL="9525" indent="-952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Целевые</a:t>
                      </a:r>
                      <a:r>
                        <a:rPr lang="ru-RU" sz="1100" b="1" baseline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 п</a:t>
                      </a: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оказатели проекта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Единицы измерения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7938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Прогнозные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 значения по периодам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46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938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938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938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959">
                <a:tc vMerge="1"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24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26г.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27г.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28г.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/>
                          <a:cs typeface="Arial" panose="020B0604020202020204" pitchFamily="34" charset="0"/>
                        </a:rPr>
                        <a:t>28</a:t>
                      </a: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/>
                          <a:cs typeface="Arial" panose="020B0604020202020204" pitchFamily="34" charset="0"/>
                        </a:rPr>
                        <a:t>г.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29г.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398">
                <a:tc>
                  <a:txBody>
                    <a:bodyPr/>
                    <a:lstStyle/>
                    <a:p>
                      <a:pPr marL="7938" indent="-793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Объем выручки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indent="-4572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млн. руб.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0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3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14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35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60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033">
                <a:tc>
                  <a:txBody>
                    <a:bodyPr/>
                    <a:lstStyle/>
                    <a:p>
                      <a:pPr marL="7938" indent="-793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Планы по привлечению инвестиций и бюджетного финансирования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indent="-4572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млн. руб.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2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7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28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50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ndara" panose="020E0502030303020204" pitchFamily="34" charset="0"/>
                          <a:ea typeface="Helvetica Neue" charset="0"/>
                          <a:cs typeface="Helvetica Neue" charset="0"/>
                        </a:rPr>
                        <a:t>100</a:t>
                      </a:r>
                    </a:p>
                  </a:txBody>
                  <a:tcPr marL="45399" marR="45399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799080"/>
                  </a:ext>
                </a:extLst>
              </a:tr>
            </a:tbl>
          </a:graphicData>
        </a:graphic>
      </p:graphicFrame>
      <p:sp>
        <p:nvSpPr>
          <p:cNvPr id="19" name="Rounded Rectangle 2099"/>
          <p:cNvSpPr/>
          <p:nvPr/>
        </p:nvSpPr>
        <p:spPr>
          <a:xfrm>
            <a:off x="7160116" y="1191014"/>
            <a:ext cx="2015852" cy="244352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txBody>
          <a:bodyPr wrap="square" lIns="65311" tIns="32655" rIns="65311" bIns="32655" anchor="ctr">
            <a:spAutoFit/>
          </a:bodyPr>
          <a:lstStyle/>
          <a:p>
            <a:pPr algn="ctr">
              <a:spcAft>
                <a:spcPts val="857"/>
              </a:spcAft>
            </a:pPr>
            <a:r>
              <a:rPr lang="ru-RU" sz="1300" b="1" dirty="0">
                <a:solidFill>
                  <a:schemeClr val="tx2"/>
                </a:solidFill>
                <a:latin typeface="Century Gothic" panose="020B0502020202020204" pitchFamily="34" charset="0"/>
                <a:ea typeface="Helvetica Neue" charset="0"/>
                <a:cs typeface="Helvetica Neue" charset="0"/>
              </a:rPr>
              <a:t>Стратегия выхода </a:t>
            </a:r>
            <a:br>
              <a:rPr lang="ru-RU" sz="1300" b="1" dirty="0">
                <a:latin typeface="Century Gothic" panose="020B0502020202020204" pitchFamily="34" charset="0"/>
                <a:ea typeface="Helvetica Neue" charset="0"/>
                <a:cs typeface="Helvetica Neue" charset="0"/>
              </a:rPr>
            </a:br>
            <a:r>
              <a:rPr lang="ru-RU" sz="1300" b="1" dirty="0">
                <a:solidFill>
                  <a:schemeClr val="tx2"/>
                </a:solidFill>
                <a:latin typeface="Century Gothic" panose="020B0502020202020204" pitchFamily="34" charset="0"/>
                <a:ea typeface="Helvetica Neue" charset="0"/>
                <a:cs typeface="Helvetica Neue" charset="0"/>
              </a:rPr>
              <a:t>из проекта для инвесторов: </a:t>
            </a:r>
          </a:p>
          <a:p>
            <a:pPr marL="171450" indent="-171450">
              <a:buFont typeface="Arial"/>
              <a:buChar char="•"/>
            </a:pPr>
            <a:r>
              <a:rPr lang="ru-RU" sz="1400" spc="71" dirty="0">
                <a:solidFill>
                  <a:srgbClr val="0F1115"/>
                </a:solidFill>
                <a:latin typeface="Candara" panose="020E0502030303020204" pitchFamily="34" charset="0"/>
                <a:ea typeface="+mn-lt"/>
                <a:cs typeface="+mn-lt"/>
              </a:rPr>
              <a:t>Продажа стратегическому инвестору через 3-5 лет</a:t>
            </a:r>
            <a:endParaRPr lang="ru-RU" sz="1400" dirty="0">
              <a:solidFill>
                <a:srgbClr val="0C0C0C"/>
              </a:solidFill>
              <a:latin typeface="Candara" panose="020E0502030303020204" pitchFamily="34" charset="0"/>
              <a:ea typeface="+mn-lt"/>
              <a:cs typeface="+mn-lt"/>
            </a:endParaRPr>
          </a:p>
          <a:p>
            <a:pPr marL="171450" indent="-171450">
              <a:buFont typeface="Arial"/>
              <a:buChar char="•"/>
            </a:pPr>
            <a:r>
              <a:rPr lang="ru-RU" sz="1400" spc="71" dirty="0">
                <a:solidFill>
                  <a:srgbClr val="0F1115"/>
                </a:solidFill>
                <a:latin typeface="Candara" panose="020E0502030303020204" pitchFamily="34" charset="0"/>
                <a:ea typeface="+mn-lt"/>
                <a:cs typeface="+mn-lt"/>
              </a:rPr>
              <a:t>Целевая доходность: x3-x5 от вложений</a:t>
            </a:r>
            <a:endParaRPr lang="ru-RU" sz="1400" dirty="0">
              <a:solidFill>
                <a:srgbClr val="0C0C0C"/>
              </a:solidFill>
              <a:latin typeface="Candara" panose="020E0502030303020204" pitchFamily="34" charset="0"/>
              <a:ea typeface="+mn-lt"/>
              <a:cs typeface="+mn-lt"/>
            </a:endParaRPr>
          </a:p>
          <a:p>
            <a:pPr>
              <a:spcAft>
                <a:spcPts val="429"/>
              </a:spcAft>
            </a:pPr>
            <a:endParaRPr lang="ru-RU" sz="1000" spc="71" dirty="0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1000" y="842949"/>
            <a:ext cx="6480720" cy="3472540"/>
          </a:xfrm>
          <a:prstGeom prst="roundRect">
            <a:avLst>
              <a:gd name="adj" fmla="val 2129"/>
            </a:avLst>
          </a:prstGeom>
          <a:solidFill>
            <a:schemeClr val="bg2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Срок окупаемости инвестиций: </a:t>
            </a:r>
            <a:r>
              <a:rPr lang="ru-RU" sz="1400" dirty="0"/>
              <a:t>24 месяца</a:t>
            </a:r>
            <a:endParaRPr lang="ru-RU" sz="1286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B5A5A3-AE04-4F08-B51F-CFEBAEA7D7EE}"/>
              </a:ext>
            </a:extLst>
          </p:cNvPr>
          <p:cNvSpPr txBox="1"/>
          <p:nvPr/>
        </p:nvSpPr>
        <p:spPr>
          <a:xfrm>
            <a:off x="565811" y="2304777"/>
            <a:ext cx="4953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Ориентировочная цена продукта</a:t>
            </a:r>
            <a:r>
              <a:rPr lang="ru-RU" dirty="0">
                <a:latin typeface="Century Gothic" panose="020B0502020202020204" pitchFamily="34" charset="0"/>
              </a:rPr>
              <a:t>:</a:t>
            </a:r>
          </a:p>
          <a:p>
            <a:r>
              <a:rPr lang="ru-RU" dirty="0">
                <a:latin typeface="Candara" panose="020E0502030303020204" pitchFamily="34" charset="0"/>
              </a:rPr>
              <a:t>Базовый комплект: 320 000 - 350 000 руб. за базовый комплект: контроллер и 4 датчика, ПО</a:t>
            </a:r>
          </a:p>
          <a:p>
            <a:pPr algn="l"/>
            <a:r>
              <a:rPr lang="ru-RU" dirty="0">
                <a:latin typeface="Candara" panose="020E0502030303020204" pitchFamily="34" charset="0"/>
              </a:rPr>
              <a:t>Аренда: 15000 тыс. р. в </a:t>
            </a:r>
            <a:r>
              <a:rPr lang="ru-RU" dirty="0" err="1">
                <a:latin typeface="Candara" panose="020E0502030303020204" pitchFamily="34" charset="0"/>
              </a:rPr>
              <a:t>сут</a:t>
            </a:r>
            <a:r>
              <a:rPr lang="ru-RU" dirty="0">
                <a:latin typeface="Candara" panose="020E0502030303020204" pitchFamily="34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5811" y="976782"/>
            <a:ext cx="64052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dirty="0">
                <a:latin typeface="Century Gothic" panose="020B0502020202020204" pitchFamily="34" charset="0"/>
              </a:rPr>
              <a:t>Доходы: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>
                <a:latin typeface="Candara" panose="020E0502030303020204" pitchFamily="34" charset="0"/>
              </a:rPr>
              <a:t>Продажа комплектов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>
                <a:latin typeface="Candara" panose="020E0502030303020204" pitchFamily="34" charset="0"/>
              </a:rPr>
              <a:t>Аренда оборудования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dirty="0">
                <a:latin typeface="Candara" panose="020E0502030303020204" pitchFamily="34" charset="0"/>
              </a:rPr>
              <a:t>Сервисные услуги(установка и настройка)</a:t>
            </a:r>
            <a:endParaRPr lang="ru-RU" b="0" i="0" dirty="0">
              <a:solidFill>
                <a:srgbClr val="F9FAFB"/>
              </a:solidFill>
              <a:effectLst/>
              <a:latin typeface="Candara" panose="020E0502030303020204" pitchFamily="34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DBDA459-4459-48A6-A9F6-809E6EE0C3DF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97FC5CF-5AF4-46BD-B2EA-8CCFC97AB841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0D153704-32C0-4BB2-AEE0-1C450F7C223F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4003A495-48DF-4BD8-9350-27D237BC64FD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4CB0F89B-3409-4ED6-BEA2-6FB5C4F5E674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33B6EC8B-786D-48E4-A829-F55CDCB36119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62D2EAB-651A-ED0B-158F-B38BB19903EF}"/>
              </a:ext>
            </a:extLst>
          </p:cNvPr>
          <p:cNvSpPr txBox="1"/>
          <p:nvPr/>
        </p:nvSpPr>
        <p:spPr>
          <a:xfrm>
            <a:off x="456329" y="3632772"/>
            <a:ext cx="48905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entury Gothic" panose="020B0502020202020204" pitchFamily="34" charset="0"/>
              </a:rPr>
              <a:t>Срок окупаемости инвестиций: </a:t>
            </a:r>
            <a:r>
              <a:rPr lang="ru-RU" dirty="0">
                <a:latin typeface="Candara" panose="020E0502030303020204" pitchFamily="34" charset="0"/>
              </a:rPr>
              <a:t>24 мес.</a:t>
            </a:r>
            <a:endParaRPr lang="ru-DE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249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2520" y="207927"/>
            <a:ext cx="4549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Календарный план стартап-проекта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EE0D75C-7096-B4FA-8D57-93DBBB3C5342}"/>
              </a:ext>
            </a:extLst>
          </p:cNvPr>
          <p:cNvCxnSpPr/>
          <p:nvPr/>
        </p:nvCxnSpPr>
        <p:spPr>
          <a:xfrm>
            <a:off x="533400" y="9068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3BEAEAD-BD4A-C331-9B84-0CE4AEE32947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072B9953-E742-FC81-C347-8FA0A66E3AF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867ED083-B0E1-087E-41BD-D37A00353316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1F4B85EF-4FD8-02E9-72FE-4C2806AF1113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ADD15503-7630-4DA2-2CFA-0CFBE050D3E6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6ECD1FE2-8475-1BD0-8B1D-9523BB71D6C0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A4F3662A-A6AB-B85E-8EE9-0489BDDABE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70555"/>
              </p:ext>
            </p:extLst>
          </p:nvPr>
        </p:nvGraphicFramePr>
        <p:xfrm>
          <a:off x="329005" y="816334"/>
          <a:ext cx="9348395" cy="59417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8037">
                  <a:extLst>
                    <a:ext uri="{9D8B030D-6E8A-4147-A177-3AD203B41FA5}">
                      <a16:colId xmlns:a16="http://schemas.microsoft.com/office/drawing/2014/main" val="3985348053"/>
                    </a:ext>
                  </a:extLst>
                </a:gridCol>
                <a:gridCol w="3593054">
                  <a:extLst>
                    <a:ext uri="{9D8B030D-6E8A-4147-A177-3AD203B41FA5}">
                      <a16:colId xmlns:a16="http://schemas.microsoft.com/office/drawing/2014/main" val="2127714516"/>
                    </a:ext>
                  </a:extLst>
                </a:gridCol>
                <a:gridCol w="2076226">
                  <a:extLst>
                    <a:ext uri="{9D8B030D-6E8A-4147-A177-3AD203B41FA5}">
                      <a16:colId xmlns:a16="http://schemas.microsoft.com/office/drawing/2014/main" val="1094788528"/>
                    </a:ext>
                  </a:extLst>
                </a:gridCol>
                <a:gridCol w="2571078">
                  <a:extLst>
                    <a:ext uri="{9D8B030D-6E8A-4147-A177-3AD203B41FA5}">
                      <a16:colId xmlns:a16="http://schemas.microsoft.com/office/drawing/2014/main" val="1431936804"/>
                    </a:ext>
                  </a:extLst>
                </a:gridCol>
              </a:tblGrid>
              <a:tr h="605120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Candara" panose="020E0502030303020204" pitchFamily="34" charset="0"/>
                        </a:rPr>
                        <a:t>Наименование этапа и сроки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398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Candara" panose="020E0502030303020204" pitchFamily="34" charset="0"/>
                        </a:rPr>
                        <a:t>Перечень работ этапа</a:t>
                      </a:r>
                    </a:p>
                    <a:p>
                      <a:endParaRPr lang="ru-RU" sz="12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Candara" panose="020E0502030303020204" pitchFamily="34" charset="0"/>
                        </a:rPr>
                        <a:t>Длительность этапа, мес.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Candara" panose="020E0502030303020204" pitchFamily="34" charset="0"/>
                        </a:rPr>
                        <a:t>Примерная стоимость, руб.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9209"/>
                  </a:ext>
                </a:extLst>
              </a:tr>
              <a:tr h="766686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Этап 1.</a:t>
                      </a:r>
                    </a:p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01.26 – 06.26г.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latin typeface="Candara" panose="020E0502030303020204" pitchFamily="34" charset="0"/>
                        </a:rPr>
                        <a:t>Проектирование системы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latin typeface="Candara" panose="020E0502030303020204" pitchFamily="34" charset="0"/>
                        </a:rPr>
                        <a:t>Закупка компонентов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latin typeface="Candara" panose="020E0502030303020204" pitchFamily="34" charset="0"/>
                        </a:rPr>
                        <a:t>Начало разработки базовых алгоритмов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latin typeface="Candara" panose="020E0502030303020204" pitchFamily="34" charset="0"/>
                        </a:rPr>
                        <a:t>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300 000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507788"/>
                  </a:ext>
                </a:extLst>
              </a:tr>
              <a:tr h="1244532">
                <a:tc>
                  <a:txBody>
                    <a:bodyPr/>
                    <a:lstStyle/>
                    <a:p>
                      <a:pPr marL="0" marR="0" lvl="0" indent="0" algn="l" defTabSz="8398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Candara" panose="020E0502030303020204" pitchFamily="34" charset="0"/>
                        </a:rPr>
                        <a:t>Этап 2</a:t>
                      </a:r>
                    </a:p>
                    <a:p>
                      <a:pPr marL="0" marR="0" lvl="0" indent="0" algn="l" defTabSz="8398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Candara" panose="020E0502030303020204" pitchFamily="34" charset="0"/>
                        </a:rPr>
                        <a:t>07.26г. – 01.26г.</a:t>
                      </a:r>
                    </a:p>
                    <a:p>
                      <a:endParaRPr lang="ru-RU" sz="12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Сборка и отладка аппаратного прототипа</a:t>
                      </a:r>
                      <a:br>
                        <a:rPr lang="ru-RU" sz="1200" dirty="0">
                          <a:latin typeface="Candara" panose="020E0502030303020204" pitchFamily="34" charset="0"/>
                        </a:rPr>
                      </a:b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• Разработка ПО для обработки данных с датчиков</a:t>
                      </a:r>
                      <a:br>
                        <a:rPr lang="ru-RU" sz="1200" dirty="0">
                          <a:latin typeface="Candara" panose="020E0502030303020204" pitchFamily="34" charset="0"/>
                        </a:rPr>
                      </a:b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• Создание базового интерфейса настройки</a:t>
                      </a:r>
                      <a:br>
                        <a:rPr lang="ru-RU" sz="1200" dirty="0">
                          <a:latin typeface="Candara" panose="020E0502030303020204" pitchFamily="34" charset="0"/>
                        </a:rPr>
                      </a:b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• Внутренние тесты функциональности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latin typeface="Candara" panose="020E0502030303020204" pitchFamily="34" charset="0"/>
                        </a:rPr>
                        <a:t>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300 000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201041"/>
                  </a:ext>
                </a:extLst>
              </a:tr>
              <a:tr h="1040091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Этап 3.</a:t>
                      </a:r>
                    </a:p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02.2027 – 06.2027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• Испытания прототипа в реальных условиях</a:t>
                      </a:r>
                      <a:br>
                        <a:rPr lang="ru-RU" sz="1200" dirty="0">
                          <a:latin typeface="Candara" panose="020E0502030303020204" pitchFamily="34" charset="0"/>
                        </a:rPr>
                      </a:b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• Сбор обратной связи и доработка продукта</a:t>
                      </a:r>
                      <a:br>
                        <a:rPr lang="ru-RU" sz="1200" dirty="0">
                          <a:latin typeface="Candara" panose="020E0502030303020204" pitchFamily="34" charset="0"/>
                        </a:rPr>
                      </a:b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• Подготовка маркетинговых материалов</a:t>
                      </a:r>
                      <a:br>
                        <a:rPr lang="ru-RU" sz="1200" dirty="0">
                          <a:latin typeface="Candara" panose="020E0502030303020204" pitchFamily="34" charset="0"/>
                        </a:rPr>
                      </a:b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• Участие в стартап-конференциях для поиска пилотных клиентов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latin typeface="Candara" panose="020E0502030303020204" pitchFamily="34" charset="0"/>
                        </a:rPr>
                        <a:t>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400 000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974785"/>
                  </a:ext>
                </a:extLst>
              </a:tr>
              <a:tr h="950903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Этап 4.</a:t>
                      </a:r>
                    </a:p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07.2027 -12.2027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• Сборка первых коммерческих образцов (партия 5-10 шт.)</a:t>
                      </a:r>
                      <a:br>
                        <a:rPr lang="ru-RU" sz="1200" dirty="0">
                          <a:latin typeface="Candara" panose="020E0502030303020204" pitchFamily="34" charset="0"/>
                        </a:rPr>
                      </a:b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• Заключение первых договоров с клиентами</a:t>
                      </a:r>
                      <a:br>
                        <a:rPr lang="ru-RU" sz="1200" dirty="0">
                          <a:latin typeface="Candara" panose="020E0502030303020204" pitchFamily="34" charset="0"/>
                        </a:rPr>
                      </a:b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• Развитие продаж и маркетинга</a:t>
                      </a:r>
                      <a:br>
                        <a:rPr lang="ru-RU" sz="1200" dirty="0">
                          <a:latin typeface="Candara" panose="020E0502030303020204" pitchFamily="34" charset="0"/>
                        </a:rPr>
                      </a:b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• Привлечение следующего раунда инвестиций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latin typeface="Candara" panose="020E0502030303020204" pitchFamily="34" charset="0"/>
                        </a:rPr>
                        <a:t>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2 000 000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908594"/>
                  </a:ext>
                </a:extLst>
              </a:tr>
              <a:tr h="1244532">
                <a:tc>
                  <a:txBody>
                    <a:bodyPr/>
                    <a:lstStyle/>
                    <a:p>
                      <a:r>
                        <a:rPr lang="ru-RU" sz="1200">
                          <a:latin typeface="Candara" panose="020E0502030303020204" pitchFamily="34" charset="0"/>
                        </a:rPr>
                        <a:t>Этап 5</a:t>
                      </a:r>
                    </a:p>
                    <a:p>
                      <a:r>
                        <a:rPr lang="ru-RU" sz="1200">
                          <a:latin typeface="Candara" panose="020E0502030303020204" pitchFamily="34" charset="0"/>
                        </a:rPr>
                        <a:t>01.28г – 12.28г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Расширение производственных мощностей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Развитие маркетинга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Запуск новых модификаций продукта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kern="1200" dirty="0">
                          <a:effectLst/>
                          <a:latin typeface="Candara" panose="020E0502030303020204" pitchFamily="34" charset="0"/>
                        </a:rPr>
                        <a:t>Выход на рынки СНГ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12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2 500 000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280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272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696" y="155675"/>
            <a:ext cx="1909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Риски проекта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C402854-CF48-444D-807D-C67C674212B0}"/>
              </a:ext>
            </a:extLst>
          </p:cNvPr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41B5F79D-BCF7-4046-A67D-1D9A0D2A103D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F6CB5ACF-9920-43D7-9C5B-A2BA176FFA71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E6E996E1-0A68-4CBC-9CF9-5118DC180D87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EA85F22C-4DF0-47F3-8F9A-1A3DD31EF31A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D8820DC2-2811-4130-9538-C78A9D577219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194A0101-77E4-403A-A4BC-49B80E4AF7BB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9471EB-BDFA-4DD2-8AB2-FCBDFE74CA1F}"/>
              </a:ext>
            </a:extLst>
          </p:cNvPr>
          <p:cNvSpPr/>
          <p:nvPr/>
        </p:nvSpPr>
        <p:spPr>
          <a:xfrm>
            <a:off x="381000" y="822090"/>
            <a:ext cx="1977672" cy="304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4">
            <a:extLst>
              <a:ext uri="{FF2B5EF4-FFF2-40B4-BE49-F238E27FC236}">
                <a16:creationId xmlns:a16="http://schemas.microsoft.com/office/drawing/2014/main" id="{6F5F433A-5885-4371-A6FD-37F809191F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63248"/>
              </p:ext>
            </p:extLst>
          </p:nvPr>
        </p:nvGraphicFramePr>
        <p:xfrm>
          <a:off x="277595" y="1009650"/>
          <a:ext cx="8981174" cy="45180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55936">
                  <a:extLst>
                    <a:ext uri="{9D8B030D-6E8A-4147-A177-3AD203B41FA5}">
                      <a16:colId xmlns:a16="http://schemas.microsoft.com/office/drawing/2014/main" val="3126348758"/>
                    </a:ext>
                  </a:extLst>
                </a:gridCol>
                <a:gridCol w="3329974">
                  <a:extLst>
                    <a:ext uri="{9D8B030D-6E8A-4147-A177-3AD203B41FA5}">
                      <a16:colId xmlns:a16="http://schemas.microsoft.com/office/drawing/2014/main" val="1429762048"/>
                    </a:ext>
                  </a:extLst>
                </a:gridCol>
                <a:gridCol w="1095264">
                  <a:extLst>
                    <a:ext uri="{9D8B030D-6E8A-4147-A177-3AD203B41FA5}">
                      <a16:colId xmlns:a16="http://schemas.microsoft.com/office/drawing/2014/main" val="2549744456"/>
                    </a:ext>
                  </a:extLst>
                </a:gridCol>
              </a:tblGrid>
              <a:tr h="335428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Century Gothic" panose="020B0502020202020204" pitchFamily="34" charset="0"/>
                        </a:rPr>
                        <a:t>Описание риска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Century Gothic" panose="020B0502020202020204" pitchFamily="34" charset="0"/>
                        </a:rPr>
                        <a:t>Причины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>
                          <a:latin typeface="Century Gothic" panose="020B0502020202020204" pitchFamily="34" charset="0"/>
                        </a:rPr>
                        <a:t>Оценка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421720"/>
                  </a:ext>
                </a:extLst>
              </a:tr>
              <a:tr h="557585">
                <a:tc>
                  <a:txBody>
                    <a:bodyPr/>
                    <a:lstStyle/>
                    <a:p>
                      <a:pPr marL="0" marR="0" lvl="0" indent="0" algn="l" defTabSz="8398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>
                          <a:effectLst/>
                          <a:latin typeface="Candara" panose="020E0502030303020204" pitchFamily="34" charset="0"/>
                        </a:rPr>
                        <a:t>Радиопомехи и нестабильность связи на сцене</a:t>
                      </a:r>
                      <a:endParaRPr lang="ru-RU" sz="1400" b="0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398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>
                          <a:effectLst/>
                          <a:latin typeface="Candara" panose="020E0502030303020204" pitchFamily="34" charset="0"/>
                        </a:rPr>
                        <a:t>Металлоконструкции сцены, проекторы, роутеры и другие беспроводные устройства создают хаотичные помехи</a:t>
                      </a:r>
                      <a:endParaRPr lang="ru-RU" sz="1200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39876" rtl="0" eaLnBrk="1" latinLnBrk="0" hangingPunct="1"/>
                      <a:r>
                        <a:rPr lang="ru-RU" sz="1200" dirty="0">
                          <a:solidFill>
                            <a:srgbClr val="FF0000"/>
                          </a:solidFill>
                          <a:latin typeface="Candara" panose="020E0502030303020204" pitchFamily="34" charset="0"/>
                        </a:rPr>
                        <a:t>Высокая</a:t>
                      </a:r>
                      <a:endParaRPr lang="ru-RU" sz="1200" kern="1200" dirty="0">
                        <a:solidFill>
                          <a:srgbClr val="FF0000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647646"/>
                  </a:ext>
                </a:extLst>
              </a:tr>
              <a:tr h="55758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Candara" panose="020E0502030303020204" pitchFamily="34" charset="0"/>
                        </a:rPr>
                        <a:t>Слабое восприятие продукта рынком</a:t>
                      </a:r>
                      <a:endParaRPr lang="ru-RU" sz="14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latin typeface="Candara" panose="020E0502030303020204" pitchFamily="34" charset="0"/>
                        </a:rPr>
                        <a:t>Консервативные театры и студии могут быть не готовы перейти с ручного управления на автоматизированную систему.</a:t>
                      </a:r>
                      <a:endParaRPr lang="ru-RU" sz="12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FFC000"/>
                          </a:solidFill>
                          <a:latin typeface="Candara" panose="020E0502030303020204" pitchFamily="34" charset="0"/>
                        </a:rPr>
                        <a:t>Средняя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962870"/>
                  </a:ext>
                </a:extLst>
              </a:tr>
              <a:tr h="86428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Candara" panose="020E0502030303020204" pitchFamily="34" charset="0"/>
                        </a:rPr>
                        <a:t>Появление сильного конкурента</a:t>
                      </a:r>
                      <a:endParaRPr lang="ru-RU" sz="14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На рынок выходит российский или зарубежный аналог с лучшими характеристиками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FFD05B"/>
                          </a:solidFill>
                          <a:latin typeface="Candara" panose="020E0502030303020204" pitchFamily="34" charset="0"/>
                        </a:rPr>
                        <a:t>Средняя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264867"/>
                  </a:ext>
                </a:extLst>
              </a:tr>
              <a:tr h="1011549">
                <a:tc>
                  <a:txBody>
                    <a:bodyPr/>
                    <a:lstStyle/>
                    <a:p>
                      <a:r>
                        <a:rPr lang="ru-RU" sz="1400">
                          <a:latin typeface="Candara" panose="020E0502030303020204" pitchFamily="34" charset="0"/>
                        </a:rPr>
                        <a:t>Ограниченная автономность датчиков</a:t>
                      </a:r>
                      <a:endParaRPr lang="ru-RU" sz="14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ndara" panose="020E0502030303020204" pitchFamily="34" charset="0"/>
                        </a:rPr>
                        <a:t>Высокое энергопотребление датчиков при постоянной передаче данных, малая емкость аккумуляторов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FFD05B"/>
                          </a:solidFill>
                          <a:latin typeface="Candara" panose="020E0502030303020204" pitchFamily="34" charset="0"/>
                        </a:rPr>
                        <a:t>Средняя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118865"/>
                  </a:ext>
                </a:extLst>
              </a:tr>
              <a:tr h="1011549">
                <a:tc>
                  <a:txBody>
                    <a:bodyPr/>
                    <a:lstStyle/>
                    <a:p>
                      <a:r>
                        <a:rPr lang="ru-RU" sz="1400" b="0">
                          <a:latin typeface="Candara" panose="020E0502030303020204" pitchFamily="34" charset="0"/>
                        </a:rPr>
                        <a:t>Смещение датчиков на теле</a:t>
                      </a:r>
                      <a:endParaRPr lang="ru-RU" sz="1400" b="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398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>
                          <a:effectLst/>
                          <a:latin typeface="Candara" panose="020E0502030303020204" pitchFamily="34" charset="0"/>
                        </a:rPr>
                        <a:t>Ремешки могут растягиваться, датчики могут смещаться при движении танцора</a:t>
                      </a:r>
                      <a:endParaRPr lang="ru-RU" sz="1200">
                        <a:effectLst/>
                        <a:latin typeface="Candara" panose="020E0502030303020204" pitchFamily="34" charset="0"/>
                      </a:endParaRPr>
                    </a:p>
                    <a:p>
                      <a:endParaRPr lang="ru-RU" sz="12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FFD05B"/>
                          </a:solidFill>
                          <a:latin typeface="Candara" panose="020E0502030303020204" pitchFamily="34" charset="0"/>
                        </a:rPr>
                        <a:t>Низкий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836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096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288047" y="3403727"/>
            <a:ext cx="2527188" cy="297243"/>
          </a:xfrm>
          <a:custGeom>
            <a:avLst/>
            <a:gdLst/>
            <a:ahLst/>
            <a:cxnLst/>
            <a:rect l="l" t="t" r="r" b="b"/>
            <a:pathLst>
              <a:path w="5128895" h="603250">
                <a:moveTo>
                  <a:pt x="43223" y="339759"/>
                </a:moveTo>
                <a:lnTo>
                  <a:pt x="0" y="430227"/>
                </a:lnTo>
                <a:lnTo>
                  <a:pt x="40202" y="448851"/>
                </a:lnTo>
                <a:lnTo>
                  <a:pt x="85169" y="464996"/>
                </a:lnTo>
                <a:lnTo>
                  <a:pt x="133882" y="478521"/>
                </a:lnTo>
                <a:lnTo>
                  <a:pt x="185321" y="489285"/>
                </a:lnTo>
                <a:lnTo>
                  <a:pt x="238465" y="497148"/>
                </a:lnTo>
                <a:lnTo>
                  <a:pt x="292294" y="501969"/>
                </a:lnTo>
                <a:lnTo>
                  <a:pt x="345790" y="503607"/>
                </a:lnTo>
                <a:lnTo>
                  <a:pt x="403560" y="501501"/>
                </a:lnTo>
                <a:lnTo>
                  <a:pt x="458326" y="495047"/>
                </a:lnTo>
                <a:lnTo>
                  <a:pt x="508686" y="484047"/>
                </a:lnTo>
                <a:lnTo>
                  <a:pt x="553239" y="468299"/>
                </a:lnTo>
                <a:lnTo>
                  <a:pt x="590583" y="447604"/>
                </a:lnTo>
                <a:lnTo>
                  <a:pt x="619316" y="421762"/>
                </a:lnTo>
                <a:lnTo>
                  <a:pt x="625698" y="411128"/>
                </a:lnTo>
                <a:lnTo>
                  <a:pt x="307592" y="411128"/>
                </a:lnTo>
                <a:lnTo>
                  <a:pt x="246805" y="406311"/>
                </a:lnTo>
                <a:lnTo>
                  <a:pt x="197888" y="397441"/>
                </a:lnTo>
                <a:lnTo>
                  <a:pt x="152927" y="383843"/>
                </a:lnTo>
                <a:lnTo>
                  <a:pt x="104134" y="364889"/>
                </a:lnTo>
                <a:lnTo>
                  <a:pt x="43223" y="339759"/>
                </a:lnTo>
                <a:close/>
              </a:path>
              <a:path w="5128895" h="603250">
                <a:moveTo>
                  <a:pt x="307592" y="0"/>
                </a:moveTo>
                <a:lnTo>
                  <a:pt x="232897" y="3365"/>
                </a:lnTo>
                <a:lnTo>
                  <a:pt x="170476" y="13538"/>
                </a:lnTo>
                <a:lnTo>
                  <a:pt x="119694" y="29508"/>
                </a:lnTo>
                <a:lnTo>
                  <a:pt x="79913" y="50260"/>
                </a:lnTo>
                <a:lnTo>
                  <a:pt x="50499" y="74781"/>
                </a:lnTo>
                <a:lnTo>
                  <a:pt x="20225" y="131081"/>
                </a:lnTo>
                <a:lnTo>
                  <a:pt x="18093" y="160832"/>
                </a:lnTo>
                <a:lnTo>
                  <a:pt x="26668" y="205340"/>
                </a:lnTo>
                <a:lnTo>
                  <a:pt x="47976" y="239307"/>
                </a:lnTo>
                <a:lnTo>
                  <a:pt x="79411" y="264182"/>
                </a:lnTo>
                <a:lnTo>
                  <a:pt x="118365" y="281413"/>
                </a:lnTo>
                <a:lnTo>
                  <a:pt x="162235" y="292447"/>
                </a:lnTo>
                <a:lnTo>
                  <a:pt x="208412" y="298732"/>
                </a:lnTo>
                <a:lnTo>
                  <a:pt x="254292" y="301715"/>
                </a:lnTo>
                <a:lnTo>
                  <a:pt x="334733" y="303571"/>
                </a:lnTo>
                <a:lnTo>
                  <a:pt x="421293" y="308790"/>
                </a:lnTo>
                <a:lnTo>
                  <a:pt x="480303" y="318062"/>
                </a:lnTo>
                <a:lnTo>
                  <a:pt x="516538" y="330857"/>
                </a:lnTo>
                <a:lnTo>
                  <a:pt x="534777" y="346642"/>
                </a:lnTo>
                <a:lnTo>
                  <a:pt x="539795" y="364889"/>
                </a:lnTo>
                <a:lnTo>
                  <a:pt x="523173" y="382725"/>
                </a:lnTo>
                <a:lnTo>
                  <a:pt x="480640" y="396364"/>
                </a:lnTo>
                <a:lnTo>
                  <a:pt x="423199" y="405708"/>
                </a:lnTo>
                <a:lnTo>
                  <a:pt x="361849" y="410662"/>
                </a:lnTo>
                <a:lnTo>
                  <a:pt x="307592" y="411128"/>
                </a:lnTo>
                <a:lnTo>
                  <a:pt x="625698" y="411128"/>
                </a:lnTo>
                <a:lnTo>
                  <a:pt x="638036" y="390571"/>
                </a:lnTo>
                <a:lnTo>
                  <a:pt x="645341" y="353832"/>
                </a:lnTo>
                <a:lnTo>
                  <a:pt x="641235" y="319227"/>
                </a:lnTo>
                <a:lnTo>
                  <a:pt x="599843" y="265843"/>
                </a:lnTo>
                <a:lnTo>
                  <a:pt x="562029" y="246114"/>
                </a:lnTo>
                <a:lnTo>
                  <a:pt x="512452" y="230394"/>
                </a:lnTo>
                <a:lnTo>
                  <a:pt x="450847" y="218208"/>
                </a:lnTo>
                <a:lnTo>
                  <a:pt x="376951" y="209082"/>
                </a:lnTo>
                <a:lnTo>
                  <a:pt x="323233" y="205778"/>
                </a:lnTo>
                <a:lnTo>
                  <a:pt x="265187" y="203423"/>
                </a:lnTo>
                <a:lnTo>
                  <a:pt x="209710" y="199784"/>
                </a:lnTo>
                <a:lnTo>
                  <a:pt x="163699" y="192627"/>
                </a:lnTo>
                <a:lnTo>
                  <a:pt x="134050" y="179717"/>
                </a:lnTo>
                <a:lnTo>
                  <a:pt x="127661" y="158822"/>
                </a:lnTo>
                <a:lnTo>
                  <a:pt x="153466" y="128085"/>
                </a:lnTo>
                <a:lnTo>
                  <a:pt x="199156" y="110446"/>
                </a:lnTo>
                <a:lnTo>
                  <a:pt x="251065" y="102420"/>
                </a:lnTo>
                <a:lnTo>
                  <a:pt x="295530" y="100520"/>
                </a:lnTo>
                <a:lnTo>
                  <a:pt x="616963" y="100520"/>
                </a:lnTo>
                <a:lnTo>
                  <a:pt x="626242" y="80416"/>
                </a:lnTo>
                <a:lnTo>
                  <a:pt x="554102" y="48384"/>
                </a:lnTo>
                <a:lnTo>
                  <a:pt x="512748" y="33467"/>
                </a:lnTo>
                <a:lnTo>
                  <a:pt x="467613" y="20361"/>
                </a:lnTo>
                <a:lnTo>
                  <a:pt x="418505" y="9876"/>
                </a:lnTo>
                <a:lnTo>
                  <a:pt x="365229" y="2819"/>
                </a:lnTo>
                <a:lnTo>
                  <a:pt x="307592" y="0"/>
                </a:lnTo>
                <a:close/>
              </a:path>
              <a:path w="5128895" h="603250">
                <a:moveTo>
                  <a:pt x="616963" y="100520"/>
                </a:moveTo>
                <a:lnTo>
                  <a:pt x="295530" y="100520"/>
                </a:lnTo>
                <a:lnTo>
                  <a:pt x="342601" y="102420"/>
                </a:lnTo>
                <a:lnTo>
                  <a:pt x="342043" y="102420"/>
                </a:lnTo>
                <a:lnTo>
                  <a:pt x="390205" y="108078"/>
                </a:lnTo>
                <a:lnTo>
                  <a:pt x="439777" y="117734"/>
                </a:lnTo>
                <a:lnTo>
                  <a:pt x="489348" y="131495"/>
                </a:lnTo>
                <a:lnTo>
                  <a:pt x="537803" y="149500"/>
                </a:lnTo>
                <a:lnTo>
                  <a:pt x="584024" y="171890"/>
                </a:lnTo>
                <a:lnTo>
                  <a:pt x="616963" y="100520"/>
                </a:lnTo>
                <a:close/>
              </a:path>
              <a:path w="5128895" h="603250">
                <a:moveTo>
                  <a:pt x="806535" y="100520"/>
                </a:moveTo>
                <a:lnTo>
                  <a:pt x="681890" y="100520"/>
                </a:lnTo>
                <a:lnTo>
                  <a:pt x="932186" y="433243"/>
                </a:lnTo>
                <a:lnTo>
                  <a:pt x="898449" y="472069"/>
                </a:lnTo>
                <a:lnTo>
                  <a:pt x="862827" y="492801"/>
                </a:lnTo>
                <a:lnTo>
                  <a:pt x="824189" y="501094"/>
                </a:lnTo>
                <a:lnTo>
                  <a:pt x="781405" y="502602"/>
                </a:lnTo>
                <a:lnTo>
                  <a:pt x="735166" y="502602"/>
                </a:lnTo>
                <a:lnTo>
                  <a:pt x="735166" y="603122"/>
                </a:lnTo>
                <a:lnTo>
                  <a:pt x="787436" y="603122"/>
                </a:lnTo>
                <a:lnTo>
                  <a:pt x="830821" y="602061"/>
                </a:lnTo>
                <a:lnTo>
                  <a:pt x="876136" y="596561"/>
                </a:lnTo>
                <a:lnTo>
                  <a:pt x="920968" y="583147"/>
                </a:lnTo>
                <a:lnTo>
                  <a:pt x="962905" y="558347"/>
                </a:lnTo>
                <a:lnTo>
                  <a:pt x="999534" y="518685"/>
                </a:lnTo>
                <a:lnTo>
                  <a:pt x="1113451" y="351821"/>
                </a:lnTo>
                <a:lnTo>
                  <a:pt x="989482" y="351821"/>
                </a:lnTo>
                <a:lnTo>
                  <a:pt x="806535" y="100520"/>
                </a:lnTo>
                <a:close/>
              </a:path>
              <a:path w="5128895" h="603250">
                <a:moveTo>
                  <a:pt x="1285013" y="100520"/>
                </a:moveTo>
                <a:lnTo>
                  <a:pt x="1146294" y="100520"/>
                </a:lnTo>
                <a:lnTo>
                  <a:pt x="989482" y="351821"/>
                </a:lnTo>
                <a:lnTo>
                  <a:pt x="1113451" y="351821"/>
                </a:lnTo>
                <a:lnTo>
                  <a:pt x="1285013" y="100520"/>
                </a:lnTo>
                <a:close/>
              </a:path>
              <a:path w="5128895" h="603250">
                <a:moveTo>
                  <a:pt x="1395310" y="101525"/>
                </a:moveTo>
                <a:lnTo>
                  <a:pt x="1300821" y="101525"/>
                </a:lnTo>
                <a:lnTo>
                  <a:pt x="1300821" y="503607"/>
                </a:lnTo>
                <a:lnTo>
                  <a:pt x="1411394" y="503607"/>
                </a:lnTo>
                <a:lnTo>
                  <a:pt x="1411394" y="299551"/>
                </a:lnTo>
                <a:lnTo>
                  <a:pt x="1429310" y="256785"/>
                </a:lnTo>
                <a:lnTo>
                  <a:pt x="1457263" y="225455"/>
                </a:lnTo>
                <a:lnTo>
                  <a:pt x="1492743" y="204450"/>
                </a:lnTo>
                <a:lnTo>
                  <a:pt x="1533241" y="192661"/>
                </a:lnTo>
                <a:lnTo>
                  <a:pt x="1576247" y="188978"/>
                </a:lnTo>
                <a:lnTo>
                  <a:pt x="1815231" y="188978"/>
                </a:lnTo>
                <a:lnTo>
                  <a:pt x="1808577" y="178926"/>
                </a:lnTo>
                <a:lnTo>
                  <a:pt x="1416420" y="178926"/>
                </a:lnTo>
                <a:lnTo>
                  <a:pt x="1395310" y="101525"/>
                </a:lnTo>
                <a:close/>
              </a:path>
              <a:path w="5128895" h="603250">
                <a:moveTo>
                  <a:pt x="1815231" y="188978"/>
                </a:moveTo>
                <a:lnTo>
                  <a:pt x="1576247" y="188978"/>
                </a:lnTo>
                <a:lnTo>
                  <a:pt x="1621859" y="193103"/>
                </a:lnTo>
                <a:lnTo>
                  <a:pt x="1663467" y="205576"/>
                </a:lnTo>
                <a:lnTo>
                  <a:pt x="1697547" y="226541"/>
                </a:lnTo>
                <a:lnTo>
                  <a:pt x="1720579" y="256142"/>
                </a:lnTo>
                <a:lnTo>
                  <a:pt x="1729039" y="294525"/>
                </a:lnTo>
                <a:lnTo>
                  <a:pt x="1729039" y="503607"/>
                </a:lnTo>
                <a:lnTo>
                  <a:pt x="1839611" y="503607"/>
                </a:lnTo>
                <a:lnTo>
                  <a:pt x="1839517" y="294525"/>
                </a:lnTo>
                <a:lnTo>
                  <a:pt x="1834430" y="240108"/>
                </a:lnTo>
                <a:lnTo>
                  <a:pt x="1819837" y="195936"/>
                </a:lnTo>
                <a:lnTo>
                  <a:pt x="1815231" y="188978"/>
                </a:lnTo>
                <a:close/>
              </a:path>
              <a:path w="5128895" h="603250">
                <a:moveTo>
                  <a:pt x="1614445" y="100520"/>
                </a:moveTo>
                <a:lnTo>
                  <a:pt x="1559614" y="105986"/>
                </a:lnTo>
                <a:lnTo>
                  <a:pt x="1509024" y="121629"/>
                </a:lnTo>
                <a:lnTo>
                  <a:pt x="1461638" y="146320"/>
                </a:lnTo>
                <a:lnTo>
                  <a:pt x="1416420" y="178926"/>
                </a:lnTo>
                <a:lnTo>
                  <a:pt x="1808577" y="178926"/>
                </a:lnTo>
                <a:lnTo>
                  <a:pt x="1768116" y="136582"/>
                </a:lnTo>
                <a:lnTo>
                  <a:pt x="1733839" y="119020"/>
                </a:lnTo>
                <a:lnTo>
                  <a:pt x="1695851" y="107949"/>
                </a:lnTo>
                <a:lnTo>
                  <a:pt x="1655578" y="102179"/>
                </a:lnTo>
                <a:lnTo>
                  <a:pt x="1614445" y="100520"/>
                </a:lnTo>
                <a:close/>
              </a:path>
              <a:path w="5128895" h="603250">
                <a:moveTo>
                  <a:pt x="2174093" y="100520"/>
                </a:moveTo>
                <a:lnTo>
                  <a:pt x="2116696" y="103618"/>
                </a:lnTo>
                <a:lnTo>
                  <a:pt x="2064130" y="112649"/>
                </a:lnTo>
                <a:lnTo>
                  <a:pt x="2016909" y="127214"/>
                </a:lnTo>
                <a:lnTo>
                  <a:pt x="1975545" y="146917"/>
                </a:lnTo>
                <a:lnTo>
                  <a:pt x="1940552" y="171360"/>
                </a:lnTo>
                <a:lnTo>
                  <a:pt x="1912442" y="200147"/>
                </a:lnTo>
                <a:lnTo>
                  <a:pt x="1891728" y="232880"/>
                </a:lnTo>
                <a:lnTo>
                  <a:pt x="1878924" y="269163"/>
                </a:lnTo>
                <a:lnTo>
                  <a:pt x="1874542" y="308597"/>
                </a:lnTo>
                <a:lnTo>
                  <a:pt x="1878930" y="347319"/>
                </a:lnTo>
                <a:lnTo>
                  <a:pt x="1912591" y="413213"/>
                </a:lnTo>
                <a:lnTo>
                  <a:pt x="1940905" y="439972"/>
                </a:lnTo>
                <a:lnTo>
                  <a:pt x="1976234" y="462329"/>
                </a:lnTo>
                <a:lnTo>
                  <a:pt x="2018100" y="480078"/>
                </a:lnTo>
                <a:lnTo>
                  <a:pt x="2066022" y="493012"/>
                </a:lnTo>
                <a:lnTo>
                  <a:pt x="2120262" y="501034"/>
                </a:lnTo>
                <a:lnTo>
                  <a:pt x="2121917" y="501034"/>
                </a:lnTo>
                <a:lnTo>
                  <a:pt x="2178114" y="503607"/>
                </a:lnTo>
                <a:lnTo>
                  <a:pt x="2235508" y="501034"/>
                </a:lnTo>
                <a:lnTo>
                  <a:pt x="2287793" y="493406"/>
                </a:lnTo>
                <a:lnTo>
                  <a:pt x="2334549" y="480864"/>
                </a:lnTo>
                <a:lnTo>
                  <a:pt x="2375357" y="463548"/>
                </a:lnTo>
                <a:lnTo>
                  <a:pt x="2409800" y="441596"/>
                </a:lnTo>
                <a:lnTo>
                  <a:pt x="2437457" y="415149"/>
                </a:lnTo>
                <a:lnTo>
                  <a:pt x="2422133" y="408113"/>
                </a:lnTo>
                <a:lnTo>
                  <a:pt x="2177109" y="408113"/>
                </a:lnTo>
                <a:lnTo>
                  <a:pt x="2106752" y="403786"/>
                </a:lnTo>
                <a:lnTo>
                  <a:pt x="2052367" y="390871"/>
                </a:lnTo>
                <a:lnTo>
                  <a:pt x="2013759" y="369465"/>
                </a:lnTo>
                <a:lnTo>
                  <a:pt x="1990736" y="339662"/>
                </a:lnTo>
                <a:lnTo>
                  <a:pt x="1983104" y="301561"/>
                </a:lnTo>
                <a:lnTo>
                  <a:pt x="1990711" y="271284"/>
                </a:lnTo>
                <a:lnTo>
                  <a:pt x="2013566" y="242696"/>
                </a:lnTo>
                <a:lnTo>
                  <a:pt x="2051715" y="218692"/>
                </a:lnTo>
                <a:lnTo>
                  <a:pt x="2105208" y="202166"/>
                </a:lnTo>
                <a:lnTo>
                  <a:pt x="2174093" y="196014"/>
                </a:lnTo>
                <a:lnTo>
                  <a:pt x="2378776" y="196014"/>
                </a:lnTo>
                <a:lnTo>
                  <a:pt x="2406295" y="164853"/>
                </a:lnTo>
                <a:lnTo>
                  <a:pt x="2371049" y="143108"/>
                </a:lnTo>
                <a:lnTo>
                  <a:pt x="2329626" y="125272"/>
                </a:lnTo>
                <a:lnTo>
                  <a:pt x="2282607" y="111875"/>
                </a:lnTo>
                <a:lnTo>
                  <a:pt x="2230569" y="103447"/>
                </a:lnTo>
                <a:lnTo>
                  <a:pt x="2174093" y="100520"/>
                </a:lnTo>
                <a:close/>
              </a:path>
              <a:path w="5128895" h="603250">
                <a:moveTo>
                  <a:pt x="2338947" y="369915"/>
                </a:moveTo>
                <a:lnTo>
                  <a:pt x="2311963" y="386485"/>
                </a:lnTo>
                <a:lnTo>
                  <a:pt x="2276121" y="398438"/>
                </a:lnTo>
                <a:lnTo>
                  <a:pt x="2231233" y="405678"/>
                </a:lnTo>
                <a:lnTo>
                  <a:pt x="2177109" y="408113"/>
                </a:lnTo>
                <a:lnTo>
                  <a:pt x="2422133" y="408113"/>
                </a:lnTo>
                <a:lnTo>
                  <a:pt x="2338947" y="369915"/>
                </a:lnTo>
                <a:close/>
              </a:path>
              <a:path w="5128895" h="603250">
                <a:moveTo>
                  <a:pt x="2378776" y="196014"/>
                </a:moveTo>
                <a:lnTo>
                  <a:pt x="2174093" y="196014"/>
                </a:lnTo>
                <a:lnTo>
                  <a:pt x="2228531" y="199705"/>
                </a:lnTo>
                <a:lnTo>
                  <a:pt x="2274111" y="209710"/>
                </a:lnTo>
                <a:lnTo>
                  <a:pt x="2310644" y="224427"/>
                </a:lnTo>
                <a:lnTo>
                  <a:pt x="2337941" y="242254"/>
                </a:lnTo>
                <a:lnTo>
                  <a:pt x="2378776" y="196014"/>
                </a:lnTo>
                <a:close/>
              </a:path>
              <a:path w="5128895" h="603250">
                <a:moveTo>
                  <a:pt x="3909886" y="179931"/>
                </a:moveTo>
                <a:lnTo>
                  <a:pt x="3663830" y="179931"/>
                </a:lnTo>
                <a:lnTo>
                  <a:pt x="3731273" y="185177"/>
                </a:lnTo>
                <a:lnTo>
                  <a:pt x="3776665" y="198527"/>
                </a:lnTo>
                <a:lnTo>
                  <a:pt x="3802078" y="216401"/>
                </a:lnTo>
                <a:lnTo>
                  <a:pt x="3809585" y="235217"/>
                </a:lnTo>
                <a:lnTo>
                  <a:pt x="3793847" y="254552"/>
                </a:lnTo>
                <a:lnTo>
                  <a:pt x="3755304" y="264745"/>
                </a:lnTo>
                <a:lnTo>
                  <a:pt x="3702437" y="268719"/>
                </a:lnTo>
                <a:lnTo>
                  <a:pt x="3643726" y="269394"/>
                </a:lnTo>
                <a:lnTo>
                  <a:pt x="3558284" y="269394"/>
                </a:lnTo>
                <a:lnTo>
                  <a:pt x="3495318" y="276149"/>
                </a:lnTo>
                <a:lnTo>
                  <a:pt x="3446344" y="294484"/>
                </a:lnTo>
                <a:lnTo>
                  <a:pt x="3411363" y="321504"/>
                </a:lnTo>
                <a:lnTo>
                  <a:pt x="3390374" y="354314"/>
                </a:lnTo>
                <a:lnTo>
                  <a:pt x="3383378" y="390019"/>
                </a:lnTo>
                <a:lnTo>
                  <a:pt x="3390374" y="425619"/>
                </a:lnTo>
                <a:lnTo>
                  <a:pt x="3411363" y="458180"/>
                </a:lnTo>
                <a:lnTo>
                  <a:pt x="3446344" y="484902"/>
                </a:lnTo>
                <a:lnTo>
                  <a:pt x="3495318" y="502988"/>
                </a:lnTo>
                <a:lnTo>
                  <a:pt x="3558284" y="509638"/>
                </a:lnTo>
                <a:lnTo>
                  <a:pt x="3634223" y="506092"/>
                </a:lnTo>
                <a:lnTo>
                  <a:pt x="3694694" y="496012"/>
                </a:lnTo>
                <a:lnTo>
                  <a:pt x="3741985" y="480236"/>
                </a:lnTo>
                <a:lnTo>
                  <a:pt x="3778387" y="459602"/>
                </a:lnTo>
                <a:lnTo>
                  <a:pt x="3811383" y="428217"/>
                </a:lnTo>
                <a:lnTo>
                  <a:pt x="3583414" y="428217"/>
                </a:lnTo>
                <a:lnTo>
                  <a:pt x="3545750" y="425751"/>
                </a:lnTo>
                <a:lnTo>
                  <a:pt x="3515814" y="418290"/>
                </a:lnTo>
                <a:lnTo>
                  <a:pt x="3496055" y="405741"/>
                </a:lnTo>
                <a:lnTo>
                  <a:pt x="3488925" y="388009"/>
                </a:lnTo>
                <a:lnTo>
                  <a:pt x="3498113" y="366538"/>
                </a:lnTo>
                <a:lnTo>
                  <a:pt x="3524735" y="349685"/>
                </a:lnTo>
                <a:lnTo>
                  <a:pt x="3567378" y="338675"/>
                </a:lnTo>
                <a:lnTo>
                  <a:pt x="3624627" y="334733"/>
                </a:lnTo>
                <a:lnTo>
                  <a:pt x="3710070" y="334733"/>
                </a:lnTo>
                <a:lnTo>
                  <a:pt x="3737682" y="333523"/>
                </a:lnTo>
                <a:lnTo>
                  <a:pt x="3764351" y="329581"/>
                </a:lnTo>
                <a:lnTo>
                  <a:pt x="3789512" y="322435"/>
                </a:lnTo>
                <a:lnTo>
                  <a:pt x="3812601" y="311613"/>
                </a:lnTo>
                <a:lnTo>
                  <a:pt x="3927500" y="311613"/>
                </a:lnTo>
                <a:lnTo>
                  <a:pt x="3927437" y="294484"/>
                </a:lnTo>
                <a:lnTo>
                  <a:pt x="3927328" y="264745"/>
                </a:lnTo>
                <a:lnTo>
                  <a:pt x="3927220" y="235217"/>
                </a:lnTo>
                <a:lnTo>
                  <a:pt x="3927194" y="228181"/>
                </a:lnTo>
                <a:lnTo>
                  <a:pt x="3921331" y="198527"/>
                </a:lnTo>
                <a:lnTo>
                  <a:pt x="3921298" y="198359"/>
                </a:lnTo>
                <a:lnTo>
                  <a:pt x="3909886" y="179931"/>
                </a:lnTo>
                <a:close/>
              </a:path>
              <a:path w="5128895" h="603250">
                <a:moveTo>
                  <a:pt x="2563162" y="0"/>
                </a:moveTo>
                <a:lnTo>
                  <a:pt x="2440527" y="0"/>
                </a:lnTo>
                <a:lnTo>
                  <a:pt x="2669714" y="502602"/>
                </a:lnTo>
                <a:lnTo>
                  <a:pt x="2781292" y="502602"/>
                </a:lnTo>
                <a:lnTo>
                  <a:pt x="2843641" y="355842"/>
                </a:lnTo>
                <a:lnTo>
                  <a:pt x="2725000" y="355842"/>
                </a:lnTo>
                <a:lnTo>
                  <a:pt x="2563162" y="0"/>
                </a:lnTo>
                <a:close/>
              </a:path>
              <a:path w="5128895" h="603250">
                <a:moveTo>
                  <a:pt x="3029009" y="195009"/>
                </a:moveTo>
                <a:lnTo>
                  <a:pt x="2911968" y="195009"/>
                </a:lnTo>
                <a:lnTo>
                  <a:pt x="3042645" y="502602"/>
                </a:lnTo>
                <a:lnTo>
                  <a:pt x="3154223" y="502602"/>
                </a:lnTo>
                <a:lnTo>
                  <a:pt x="3221146" y="355842"/>
                </a:lnTo>
                <a:lnTo>
                  <a:pt x="3098937" y="355842"/>
                </a:lnTo>
                <a:lnTo>
                  <a:pt x="3029009" y="195009"/>
                </a:lnTo>
                <a:close/>
              </a:path>
              <a:path w="5128895" h="603250">
                <a:moveTo>
                  <a:pt x="3927849" y="407107"/>
                </a:moveTo>
                <a:lnTo>
                  <a:pt x="3827679" y="407107"/>
                </a:lnTo>
                <a:lnTo>
                  <a:pt x="3823658" y="502602"/>
                </a:lnTo>
                <a:lnTo>
                  <a:pt x="3928199" y="502602"/>
                </a:lnTo>
                <a:lnTo>
                  <a:pt x="3928117" y="480236"/>
                </a:lnTo>
                <a:lnTo>
                  <a:pt x="3928037" y="458180"/>
                </a:lnTo>
                <a:lnTo>
                  <a:pt x="3927913" y="424536"/>
                </a:lnTo>
                <a:lnTo>
                  <a:pt x="3927849" y="407107"/>
                </a:lnTo>
                <a:close/>
              </a:path>
              <a:path w="5128895" h="603250">
                <a:moveTo>
                  <a:pt x="3927500" y="311613"/>
                </a:moveTo>
                <a:lnTo>
                  <a:pt x="3812601" y="311613"/>
                </a:lnTo>
                <a:lnTo>
                  <a:pt x="3793809" y="345031"/>
                </a:lnTo>
                <a:lnTo>
                  <a:pt x="3768148" y="373563"/>
                </a:lnTo>
                <a:lnTo>
                  <a:pt x="3734949" y="396678"/>
                </a:lnTo>
                <a:lnTo>
                  <a:pt x="3693540" y="413846"/>
                </a:lnTo>
                <a:lnTo>
                  <a:pt x="3643252" y="424536"/>
                </a:lnTo>
                <a:lnTo>
                  <a:pt x="3583414" y="428217"/>
                </a:lnTo>
                <a:lnTo>
                  <a:pt x="3811383" y="428217"/>
                </a:lnTo>
                <a:lnTo>
                  <a:pt x="3827679" y="407107"/>
                </a:lnTo>
                <a:lnTo>
                  <a:pt x="3927849" y="407107"/>
                </a:lnTo>
                <a:lnTo>
                  <a:pt x="3927727" y="373563"/>
                </a:lnTo>
                <a:lnTo>
                  <a:pt x="3927622" y="345031"/>
                </a:lnTo>
                <a:lnTo>
                  <a:pt x="3927500" y="311613"/>
                </a:lnTo>
                <a:close/>
              </a:path>
              <a:path w="5128895" h="603250">
                <a:moveTo>
                  <a:pt x="2968260" y="55286"/>
                </a:moveTo>
                <a:lnTo>
                  <a:pt x="2855677" y="55286"/>
                </a:lnTo>
                <a:lnTo>
                  <a:pt x="2725000" y="355842"/>
                </a:lnTo>
                <a:lnTo>
                  <a:pt x="2843641" y="355842"/>
                </a:lnTo>
                <a:lnTo>
                  <a:pt x="2911968" y="195009"/>
                </a:lnTo>
                <a:lnTo>
                  <a:pt x="3029009" y="195009"/>
                </a:lnTo>
                <a:lnTo>
                  <a:pt x="2968260" y="55286"/>
                </a:lnTo>
                <a:close/>
              </a:path>
              <a:path w="5128895" h="603250">
                <a:moveTo>
                  <a:pt x="3383410" y="0"/>
                </a:moveTo>
                <a:lnTo>
                  <a:pt x="3260775" y="0"/>
                </a:lnTo>
                <a:lnTo>
                  <a:pt x="3098937" y="355842"/>
                </a:lnTo>
                <a:lnTo>
                  <a:pt x="3221146" y="355842"/>
                </a:lnTo>
                <a:lnTo>
                  <a:pt x="3383410" y="0"/>
                </a:lnTo>
                <a:close/>
              </a:path>
              <a:path w="5128895" h="603250">
                <a:moveTo>
                  <a:pt x="3677903" y="95494"/>
                </a:moveTo>
                <a:lnTo>
                  <a:pt x="3628611" y="96569"/>
                </a:lnTo>
                <a:lnTo>
                  <a:pt x="3579765" y="100743"/>
                </a:lnTo>
                <a:lnTo>
                  <a:pt x="3532148" y="109441"/>
                </a:lnTo>
                <a:lnTo>
                  <a:pt x="3486542" y="124086"/>
                </a:lnTo>
                <a:lnTo>
                  <a:pt x="3443728" y="146103"/>
                </a:lnTo>
                <a:lnTo>
                  <a:pt x="3404488" y="176916"/>
                </a:lnTo>
                <a:lnTo>
                  <a:pt x="3467815" y="247280"/>
                </a:lnTo>
                <a:lnTo>
                  <a:pt x="3524028" y="209616"/>
                </a:lnTo>
                <a:lnTo>
                  <a:pt x="3580524" y="189481"/>
                </a:lnTo>
                <a:lnTo>
                  <a:pt x="3629669" y="181408"/>
                </a:lnTo>
                <a:lnTo>
                  <a:pt x="3663830" y="179931"/>
                </a:lnTo>
                <a:lnTo>
                  <a:pt x="3909886" y="179931"/>
                </a:lnTo>
                <a:lnTo>
                  <a:pt x="3904148" y="170665"/>
                </a:lnTo>
                <a:lnTo>
                  <a:pt x="3876674" y="146103"/>
                </a:lnTo>
                <a:lnTo>
                  <a:pt x="3839322" y="125246"/>
                </a:lnTo>
                <a:lnTo>
                  <a:pt x="3793630" y="109441"/>
                </a:lnTo>
                <a:lnTo>
                  <a:pt x="3793934" y="109441"/>
                </a:lnTo>
                <a:lnTo>
                  <a:pt x="3739189" y="99099"/>
                </a:lnTo>
                <a:lnTo>
                  <a:pt x="3677903" y="95494"/>
                </a:lnTo>
                <a:close/>
              </a:path>
              <a:path w="5128895" h="603250">
                <a:moveTo>
                  <a:pt x="4869919" y="99515"/>
                </a:moveTo>
                <a:lnTo>
                  <a:pt x="4830744" y="101947"/>
                </a:lnTo>
                <a:lnTo>
                  <a:pt x="4789575" y="108922"/>
                </a:lnTo>
                <a:lnTo>
                  <a:pt x="4748364" y="120959"/>
                </a:lnTo>
                <a:lnTo>
                  <a:pt x="4709064" y="138581"/>
                </a:lnTo>
                <a:lnTo>
                  <a:pt x="4673629" y="162309"/>
                </a:lnTo>
                <a:lnTo>
                  <a:pt x="4644009" y="192664"/>
                </a:lnTo>
                <a:lnTo>
                  <a:pt x="4622158" y="230167"/>
                </a:lnTo>
                <a:lnTo>
                  <a:pt x="4610028" y="275339"/>
                </a:lnTo>
                <a:lnTo>
                  <a:pt x="4609571" y="328702"/>
                </a:lnTo>
                <a:lnTo>
                  <a:pt x="4623624" y="382105"/>
                </a:lnTo>
                <a:lnTo>
                  <a:pt x="4650565" y="423458"/>
                </a:lnTo>
                <a:lnTo>
                  <a:pt x="4686787" y="454280"/>
                </a:lnTo>
                <a:lnTo>
                  <a:pt x="4728688" y="476090"/>
                </a:lnTo>
                <a:lnTo>
                  <a:pt x="4772662" y="490408"/>
                </a:lnTo>
                <a:lnTo>
                  <a:pt x="4815104" y="498754"/>
                </a:lnTo>
                <a:lnTo>
                  <a:pt x="4880977" y="503607"/>
                </a:lnTo>
                <a:lnTo>
                  <a:pt x="4941611" y="501725"/>
                </a:lnTo>
                <a:lnTo>
                  <a:pt x="4992353" y="495791"/>
                </a:lnTo>
                <a:lnTo>
                  <a:pt x="5037306" y="485369"/>
                </a:lnTo>
                <a:lnTo>
                  <a:pt x="5080570" y="470025"/>
                </a:lnTo>
                <a:lnTo>
                  <a:pt x="5126247" y="449326"/>
                </a:lnTo>
                <a:lnTo>
                  <a:pt x="5113493" y="414144"/>
                </a:lnTo>
                <a:lnTo>
                  <a:pt x="4890023" y="414144"/>
                </a:lnTo>
                <a:lnTo>
                  <a:pt x="4832318" y="410013"/>
                </a:lnTo>
                <a:lnTo>
                  <a:pt x="4780456" y="396930"/>
                </a:lnTo>
                <a:lnTo>
                  <a:pt x="4737641" y="373857"/>
                </a:lnTo>
                <a:lnTo>
                  <a:pt x="4707076" y="339759"/>
                </a:lnTo>
                <a:lnTo>
                  <a:pt x="5118205" y="339759"/>
                </a:lnTo>
                <a:lnTo>
                  <a:pt x="5128686" y="307097"/>
                </a:lnTo>
                <a:lnTo>
                  <a:pt x="5128371" y="275339"/>
                </a:lnTo>
                <a:lnTo>
                  <a:pt x="5128337" y="271912"/>
                </a:lnTo>
                <a:lnTo>
                  <a:pt x="5126111" y="264368"/>
                </a:lnTo>
                <a:lnTo>
                  <a:pt x="4714113" y="264368"/>
                </a:lnTo>
                <a:lnTo>
                  <a:pt x="4727997" y="240715"/>
                </a:lnTo>
                <a:lnTo>
                  <a:pt x="4755075" y="216119"/>
                </a:lnTo>
                <a:lnTo>
                  <a:pt x="4800623" y="196800"/>
                </a:lnTo>
                <a:lnTo>
                  <a:pt x="4869919" y="188978"/>
                </a:lnTo>
                <a:lnTo>
                  <a:pt x="5086609" y="188978"/>
                </a:lnTo>
                <a:lnTo>
                  <a:pt x="5067938" y="168426"/>
                </a:lnTo>
                <a:lnTo>
                  <a:pt x="5029896" y="140356"/>
                </a:lnTo>
                <a:lnTo>
                  <a:pt x="4983837" y="118367"/>
                </a:lnTo>
                <a:lnTo>
                  <a:pt x="4930324" y="104180"/>
                </a:lnTo>
                <a:lnTo>
                  <a:pt x="4869919" y="99515"/>
                </a:lnTo>
                <a:close/>
              </a:path>
              <a:path w="5128895" h="603250">
                <a:moveTo>
                  <a:pt x="4073985" y="100520"/>
                </a:moveTo>
                <a:lnTo>
                  <a:pt x="3943309" y="100520"/>
                </a:lnTo>
                <a:lnTo>
                  <a:pt x="4225803" y="502647"/>
                </a:lnTo>
                <a:lnTo>
                  <a:pt x="4328271" y="502647"/>
                </a:lnTo>
                <a:lnTo>
                  <a:pt x="4399370" y="401076"/>
                </a:lnTo>
                <a:lnTo>
                  <a:pt x="4278042" y="401076"/>
                </a:lnTo>
                <a:lnTo>
                  <a:pt x="4073985" y="100520"/>
                </a:lnTo>
                <a:close/>
              </a:path>
              <a:path w="5128895" h="603250">
                <a:moveTo>
                  <a:pt x="5097096" y="368910"/>
                </a:moveTo>
                <a:lnTo>
                  <a:pt x="5051736" y="387427"/>
                </a:lnTo>
                <a:lnTo>
                  <a:pt x="5000345" y="401705"/>
                </a:lnTo>
                <a:lnTo>
                  <a:pt x="4945561" y="410893"/>
                </a:lnTo>
                <a:lnTo>
                  <a:pt x="4890023" y="414144"/>
                </a:lnTo>
                <a:lnTo>
                  <a:pt x="5113493" y="414144"/>
                </a:lnTo>
                <a:lnTo>
                  <a:pt x="5097096" y="368910"/>
                </a:lnTo>
                <a:close/>
              </a:path>
              <a:path w="5128895" h="603250">
                <a:moveTo>
                  <a:pt x="4609760" y="100520"/>
                </a:moveTo>
                <a:lnTo>
                  <a:pt x="4479083" y="100520"/>
                </a:lnTo>
                <a:lnTo>
                  <a:pt x="4278042" y="401076"/>
                </a:lnTo>
                <a:lnTo>
                  <a:pt x="4399370" y="401076"/>
                </a:lnTo>
                <a:lnTo>
                  <a:pt x="4609760" y="100520"/>
                </a:lnTo>
                <a:close/>
              </a:path>
              <a:path w="5128895" h="603250">
                <a:moveTo>
                  <a:pt x="5086609" y="188978"/>
                </a:moveTo>
                <a:lnTo>
                  <a:pt x="4869919" y="188978"/>
                </a:lnTo>
                <a:lnTo>
                  <a:pt x="4937629" y="197789"/>
                </a:lnTo>
                <a:lnTo>
                  <a:pt x="4986397" y="218757"/>
                </a:lnTo>
                <a:lnTo>
                  <a:pt x="5017637" y="243683"/>
                </a:lnTo>
                <a:lnTo>
                  <a:pt x="5032762" y="264368"/>
                </a:lnTo>
                <a:lnTo>
                  <a:pt x="5126111" y="264368"/>
                </a:lnTo>
                <a:lnTo>
                  <a:pt x="5117721" y="235925"/>
                </a:lnTo>
                <a:lnTo>
                  <a:pt x="5097400" y="200856"/>
                </a:lnTo>
                <a:lnTo>
                  <a:pt x="5086609" y="18897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3175" y="175484"/>
            <a:ext cx="1090098" cy="200873"/>
          </a:xfrm>
          <a:custGeom>
            <a:avLst/>
            <a:gdLst/>
            <a:ahLst/>
            <a:cxnLst/>
            <a:rect l="l" t="t" r="r" b="b"/>
            <a:pathLst>
              <a:path w="2212340" h="407669">
                <a:moveTo>
                  <a:pt x="13191" y="330926"/>
                </a:moveTo>
                <a:lnTo>
                  <a:pt x="0" y="352720"/>
                </a:lnTo>
                <a:lnTo>
                  <a:pt x="12008" y="364227"/>
                </a:lnTo>
                <a:lnTo>
                  <a:pt x="26238" y="374658"/>
                </a:lnTo>
                <a:lnTo>
                  <a:pt x="61367" y="392294"/>
                </a:lnTo>
                <a:lnTo>
                  <a:pt x="102661" y="403477"/>
                </a:lnTo>
                <a:lnTo>
                  <a:pt x="124444" y="406309"/>
                </a:lnTo>
                <a:lnTo>
                  <a:pt x="125018" y="406309"/>
                </a:lnTo>
                <a:lnTo>
                  <a:pt x="146249" y="407205"/>
                </a:lnTo>
                <a:lnTo>
                  <a:pt x="191558" y="403621"/>
                </a:lnTo>
                <a:lnTo>
                  <a:pt x="242710" y="384838"/>
                </a:lnTo>
                <a:lnTo>
                  <a:pt x="247563" y="381397"/>
                </a:lnTo>
                <a:lnTo>
                  <a:pt x="145676" y="381397"/>
                </a:lnTo>
                <a:lnTo>
                  <a:pt x="125853" y="380500"/>
                </a:lnTo>
                <a:lnTo>
                  <a:pt x="87714" y="373331"/>
                </a:lnTo>
                <a:lnTo>
                  <a:pt x="37566" y="350569"/>
                </a:lnTo>
                <a:lnTo>
                  <a:pt x="24446" y="341142"/>
                </a:lnTo>
                <a:lnTo>
                  <a:pt x="13191" y="330926"/>
                </a:lnTo>
                <a:close/>
              </a:path>
              <a:path w="2212340" h="407669">
                <a:moveTo>
                  <a:pt x="153132" y="0"/>
                </a:moveTo>
                <a:lnTo>
                  <a:pt x="108253" y="3727"/>
                </a:lnTo>
                <a:lnTo>
                  <a:pt x="57532" y="22941"/>
                </a:lnTo>
                <a:lnTo>
                  <a:pt x="25808" y="53911"/>
                </a:lnTo>
                <a:lnTo>
                  <a:pt x="11829" y="92625"/>
                </a:lnTo>
                <a:lnTo>
                  <a:pt x="10935" y="106102"/>
                </a:lnTo>
                <a:lnTo>
                  <a:pt x="10897" y="106676"/>
                </a:lnTo>
                <a:lnTo>
                  <a:pt x="18268" y="147397"/>
                </a:lnTo>
                <a:lnTo>
                  <a:pt x="49574" y="183027"/>
                </a:lnTo>
                <a:lnTo>
                  <a:pt x="96352" y="204212"/>
                </a:lnTo>
                <a:lnTo>
                  <a:pt x="162882" y="221382"/>
                </a:lnTo>
                <a:lnTo>
                  <a:pt x="175822" y="224715"/>
                </a:lnTo>
                <a:lnTo>
                  <a:pt x="222278" y="241850"/>
                </a:lnTo>
                <a:lnTo>
                  <a:pt x="253786" y="269917"/>
                </a:lnTo>
                <a:lnTo>
                  <a:pt x="261529" y="302823"/>
                </a:lnTo>
                <a:lnTo>
                  <a:pt x="260740" y="313469"/>
                </a:lnTo>
                <a:lnTo>
                  <a:pt x="242029" y="350856"/>
                </a:lnTo>
                <a:lnTo>
                  <a:pt x="197294" y="375661"/>
                </a:lnTo>
                <a:lnTo>
                  <a:pt x="197166" y="375661"/>
                </a:lnTo>
                <a:lnTo>
                  <a:pt x="182095" y="378816"/>
                </a:lnTo>
                <a:lnTo>
                  <a:pt x="164817" y="380751"/>
                </a:lnTo>
                <a:lnTo>
                  <a:pt x="145676" y="381397"/>
                </a:lnTo>
                <a:lnTo>
                  <a:pt x="247563" y="381397"/>
                </a:lnTo>
                <a:lnTo>
                  <a:pt x="275294" y="353867"/>
                </a:lnTo>
                <a:lnTo>
                  <a:pt x="289811" y="314939"/>
                </a:lnTo>
                <a:lnTo>
                  <a:pt x="290779" y="301102"/>
                </a:lnTo>
                <a:lnTo>
                  <a:pt x="289919" y="286334"/>
                </a:lnTo>
                <a:lnTo>
                  <a:pt x="269594" y="241384"/>
                </a:lnTo>
                <a:lnTo>
                  <a:pt x="229447" y="214213"/>
                </a:lnTo>
                <a:lnTo>
                  <a:pt x="192132" y="201308"/>
                </a:lnTo>
                <a:lnTo>
                  <a:pt x="152236" y="190770"/>
                </a:lnTo>
                <a:lnTo>
                  <a:pt x="138794" y="187544"/>
                </a:lnTo>
                <a:lnTo>
                  <a:pt x="125602" y="184210"/>
                </a:lnTo>
                <a:lnTo>
                  <a:pt x="89470" y="172058"/>
                </a:lnTo>
                <a:lnTo>
                  <a:pt x="53338" y="147397"/>
                </a:lnTo>
                <a:lnTo>
                  <a:pt x="40185" y="106676"/>
                </a:lnTo>
                <a:lnTo>
                  <a:pt x="40147" y="106102"/>
                </a:lnTo>
                <a:lnTo>
                  <a:pt x="52191" y="65955"/>
                </a:lnTo>
                <a:lnTo>
                  <a:pt x="89470" y="36705"/>
                </a:lnTo>
                <a:lnTo>
                  <a:pt x="134743" y="26489"/>
                </a:lnTo>
                <a:lnTo>
                  <a:pt x="153132" y="25808"/>
                </a:lnTo>
                <a:lnTo>
                  <a:pt x="257453" y="25808"/>
                </a:lnTo>
                <a:lnTo>
                  <a:pt x="248768" y="21220"/>
                </a:lnTo>
                <a:lnTo>
                  <a:pt x="202384" y="5484"/>
                </a:lnTo>
                <a:lnTo>
                  <a:pt x="169692" y="609"/>
                </a:lnTo>
                <a:lnTo>
                  <a:pt x="153132" y="0"/>
                </a:lnTo>
                <a:close/>
              </a:path>
              <a:path w="2212340" h="407669">
                <a:moveTo>
                  <a:pt x="257453" y="25808"/>
                </a:moveTo>
                <a:lnTo>
                  <a:pt x="153132" y="25808"/>
                </a:lnTo>
                <a:lnTo>
                  <a:pt x="166717" y="26346"/>
                </a:lnTo>
                <a:lnTo>
                  <a:pt x="180518" y="27959"/>
                </a:lnTo>
                <a:lnTo>
                  <a:pt x="223138" y="38999"/>
                </a:lnTo>
                <a:lnTo>
                  <a:pt x="263249" y="59647"/>
                </a:lnTo>
                <a:lnTo>
                  <a:pt x="274147" y="36132"/>
                </a:lnTo>
                <a:lnTo>
                  <a:pt x="262067" y="28246"/>
                </a:lnTo>
                <a:lnTo>
                  <a:pt x="257453" y="25808"/>
                </a:lnTo>
                <a:close/>
              </a:path>
              <a:path w="2212340" h="407669">
                <a:moveTo>
                  <a:pt x="568582" y="237441"/>
                </a:moveTo>
                <a:lnTo>
                  <a:pt x="465920" y="237441"/>
                </a:lnTo>
                <a:lnTo>
                  <a:pt x="446313" y="238193"/>
                </a:lnTo>
                <a:lnTo>
                  <a:pt x="399965" y="249485"/>
                </a:lnTo>
                <a:lnTo>
                  <a:pt x="364406" y="279882"/>
                </a:lnTo>
                <a:lnTo>
                  <a:pt x="354148" y="320029"/>
                </a:lnTo>
                <a:lnTo>
                  <a:pt x="354082" y="321176"/>
                </a:lnTo>
                <a:lnTo>
                  <a:pt x="354871" y="333435"/>
                </a:lnTo>
                <a:lnTo>
                  <a:pt x="357207" y="344834"/>
                </a:lnTo>
                <a:lnTo>
                  <a:pt x="357237" y="344977"/>
                </a:lnTo>
                <a:lnTo>
                  <a:pt x="382615" y="383261"/>
                </a:lnTo>
                <a:lnTo>
                  <a:pt x="416848" y="400825"/>
                </a:lnTo>
                <a:lnTo>
                  <a:pt x="461906" y="406632"/>
                </a:lnTo>
                <a:lnTo>
                  <a:pt x="483270" y="405449"/>
                </a:lnTo>
                <a:lnTo>
                  <a:pt x="502626" y="401900"/>
                </a:lnTo>
                <a:lnTo>
                  <a:pt x="519976" y="395986"/>
                </a:lnTo>
                <a:lnTo>
                  <a:pt x="535317" y="387705"/>
                </a:lnTo>
                <a:lnTo>
                  <a:pt x="541197" y="383117"/>
                </a:lnTo>
                <a:lnTo>
                  <a:pt x="465920" y="383117"/>
                </a:lnTo>
                <a:lnTo>
                  <a:pt x="447245" y="382042"/>
                </a:lnTo>
                <a:lnTo>
                  <a:pt x="404553" y="365911"/>
                </a:lnTo>
                <a:lnTo>
                  <a:pt x="384121" y="333650"/>
                </a:lnTo>
                <a:lnTo>
                  <a:pt x="382759" y="320029"/>
                </a:lnTo>
                <a:lnTo>
                  <a:pt x="383906" y="307662"/>
                </a:lnTo>
                <a:lnTo>
                  <a:pt x="412295" y="269487"/>
                </a:lnTo>
                <a:lnTo>
                  <a:pt x="466494" y="259808"/>
                </a:lnTo>
                <a:lnTo>
                  <a:pt x="568582" y="259808"/>
                </a:lnTo>
                <a:lnTo>
                  <a:pt x="568582" y="237441"/>
                </a:lnTo>
                <a:close/>
              </a:path>
              <a:path w="2212340" h="407669">
                <a:moveTo>
                  <a:pt x="563581" y="127897"/>
                </a:moveTo>
                <a:lnTo>
                  <a:pt x="479685" y="127897"/>
                </a:lnTo>
                <a:lnTo>
                  <a:pt x="500153" y="129259"/>
                </a:lnTo>
                <a:lnTo>
                  <a:pt x="517968" y="133345"/>
                </a:lnTo>
                <a:lnTo>
                  <a:pt x="555678" y="161842"/>
                </a:lnTo>
                <a:lnTo>
                  <a:pt x="568582" y="213352"/>
                </a:lnTo>
                <a:lnTo>
                  <a:pt x="568582" y="316014"/>
                </a:lnTo>
                <a:lnTo>
                  <a:pt x="576612" y="335514"/>
                </a:lnTo>
                <a:lnTo>
                  <a:pt x="569729" y="350565"/>
                </a:lnTo>
                <a:lnTo>
                  <a:pt x="569729" y="404338"/>
                </a:lnTo>
                <a:lnTo>
                  <a:pt x="597259" y="404338"/>
                </a:lnTo>
                <a:lnTo>
                  <a:pt x="597259" y="259808"/>
                </a:lnTo>
                <a:lnTo>
                  <a:pt x="576038" y="259808"/>
                </a:lnTo>
                <a:lnTo>
                  <a:pt x="576038" y="237441"/>
                </a:lnTo>
                <a:lnTo>
                  <a:pt x="597259" y="237441"/>
                </a:lnTo>
                <a:lnTo>
                  <a:pt x="597177" y="213352"/>
                </a:lnTo>
                <a:lnTo>
                  <a:pt x="595395" y="188404"/>
                </a:lnTo>
                <a:lnTo>
                  <a:pt x="589803" y="165750"/>
                </a:lnTo>
                <a:lnTo>
                  <a:pt x="580483" y="146536"/>
                </a:lnTo>
                <a:lnTo>
                  <a:pt x="567435" y="130764"/>
                </a:lnTo>
                <a:lnTo>
                  <a:pt x="563581" y="127897"/>
                </a:lnTo>
                <a:close/>
              </a:path>
              <a:path w="2212340" h="407669">
                <a:moveTo>
                  <a:pt x="568582" y="316014"/>
                </a:moveTo>
                <a:lnTo>
                  <a:pt x="541913" y="356340"/>
                </a:lnTo>
                <a:lnTo>
                  <a:pt x="500762" y="378816"/>
                </a:lnTo>
                <a:lnTo>
                  <a:pt x="465920" y="383117"/>
                </a:lnTo>
                <a:lnTo>
                  <a:pt x="541197" y="383117"/>
                </a:lnTo>
                <a:lnTo>
                  <a:pt x="548867" y="377131"/>
                </a:lnTo>
                <a:lnTo>
                  <a:pt x="560266" y="364908"/>
                </a:lnTo>
                <a:lnTo>
                  <a:pt x="569514" y="351035"/>
                </a:lnTo>
                <a:lnTo>
                  <a:pt x="569729" y="350565"/>
                </a:lnTo>
                <a:lnTo>
                  <a:pt x="569665" y="335514"/>
                </a:lnTo>
                <a:lnTo>
                  <a:pt x="568582" y="325764"/>
                </a:lnTo>
                <a:lnTo>
                  <a:pt x="568582" y="316014"/>
                </a:lnTo>
                <a:close/>
              </a:path>
              <a:path w="2212340" h="407669">
                <a:moveTo>
                  <a:pt x="568582" y="316014"/>
                </a:moveTo>
                <a:lnTo>
                  <a:pt x="568582" y="325764"/>
                </a:lnTo>
                <a:lnTo>
                  <a:pt x="569665" y="335514"/>
                </a:lnTo>
                <a:lnTo>
                  <a:pt x="569729" y="350565"/>
                </a:lnTo>
                <a:lnTo>
                  <a:pt x="576612" y="335514"/>
                </a:lnTo>
                <a:lnTo>
                  <a:pt x="568582" y="316014"/>
                </a:lnTo>
                <a:close/>
              </a:path>
              <a:path w="2212340" h="407669">
                <a:moveTo>
                  <a:pt x="597259" y="237441"/>
                </a:moveTo>
                <a:lnTo>
                  <a:pt x="576038" y="237441"/>
                </a:lnTo>
                <a:lnTo>
                  <a:pt x="576038" y="259808"/>
                </a:lnTo>
                <a:lnTo>
                  <a:pt x="597259" y="259808"/>
                </a:lnTo>
                <a:lnTo>
                  <a:pt x="597259" y="237441"/>
                </a:lnTo>
                <a:close/>
              </a:path>
              <a:path w="2212340" h="407669">
                <a:moveTo>
                  <a:pt x="481979" y="102661"/>
                </a:moveTo>
                <a:lnTo>
                  <a:pt x="431975" y="109113"/>
                </a:lnTo>
                <a:lnTo>
                  <a:pt x="386773" y="127323"/>
                </a:lnTo>
                <a:lnTo>
                  <a:pt x="362112" y="145102"/>
                </a:lnTo>
                <a:lnTo>
                  <a:pt x="376450" y="165750"/>
                </a:lnTo>
                <a:lnTo>
                  <a:pt x="386379" y="157828"/>
                </a:lnTo>
                <a:lnTo>
                  <a:pt x="397240" y="150694"/>
                </a:lnTo>
                <a:lnTo>
                  <a:pt x="435488" y="134026"/>
                </a:lnTo>
                <a:lnTo>
                  <a:pt x="479685" y="127897"/>
                </a:lnTo>
                <a:lnTo>
                  <a:pt x="563581" y="127897"/>
                </a:lnTo>
                <a:lnTo>
                  <a:pt x="550910" y="118469"/>
                </a:lnTo>
                <a:lnTo>
                  <a:pt x="531159" y="109687"/>
                </a:lnTo>
                <a:lnTo>
                  <a:pt x="508182" y="104418"/>
                </a:lnTo>
                <a:lnTo>
                  <a:pt x="481979" y="102661"/>
                </a:lnTo>
                <a:close/>
              </a:path>
              <a:path w="2212340" h="407669">
                <a:moveTo>
                  <a:pt x="742940" y="104955"/>
                </a:moveTo>
                <a:lnTo>
                  <a:pt x="715410" y="104955"/>
                </a:lnTo>
                <a:lnTo>
                  <a:pt x="715410" y="404338"/>
                </a:lnTo>
                <a:lnTo>
                  <a:pt x="744087" y="404338"/>
                </a:lnTo>
                <a:lnTo>
                  <a:pt x="744087" y="244897"/>
                </a:lnTo>
                <a:lnTo>
                  <a:pt x="744711" y="231705"/>
                </a:lnTo>
                <a:lnTo>
                  <a:pt x="744819" y="229411"/>
                </a:lnTo>
                <a:lnTo>
                  <a:pt x="744911" y="227476"/>
                </a:lnTo>
                <a:lnTo>
                  <a:pt x="747384" y="211345"/>
                </a:lnTo>
                <a:lnTo>
                  <a:pt x="751507" y="196505"/>
                </a:lnTo>
                <a:lnTo>
                  <a:pt x="755079" y="188117"/>
                </a:lnTo>
                <a:lnTo>
                  <a:pt x="742940" y="188117"/>
                </a:lnTo>
                <a:lnTo>
                  <a:pt x="738925" y="178941"/>
                </a:lnTo>
                <a:lnTo>
                  <a:pt x="742940" y="170497"/>
                </a:lnTo>
                <a:lnTo>
                  <a:pt x="742940" y="104955"/>
                </a:lnTo>
                <a:close/>
              </a:path>
              <a:path w="2212340" h="407669">
                <a:moveTo>
                  <a:pt x="942604" y="128470"/>
                </a:moveTo>
                <a:lnTo>
                  <a:pt x="857645" y="128470"/>
                </a:lnTo>
                <a:lnTo>
                  <a:pt x="879296" y="130119"/>
                </a:lnTo>
                <a:lnTo>
                  <a:pt x="898366" y="135066"/>
                </a:lnTo>
                <a:lnTo>
                  <a:pt x="940054" y="169549"/>
                </a:lnTo>
                <a:lnTo>
                  <a:pt x="952959" y="207976"/>
                </a:lnTo>
                <a:lnTo>
                  <a:pt x="954572" y="231705"/>
                </a:lnTo>
                <a:lnTo>
                  <a:pt x="954572" y="404338"/>
                </a:lnTo>
                <a:lnTo>
                  <a:pt x="983248" y="404338"/>
                </a:lnTo>
                <a:lnTo>
                  <a:pt x="983155" y="227476"/>
                </a:lnTo>
                <a:lnTo>
                  <a:pt x="982377" y="211345"/>
                </a:lnTo>
                <a:lnTo>
                  <a:pt x="982281" y="209338"/>
                </a:lnTo>
                <a:lnTo>
                  <a:pt x="967763" y="159441"/>
                </a:lnTo>
                <a:lnTo>
                  <a:pt x="949697" y="134492"/>
                </a:lnTo>
                <a:lnTo>
                  <a:pt x="942604" y="128470"/>
                </a:lnTo>
                <a:close/>
              </a:path>
              <a:path w="2212340" h="407669">
                <a:moveTo>
                  <a:pt x="742940" y="170497"/>
                </a:moveTo>
                <a:lnTo>
                  <a:pt x="738925" y="178941"/>
                </a:lnTo>
                <a:lnTo>
                  <a:pt x="742940" y="188117"/>
                </a:lnTo>
                <a:lnTo>
                  <a:pt x="742940" y="170497"/>
                </a:lnTo>
                <a:close/>
              </a:path>
              <a:path w="2212340" h="407669">
                <a:moveTo>
                  <a:pt x="861660" y="102661"/>
                </a:moveTo>
                <a:lnTo>
                  <a:pt x="819362" y="107823"/>
                </a:lnTo>
                <a:lnTo>
                  <a:pt x="784234" y="123308"/>
                </a:lnTo>
                <a:lnTo>
                  <a:pt x="746918" y="162129"/>
                </a:lnTo>
                <a:lnTo>
                  <a:pt x="742940" y="170497"/>
                </a:lnTo>
                <a:lnTo>
                  <a:pt x="742940" y="188117"/>
                </a:lnTo>
                <a:lnTo>
                  <a:pt x="755079" y="188117"/>
                </a:lnTo>
                <a:lnTo>
                  <a:pt x="757278" y="182955"/>
                </a:lnTo>
                <a:lnTo>
                  <a:pt x="764913" y="170768"/>
                </a:lnTo>
                <a:lnTo>
                  <a:pt x="796851" y="142808"/>
                </a:lnTo>
                <a:lnTo>
                  <a:pt x="840726" y="129366"/>
                </a:lnTo>
                <a:lnTo>
                  <a:pt x="857645" y="128470"/>
                </a:lnTo>
                <a:lnTo>
                  <a:pt x="942604" y="128470"/>
                </a:lnTo>
                <a:lnTo>
                  <a:pt x="938298" y="124814"/>
                </a:lnTo>
                <a:lnTo>
                  <a:pt x="925322" y="116999"/>
                </a:lnTo>
                <a:lnTo>
                  <a:pt x="911235" y="110727"/>
                </a:lnTo>
                <a:lnTo>
                  <a:pt x="895929" y="106246"/>
                </a:lnTo>
                <a:lnTo>
                  <a:pt x="879404" y="103557"/>
                </a:lnTo>
                <a:lnTo>
                  <a:pt x="861660" y="102661"/>
                </a:lnTo>
                <a:close/>
              </a:path>
              <a:path w="2212340" h="407669">
                <a:moveTo>
                  <a:pt x="1270501" y="119867"/>
                </a:moveTo>
                <a:lnTo>
                  <a:pt x="1065751" y="384838"/>
                </a:lnTo>
                <a:lnTo>
                  <a:pt x="1065751" y="404338"/>
                </a:lnTo>
                <a:lnTo>
                  <a:pt x="1303766" y="404338"/>
                </a:lnTo>
                <a:lnTo>
                  <a:pt x="1303766" y="389426"/>
                </a:lnTo>
                <a:lnTo>
                  <a:pt x="1095001" y="389426"/>
                </a:lnTo>
                <a:lnTo>
                  <a:pt x="1086398" y="379676"/>
                </a:lnTo>
                <a:lnTo>
                  <a:pt x="1102557" y="379676"/>
                </a:lnTo>
                <a:lnTo>
                  <a:pt x="1296325" y="129617"/>
                </a:lnTo>
                <a:lnTo>
                  <a:pt x="1277957" y="129617"/>
                </a:lnTo>
                <a:lnTo>
                  <a:pt x="1270501" y="119867"/>
                </a:lnTo>
                <a:close/>
              </a:path>
              <a:path w="2212340" h="407669">
                <a:moveTo>
                  <a:pt x="1102557" y="379676"/>
                </a:moveTo>
                <a:lnTo>
                  <a:pt x="1086398" y="379676"/>
                </a:lnTo>
                <a:lnTo>
                  <a:pt x="1095001" y="389426"/>
                </a:lnTo>
                <a:lnTo>
                  <a:pt x="1102557" y="379676"/>
                </a:lnTo>
                <a:close/>
              </a:path>
              <a:path w="2212340" h="407669">
                <a:moveTo>
                  <a:pt x="1303766" y="379676"/>
                </a:moveTo>
                <a:lnTo>
                  <a:pt x="1102557" y="379676"/>
                </a:lnTo>
                <a:lnTo>
                  <a:pt x="1095001" y="389426"/>
                </a:lnTo>
                <a:lnTo>
                  <a:pt x="1303766" y="389426"/>
                </a:lnTo>
                <a:lnTo>
                  <a:pt x="1303766" y="379676"/>
                </a:lnTo>
                <a:close/>
              </a:path>
              <a:path w="2212340" h="407669">
                <a:moveTo>
                  <a:pt x="1300325" y="104955"/>
                </a:moveTo>
                <a:lnTo>
                  <a:pt x="1068619" y="104955"/>
                </a:lnTo>
                <a:lnTo>
                  <a:pt x="1068619" y="129617"/>
                </a:lnTo>
                <a:lnTo>
                  <a:pt x="1262967" y="129617"/>
                </a:lnTo>
                <a:lnTo>
                  <a:pt x="1270501" y="119867"/>
                </a:lnTo>
                <a:lnTo>
                  <a:pt x="1300325" y="119867"/>
                </a:lnTo>
                <a:lnTo>
                  <a:pt x="1300325" y="104955"/>
                </a:lnTo>
                <a:close/>
              </a:path>
              <a:path w="2212340" h="407669">
                <a:moveTo>
                  <a:pt x="1300325" y="119867"/>
                </a:moveTo>
                <a:lnTo>
                  <a:pt x="1270501" y="119867"/>
                </a:lnTo>
                <a:lnTo>
                  <a:pt x="1277957" y="129617"/>
                </a:lnTo>
                <a:lnTo>
                  <a:pt x="1296325" y="129617"/>
                </a:lnTo>
                <a:lnTo>
                  <a:pt x="1300325" y="124455"/>
                </a:lnTo>
                <a:lnTo>
                  <a:pt x="1300325" y="119867"/>
                </a:lnTo>
                <a:close/>
              </a:path>
              <a:path w="2212340" h="407669">
                <a:moveTo>
                  <a:pt x="1577299" y="237441"/>
                </a:moveTo>
                <a:lnTo>
                  <a:pt x="1474637" y="237441"/>
                </a:lnTo>
                <a:lnTo>
                  <a:pt x="1455030" y="238193"/>
                </a:lnTo>
                <a:lnTo>
                  <a:pt x="1408682" y="249485"/>
                </a:lnTo>
                <a:lnTo>
                  <a:pt x="1373123" y="279882"/>
                </a:lnTo>
                <a:lnTo>
                  <a:pt x="1362865" y="320029"/>
                </a:lnTo>
                <a:lnTo>
                  <a:pt x="1362799" y="321176"/>
                </a:lnTo>
                <a:lnTo>
                  <a:pt x="1363588" y="333435"/>
                </a:lnTo>
                <a:lnTo>
                  <a:pt x="1365924" y="344834"/>
                </a:lnTo>
                <a:lnTo>
                  <a:pt x="1365954" y="344977"/>
                </a:lnTo>
                <a:lnTo>
                  <a:pt x="1391332" y="383261"/>
                </a:lnTo>
                <a:lnTo>
                  <a:pt x="1425565" y="400825"/>
                </a:lnTo>
                <a:lnTo>
                  <a:pt x="1470623" y="406632"/>
                </a:lnTo>
                <a:lnTo>
                  <a:pt x="1491987" y="405449"/>
                </a:lnTo>
                <a:lnTo>
                  <a:pt x="1511343" y="401900"/>
                </a:lnTo>
                <a:lnTo>
                  <a:pt x="1528693" y="395986"/>
                </a:lnTo>
                <a:lnTo>
                  <a:pt x="1544035" y="387705"/>
                </a:lnTo>
                <a:lnTo>
                  <a:pt x="1549914" y="383117"/>
                </a:lnTo>
                <a:lnTo>
                  <a:pt x="1474637" y="383117"/>
                </a:lnTo>
                <a:lnTo>
                  <a:pt x="1455962" y="382042"/>
                </a:lnTo>
                <a:lnTo>
                  <a:pt x="1413270" y="365911"/>
                </a:lnTo>
                <a:lnTo>
                  <a:pt x="1392838" y="333650"/>
                </a:lnTo>
                <a:lnTo>
                  <a:pt x="1391590" y="321176"/>
                </a:lnTo>
                <a:lnTo>
                  <a:pt x="1391476" y="320029"/>
                </a:lnTo>
                <a:lnTo>
                  <a:pt x="1409829" y="277014"/>
                </a:lnTo>
                <a:lnTo>
                  <a:pt x="1453704" y="260884"/>
                </a:lnTo>
                <a:lnTo>
                  <a:pt x="1475211" y="259808"/>
                </a:lnTo>
                <a:lnTo>
                  <a:pt x="1577299" y="259808"/>
                </a:lnTo>
                <a:lnTo>
                  <a:pt x="1577299" y="237441"/>
                </a:lnTo>
                <a:close/>
              </a:path>
              <a:path w="2212340" h="407669">
                <a:moveTo>
                  <a:pt x="1572298" y="127897"/>
                </a:moveTo>
                <a:lnTo>
                  <a:pt x="1488402" y="127897"/>
                </a:lnTo>
                <a:lnTo>
                  <a:pt x="1508870" y="129259"/>
                </a:lnTo>
                <a:lnTo>
                  <a:pt x="1526685" y="133345"/>
                </a:lnTo>
                <a:lnTo>
                  <a:pt x="1564395" y="161842"/>
                </a:lnTo>
                <a:lnTo>
                  <a:pt x="1577299" y="213352"/>
                </a:lnTo>
                <a:lnTo>
                  <a:pt x="1577299" y="316014"/>
                </a:lnTo>
                <a:lnTo>
                  <a:pt x="1585329" y="335514"/>
                </a:lnTo>
                <a:lnTo>
                  <a:pt x="1578446" y="350565"/>
                </a:lnTo>
                <a:lnTo>
                  <a:pt x="1578446" y="404338"/>
                </a:lnTo>
                <a:lnTo>
                  <a:pt x="1605976" y="404338"/>
                </a:lnTo>
                <a:lnTo>
                  <a:pt x="1605976" y="259808"/>
                </a:lnTo>
                <a:lnTo>
                  <a:pt x="1584755" y="259808"/>
                </a:lnTo>
                <a:lnTo>
                  <a:pt x="1584755" y="237441"/>
                </a:lnTo>
                <a:lnTo>
                  <a:pt x="1605976" y="237441"/>
                </a:lnTo>
                <a:lnTo>
                  <a:pt x="1605894" y="213352"/>
                </a:lnTo>
                <a:lnTo>
                  <a:pt x="1604112" y="188404"/>
                </a:lnTo>
                <a:lnTo>
                  <a:pt x="1598520" y="165750"/>
                </a:lnTo>
                <a:lnTo>
                  <a:pt x="1589200" y="146536"/>
                </a:lnTo>
                <a:lnTo>
                  <a:pt x="1576152" y="130764"/>
                </a:lnTo>
                <a:lnTo>
                  <a:pt x="1572298" y="127897"/>
                </a:lnTo>
                <a:close/>
              </a:path>
              <a:path w="2212340" h="407669">
                <a:moveTo>
                  <a:pt x="1577299" y="316014"/>
                </a:moveTo>
                <a:lnTo>
                  <a:pt x="1550630" y="356340"/>
                </a:lnTo>
                <a:lnTo>
                  <a:pt x="1509479" y="378816"/>
                </a:lnTo>
                <a:lnTo>
                  <a:pt x="1474637" y="383117"/>
                </a:lnTo>
                <a:lnTo>
                  <a:pt x="1549914" y="383117"/>
                </a:lnTo>
                <a:lnTo>
                  <a:pt x="1557584" y="377131"/>
                </a:lnTo>
                <a:lnTo>
                  <a:pt x="1568983" y="364908"/>
                </a:lnTo>
                <a:lnTo>
                  <a:pt x="1578231" y="351035"/>
                </a:lnTo>
                <a:lnTo>
                  <a:pt x="1578446" y="350565"/>
                </a:lnTo>
                <a:lnTo>
                  <a:pt x="1578383" y="335514"/>
                </a:lnTo>
                <a:lnTo>
                  <a:pt x="1577299" y="325764"/>
                </a:lnTo>
                <a:lnTo>
                  <a:pt x="1577299" y="316014"/>
                </a:lnTo>
                <a:close/>
              </a:path>
              <a:path w="2212340" h="407669">
                <a:moveTo>
                  <a:pt x="1577299" y="316014"/>
                </a:moveTo>
                <a:lnTo>
                  <a:pt x="1577299" y="325764"/>
                </a:lnTo>
                <a:lnTo>
                  <a:pt x="1578383" y="335514"/>
                </a:lnTo>
                <a:lnTo>
                  <a:pt x="1578446" y="350565"/>
                </a:lnTo>
                <a:lnTo>
                  <a:pt x="1585329" y="335514"/>
                </a:lnTo>
                <a:lnTo>
                  <a:pt x="1577299" y="316014"/>
                </a:lnTo>
                <a:close/>
              </a:path>
              <a:path w="2212340" h="407669">
                <a:moveTo>
                  <a:pt x="1605976" y="237441"/>
                </a:moveTo>
                <a:lnTo>
                  <a:pt x="1584755" y="237441"/>
                </a:lnTo>
                <a:lnTo>
                  <a:pt x="1584755" y="259808"/>
                </a:lnTo>
                <a:lnTo>
                  <a:pt x="1605976" y="259808"/>
                </a:lnTo>
                <a:lnTo>
                  <a:pt x="1605976" y="237441"/>
                </a:lnTo>
                <a:close/>
              </a:path>
              <a:path w="2212340" h="407669">
                <a:moveTo>
                  <a:pt x="1490696" y="102661"/>
                </a:moveTo>
                <a:lnTo>
                  <a:pt x="1440692" y="109113"/>
                </a:lnTo>
                <a:lnTo>
                  <a:pt x="1395490" y="127323"/>
                </a:lnTo>
                <a:lnTo>
                  <a:pt x="1370829" y="145102"/>
                </a:lnTo>
                <a:lnTo>
                  <a:pt x="1385167" y="165750"/>
                </a:lnTo>
                <a:lnTo>
                  <a:pt x="1395096" y="157828"/>
                </a:lnTo>
                <a:lnTo>
                  <a:pt x="1405957" y="150694"/>
                </a:lnTo>
                <a:lnTo>
                  <a:pt x="1444205" y="134026"/>
                </a:lnTo>
                <a:lnTo>
                  <a:pt x="1488402" y="127897"/>
                </a:lnTo>
                <a:lnTo>
                  <a:pt x="1572298" y="127897"/>
                </a:lnTo>
                <a:lnTo>
                  <a:pt x="1559627" y="118469"/>
                </a:lnTo>
                <a:lnTo>
                  <a:pt x="1539876" y="109687"/>
                </a:lnTo>
                <a:lnTo>
                  <a:pt x="1516899" y="104418"/>
                </a:lnTo>
                <a:lnTo>
                  <a:pt x="1490696" y="102661"/>
                </a:lnTo>
                <a:close/>
              </a:path>
              <a:path w="2212340" h="407669">
                <a:moveTo>
                  <a:pt x="1751657" y="104955"/>
                </a:moveTo>
                <a:lnTo>
                  <a:pt x="1724127" y="104955"/>
                </a:lnTo>
                <a:lnTo>
                  <a:pt x="1724127" y="404338"/>
                </a:lnTo>
                <a:lnTo>
                  <a:pt x="1752804" y="404338"/>
                </a:lnTo>
                <a:lnTo>
                  <a:pt x="1752804" y="248338"/>
                </a:lnTo>
                <a:lnTo>
                  <a:pt x="1754560" y="222063"/>
                </a:lnTo>
                <a:lnTo>
                  <a:pt x="1759829" y="198871"/>
                </a:lnTo>
                <a:lnTo>
                  <a:pt x="1765027" y="186970"/>
                </a:lnTo>
                <a:lnTo>
                  <a:pt x="1751657" y="186970"/>
                </a:lnTo>
                <a:lnTo>
                  <a:pt x="1748789" y="177794"/>
                </a:lnTo>
                <a:lnTo>
                  <a:pt x="1751657" y="171181"/>
                </a:lnTo>
                <a:lnTo>
                  <a:pt x="1751657" y="104955"/>
                </a:lnTo>
                <a:close/>
              </a:path>
              <a:path w="2212340" h="407669">
                <a:moveTo>
                  <a:pt x="1751657" y="171181"/>
                </a:moveTo>
                <a:lnTo>
                  <a:pt x="1748789" y="177794"/>
                </a:lnTo>
                <a:lnTo>
                  <a:pt x="1751657" y="186970"/>
                </a:lnTo>
                <a:lnTo>
                  <a:pt x="1751657" y="171181"/>
                </a:lnTo>
                <a:close/>
              </a:path>
              <a:path w="2212340" h="407669">
                <a:moveTo>
                  <a:pt x="1865789" y="102661"/>
                </a:moveTo>
                <a:lnTo>
                  <a:pt x="1824782" y="107536"/>
                </a:lnTo>
                <a:lnTo>
                  <a:pt x="1777394" y="132951"/>
                </a:lnTo>
                <a:lnTo>
                  <a:pt x="1751657" y="171181"/>
                </a:lnTo>
                <a:lnTo>
                  <a:pt x="1751657" y="186970"/>
                </a:lnTo>
                <a:lnTo>
                  <a:pt x="1765027" y="186970"/>
                </a:lnTo>
                <a:lnTo>
                  <a:pt x="1768612" y="178761"/>
                </a:lnTo>
                <a:lnTo>
                  <a:pt x="1780907" y="161735"/>
                </a:lnTo>
                <a:lnTo>
                  <a:pt x="1796320" y="147934"/>
                </a:lnTo>
                <a:lnTo>
                  <a:pt x="1814458" y="138077"/>
                </a:lnTo>
                <a:lnTo>
                  <a:pt x="1835320" y="132162"/>
                </a:lnTo>
                <a:lnTo>
                  <a:pt x="1858907" y="130191"/>
                </a:lnTo>
                <a:lnTo>
                  <a:pt x="1865789" y="130191"/>
                </a:lnTo>
                <a:lnTo>
                  <a:pt x="1865789" y="102661"/>
                </a:lnTo>
                <a:close/>
              </a:path>
              <a:path w="2212340" h="407669">
                <a:moveTo>
                  <a:pt x="1865789" y="130191"/>
                </a:moveTo>
                <a:lnTo>
                  <a:pt x="1860054" y="130191"/>
                </a:lnTo>
                <a:lnTo>
                  <a:pt x="1861201" y="130382"/>
                </a:lnTo>
                <a:lnTo>
                  <a:pt x="1862348" y="130764"/>
                </a:lnTo>
                <a:lnTo>
                  <a:pt x="1865789" y="130764"/>
                </a:lnTo>
                <a:lnTo>
                  <a:pt x="1865789" y="130191"/>
                </a:lnTo>
                <a:close/>
              </a:path>
              <a:path w="2212340" h="407669">
                <a:moveTo>
                  <a:pt x="1975078" y="104955"/>
                </a:moveTo>
                <a:lnTo>
                  <a:pt x="1946401" y="104955"/>
                </a:lnTo>
                <a:lnTo>
                  <a:pt x="1946481" y="281602"/>
                </a:lnTo>
                <a:lnTo>
                  <a:pt x="1954789" y="335263"/>
                </a:lnTo>
                <a:lnTo>
                  <a:pt x="1979953" y="375088"/>
                </a:lnTo>
                <a:lnTo>
                  <a:pt x="2019598" y="398889"/>
                </a:lnTo>
                <a:lnTo>
                  <a:pt x="2071431" y="406632"/>
                </a:lnTo>
                <a:lnTo>
                  <a:pt x="2091898" y="405377"/>
                </a:lnTo>
                <a:lnTo>
                  <a:pt x="2110861" y="401613"/>
                </a:lnTo>
                <a:lnTo>
                  <a:pt x="2128318" y="395340"/>
                </a:lnTo>
                <a:lnTo>
                  <a:pt x="2144269" y="386558"/>
                </a:lnTo>
                <a:lnTo>
                  <a:pt x="2151617" y="380823"/>
                </a:lnTo>
                <a:lnTo>
                  <a:pt x="2073725" y="380823"/>
                </a:lnTo>
                <a:lnTo>
                  <a:pt x="2051536" y="379174"/>
                </a:lnTo>
                <a:lnTo>
                  <a:pt x="2015117" y="365983"/>
                </a:lnTo>
                <a:lnTo>
                  <a:pt x="1981530" y="322036"/>
                </a:lnTo>
                <a:lnTo>
                  <a:pt x="1975078" y="277588"/>
                </a:lnTo>
                <a:lnTo>
                  <a:pt x="1975078" y="104955"/>
                </a:lnTo>
                <a:close/>
              </a:path>
              <a:path w="2212340" h="407669">
                <a:moveTo>
                  <a:pt x="2211945" y="321176"/>
                </a:moveTo>
                <a:lnTo>
                  <a:pt x="2184416" y="321176"/>
                </a:lnTo>
                <a:lnTo>
                  <a:pt x="2188431" y="330926"/>
                </a:lnTo>
                <a:lnTo>
                  <a:pt x="2184416" y="339572"/>
                </a:lnTo>
                <a:lnTo>
                  <a:pt x="2184416" y="404338"/>
                </a:lnTo>
                <a:lnTo>
                  <a:pt x="2211945" y="404338"/>
                </a:lnTo>
                <a:lnTo>
                  <a:pt x="2211945" y="321176"/>
                </a:lnTo>
                <a:close/>
              </a:path>
              <a:path w="2212340" h="407669">
                <a:moveTo>
                  <a:pt x="2211945" y="104955"/>
                </a:moveTo>
                <a:lnTo>
                  <a:pt x="2183269" y="104955"/>
                </a:lnTo>
                <a:lnTo>
                  <a:pt x="2183269" y="264397"/>
                </a:lnTo>
                <a:lnTo>
                  <a:pt x="2182637" y="277588"/>
                </a:lnTo>
                <a:lnTo>
                  <a:pt x="2170078" y="326338"/>
                </a:lnTo>
                <a:lnTo>
                  <a:pt x="2143839" y="358599"/>
                </a:lnTo>
                <a:lnTo>
                  <a:pt x="2105269" y="377238"/>
                </a:lnTo>
                <a:lnTo>
                  <a:pt x="2073725" y="380823"/>
                </a:lnTo>
                <a:lnTo>
                  <a:pt x="2151617" y="380823"/>
                </a:lnTo>
                <a:lnTo>
                  <a:pt x="2180724" y="347522"/>
                </a:lnTo>
                <a:lnTo>
                  <a:pt x="2184416" y="321176"/>
                </a:lnTo>
                <a:lnTo>
                  <a:pt x="2211945" y="321176"/>
                </a:lnTo>
                <a:lnTo>
                  <a:pt x="2211945" y="104955"/>
                </a:lnTo>
                <a:close/>
              </a:path>
              <a:path w="2212340" h="407669">
                <a:moveTo>
                  <a:pt x="2184416" y="321176"/>
                </a:moveTo>
                <a:lnTo>
                  <a:pt x="2184416" y="339572"/>
                </a:lnTo>
                <a:lnTo>
                  <a:pt x="2188431" y="330926"/>
                </a:lnTo>
                <a:lnTo>
                  <a:pt x="2184416" y="3211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690" dirty="0">
              <a:latin typeface="Montserrat SemiBold" panose="000007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153757-2FA4-20FD-A0FF-40FE22DF4B90}"/>
              </a:ext>
            </a:extLst>
          </p:cNvPr>
          <p:cNvSpPr txBox="1"/>
          <p:nvPr/>
        </p:nvSpPr>
        <p:spPr>
          <a:xfrm>
            <a:off x="244149" y="948792"/>
            <a:ext cx="38296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700" dirty="0" err="1">
                <a:latin typeface="Century Gothic" panose="020B0502020202020204" pitchFamily="34" charset="0"/>
              </a:rPr>
              <a:t>Акселерационная</a:t>
            </a:r>
            <a:r>
              <a:rPr lang="ru-RU" sz="1700" dirty="0">
                <a:latin typeface="Century Gothic" panose="020B0502020202020204" pitchFamily="34" charset="0"/>
              </a:rPr>
              <a:t> программа Грозненского Государственно Нефтяного Технического Университета</a:t>
            </a:r>
            <a:endParaRPr lang="ru-DE" sz="1700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C1F09D-8F05-B436-063E-DBE04FEBF1BD}"/>
              </a:ext>
            </a:extLst>
          </p:cNvPr>
          <p:cNvSpPr txBox="1"/>
          <p:nvPr/>
        </p:nvSpPr>
        <p:spPr>
          <a:xfrm>
            <a:off x="5231319" y="6335470"/>
            <a:ext cx="2527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dirty="0">
                <a:latin typeface="Century Gothic" panose="020B0502020202020204" pitchFamily="34" charset="0"/>
              </a:rPr>
              <a:t>2025</a:t>
            </a:r>
            <a:endParaRPr lang="ru-DE" sz="2000" dirty="0"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0432C0-91E2-EDA0-7100-4024120A69D2}"/>
              </a:ext>
            </a:extLst>
          </p:cNvPr>
          <p:cNvSpPr txBox="1"/>
          <p:nvPr/>
        </p:nvSpPr>
        <p:spPr>
          <a:xfrm>
            <a:off x="380063" y="5018219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 err="1">
                <a:latin typeface="Century Gothic" panose="020B0502020202020204" pitchFamily="34" charset="0"/>
              </a:rPr>
              <a:t>Sanzaru</a:t>
            </a:r>
            <a:endParaRPr lang="ru-DE" sz="2000" dirty="0">
              <a:latin typeface="Century Gothic" panose="020B0502020202020204" pitchFamily="34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2EDE0387-1848-A081-7E8D-66C5FD887A79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303281DC-2054-E280-53DA-56E3490FFF2A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97326AF5-C14D-D81C-D5B5-04F6F328480F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090E3397-DBC0-D919-B508-92F82F44720A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6B6F680B-D4FB-D53F-1AE7-464C87A95798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CB7686F1-7EBE-7704-4F9B-B609A49CE87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719B542-7804-6A7A-1EBF-F4F1F52B4C7C}"/>
              </a:ext>
            </a:extLst>
          </p:cNvPr>
          <p:cNvCxnSpPr/>
          <p:nvPr/>
        </p:nvCxnSpPr>
        <p:spPr>
          <a:xfrm>
            <a:off x="-20359" y="789578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7F99B7-F33F-DBFD-2FFC-BC3252503D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310" t="544" r="42098" b="-544"/>
          <a:stretch>
            <a:fillRect/>
          </a:stretch>
        </p:blipFill>
        <p:spPr>
          <a:xfrm>
            <a:off x="6100408" y="-42250"/>
            <a:ext cx="3805592" cy="6942500"/>
          </a:xfrm>
          <a:prstGeom prst="rect">
            <a:avLst/>
          </a:prstGeom>
          <a:ln>
            <a:solidFill>
              <a:srgbClr val="AB2222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9A796D-BD05-12FA-F038-D6F72312678A}"/>
              </a:ext>
            </a:extLst>
          </p:cNvPr>
          <p:cNvSpPr txBox="1"/>
          <p:nvPr/>
        </p:nvSpPr>
        <p:spPr>
          <a:xfrm>
            <a:off x="336583" y="4556554"/>
            <a:ext cx="40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dirty="0">
                <a:latin typeface="Century Gothic" panose="020B0502020202020204" pitchFamily="34" charset="0"/>
              </a:rPr>
              <a:t>Спасибо за внимание!</a:t>
            </a:r>
            <a:endParaRPr lang="ru-DE" sz="2400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9F482A-F11B-3E04-B332-A5C480451F45}"/>
              </a:ext>
            </a:extLst>
          </p:cNvPr>
          <p:cNvSpPr txBox="1"/>
          <p:nvPr/>
        </p:nvSpPr>
        <p:spPr>
          <a:xfrm>
            <a:off x="244149" y="257706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latin typeface="Century Gothic" panose="020B0502020202020204" pitchFamily="34" charset="0"/>
              </a:rPr>
              <a:t>Конец</a:t>
            </a:r>
            <a:endParaRPr lang="ru-DE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62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-20359" y="789578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D49E849D-CBDF-0DC4-30DE-856486F760BD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4AE59ACC-ED10-47A0-0500-85CF04358EB0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62FC3D86-9DE4-B2FF-5C30-291EAD8E6A17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E41A81E5-EA86-DCED-BDFC-F9E53709E5C2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B8C34014-A3EA-AD1F-3EFD-9827BFC18E93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92B63A6E-4D66-10F4-C10C-5A23C0A90B99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37390A9-05EE-47A0-BAC4-9AEECB75F2E2}"/>
              </a:ext>
            </a:extLst>
          </p:cNvPr>
          <p:cNvSpPr txBox="1"/>
          <p:nvPr/>
        </p:nvSpPr>
        <p:spPr>
          <a:xfrm flipH="1">
            <a:off x="3273578" y="1173623"/>
            <a:ext cx="3358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entury Gothic" panose="020B0502020202020204" pitchFamily="34" charset="0"/>
              </a:rPr>
              <a:t>  Лидер </a:t>
            </a:r>
            <a:endParaRPr lang="ru-RU" dirty="0">
              <a:latin typeface="Century Gothic" panose="020B0502020202020204" pitchFamily="34" charset="0"/>
            </a:endParaRPr>
          </a:p>
          <a:p>
            <a:pPr algn="ctr"/>
            <a:r>
              <a:rPr lang="ru-RU" dirty="0" err="1">
                <a:latin typeface="Century Gothic" panose="020B0502020202020204" pitchFamily="34" charset="0"/>
              </a:rPr>
              <a:t>Локаева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  <a:r>
              <a:rPr lang="ru-RU" dirty="0" err="1">
                <a:latin typeface="Century Gothic" panose="020B0502020202020204" pitchFamily="34" charset="0"/>
              </a:rPr>
              <a:t>Альмира</a:t>
            </a:r>
            <a:endParaRPr lang="ru-RU" b="1" dirty="0">
              <a:latin typeface="Century Gothic" panose="020B0502020202020204" pitchFamily="34" charset="0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58C444-71B0-4590-8720-8932FF23814A}"/>
              </a:ext>
            </a:extLst>
          </p:cNvPr>
          <p:cNvSpPr txBox="1"/>
          <p:nvPr/>
        </p:nvSpPr>
        <p:spPr>
          <a:xfrm>
            <a:off x="3891514" y="4100339"/>
            <a:ext cx="8057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entury Gothic" panose="020B0502020202020204" pitchFamily="34" charset="0"/>
              </a:rPr>
              <a:t>Маркетолог</a:t>
            </a:r>
            <a:endParaRPr lang="en-GB" b="1" dirty="0">
              <a:latin typeface="Century Gothic" panose="020B0502020202020204" pitchFamily="34" charset="0"/>
            </a:endParaRPr>
          </a:p>
          <a:p>
            <a:pPr algn="ctr"/>
            <a:r>
              <a:rPr lang="ru-RU" dirty="0">
                <a:latin typeface="Century Gothic" panose="020B0502020202020204" pitchFamily="34" charset="0"/>
              </a:rPr>
              <a:t> </a:t>
            </a:r>
            <a:r>
              <a:rPr lang="ru-RU" dirty="0" err="1">
                <a:latin typeface="Century Gothic" panose="020B0502020202020204" pitchFamily="34" charset="0"/>
              </a:rPr>
              <a:t>Бекбулатова</a:t>
            </a:r>
            <a:r>
              <a:rPr lang="ru-RU" dirty="0">
                <a:latin typeface="Century Gothic" panose="020B0502020202020204" pitchFamily="34" charset="0"/>
              </a:rPr>
              <a:t> Раяна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468775-3340-0343-F761-EACA223991D5}"/>
              </a:ext>
            </a:extLst>
          </p:cNvPr>
          <p:cNvSpPr txBox="1"/>
          <p:nvPr/>
        </p:nvSpPr>
        <p:spPr>
          <a:xfrm>
            <a:off x="1509358" y="4105987"/>
            <a:ext cx="31966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entury Gothic" panose="020B0502020202020204" pitchFamily="34" charset="0"/>
              </a:rPr>
              <a:t>Технический специалист</a:t>
            </a:r>
          </a:p>
          <a:p>
            <a:pPr algn="ctr"/>
            <a:r>
              <a:rPr lang="ru-RU" dirty="0">
                <a:latin typeface="Century Gothic" panose="020B0502020202020204" pitchFamily="34" charset="0"/>
              </a:rPr>
              <a:t> </a:t>
            </a:r>
            <a:r>
              <a:rPr lang="ru-RU" dirty="0" err="1">
                <a:latin typeface="Century Gothic" panose="020B0502020202020204" pitchFamily="34" charset="0"/>
              </a:rPr>
              <a:t>Мацаев</a:t>
            </a:r>
            <a:r>
              <a:rPr lang="ru-RU" dirty="0">
                <a:latin typeface="Century Gothic" panose="020B0502020202020204" pitchFamily="34" charset="0"/>
              </a:rPr>
              <a:t> Амирхан</a:t>
            </a:r>
            <a:endParaRPr lang="ru-DE" dirty="0">
              <a:latin typeface="Century Gothic" panose="020B0502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0B74C7-6CFE-857A-667E-CF801836C4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387" y="1919630"/>
            <a:ext cx="1320254" cy="1651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9E642E-8FA3-86CD-0151-D772E06D5D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45" y="4582724"/>
            <a:ext cx="1319510" cy="16484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8C3EB7-1B6C-0C8B-F633-6BAAE4A2F750}"/>
              </a:ext>
            </a:extLst>
          </p:cNvPr>
          <p:cNvSpPr txBox="1"/>
          <p:nvPr/>
        </p:nvSpPr>
        <p:spPr>
          <a:xfrm>
            <a:off x="4593832" y="1948113"/>
            <a:ext cx="2649287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ru-RU" dirty="0">
                <a:latin typeface="Candara" panose="020E0502030303020204" pitchFamily="34" charset="0"/>
              </a:rPr>
              <a:t>Контакты:</a:t>
            </a:r>
            <a:endParaRPr lang="en-GB" dirty="0">
              <a:latin typeface="Candara" panose="020E0502030303020204" pitchFamily="34" charset="0"/>
            </a:endParaRPr>
          </a:p>
          <a:p>
            <a:pPr algn="l"/>
            <a:r>
              <a:rPr lang="ru-RU" dirty="0">
                <a:latin typeface="Candara" panose="020E0502030303020204" pitchFamily="34" charset="0"/>
              </a:rPr>
              <a:t> +7</a:t>
            </a:r>
            <a:r>
              <a:rPr lang="en-GB" dirty="0">
                <a:latin typeface="Candara" panose="020E0502030303020204" pitchFamily="34" charset="0"/>
              </a:rPr>
              <a:t>(</a:t>
            </a:r>
            <a:r>
              <a:rPr lang="ru-RU" dirty="0">
                <a:latin typeface="Candara" panose="020E0502030303020204" pitchFamily="34" charset="0"/>
              </a:rPr>
              <a:t>938</a:t>
            </a:r>
            <a:r>
              <a:rPr lang="en-GB" dirty="0">
                <a:latin typeface="Candara" panose="020E0502030303020204" pitchFamily="34" charset="0"/>
              </a:rPr>
              <a:t>)</a:t>
            </a:r>
            <a:r>
              <a:rPr lang="ru-RU" dirty="0">
                <a:latin typeface="Candara" panose="020E0502030303020204" pitchFamily="34" charset="0"/>
              </a:rPr>
              <a:t>898</a:t>
            </a:r>
            <a:r>
              <a:rPr lang="en-GB" dirty="0">
                <a:latin typeface="Candara" panose="020E0502030303020204" pitchFamily="34" charset="0"/>
              </a:rPr>
              <a:t>-</a:t>
            </a:r>
            <a:r>
              <a:rPr lang="ru-RU" dirty="0">
                <a:latin typeface="Candara" panose="020E0502030303020204" pitchFamily="34" charset="0"/>
              </a:rPr>
              <a:t>53</a:t>
            </a:r>
            <a:r>
              <a:rPr lang="en-GB" dirty="0">
                <a:latin typeface="Candara" panose="020E0502030303020204" pitchFamily="34" charset="0"/>
              </a:rPr>
              <a:t>-</a:t>
            </a:r>
            <a:r>
              <a:rPr lang="ru-RU" dirty="0">
                <a:latin typeface="Candara" panose="020E0502030303020204" pitchFamily="34" charset="0"/>
              </a:rPr>
              <a:t>76</a:t>
            </a:r>
            <a:endParaRPr lang="ru-RU" dirty="0">
              <a:latin typeface="Candara" panose="020E0502030303020204" pitchFamily="34" charset="0"/>
              <a:ea typeface="Calibri"/>
              <a:cs typeface="Calibri"/>
            </a:endParaRPr>
          </a:p>
          <a:p>
            <a:pPr algn="l"/>
            <a:r>
              <a:rPr lang="en-GB" dirty="0" err="1">
                <a:latin typeface="Candara" panose="020E0502030303020204" pitchFamily="34" charset="0"/>
                <a:hlinkClick r:id="rId4"/>
              </a:rPr>
              <a:t>f1dodo.keke@gmail.com</a:t>
            </a:r>
            <a:endParaRPr lang="en-GB" dirty="0">
              <a:latin typeface="Candara" panose="020E0502030303020204" pitchFamily="34" charset="0"/>
            </a:endParaRPr>
          </a:p>
          <a:p>
            <a:pPr algn="l"/>
            <a:r>
              <a:rPr lang="en-GB" dirty="0">
                <a:latin typeface="Candara" panose="020E0502030303020204" pitchFamily="34" charset="0"/>
              </a:rPr>
              <a:t>Leader ID:592075</a:t>
            </a:r>
            <a:endParaRPr lang="en-GB" dirty="0">
              <a:latin typeface="Candara" panose="020E0502030303020204" pitchFamily="34" charset="0"/>
              <a:ea typeface="Calibri"/>
              <a:cs typeface="Calibri"/>
            </a:endParaRPr>
          </a:p>
          <a:p>
            <a:r>
              <a:rPr lang="en-GB" dirty="0">
                <a:latin typeface="Candara" panose="020E0502030303020204" pitchFamily="34" charset="0"/>
              </a:rPr>
              <a:t>UID: U1894115</a:t>
            </a:r>
            <a:endParaRPr lang="ru-RU" dirty="0">
              <a:latin typeface="Candara" panose="020E0502030303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3C989-C4F1-8CEA-551A-D02EFCC98E4A}"/>
              </a:ext>
            </a:extLst>
          </p:cNvPr>
          <p:cNvSpPr txBox="1"/>
          <p:nvPr/>
        </p:nvSpPr>
        <p:spPr>
          <a:xfrm>
            <a:off x="6746855" y="4734290"/>
            <a:ext cx="3159145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ru-RU" dirty="0">
                <a:latin typeface="Candara" panose="020E0502030303020204" pitchFamily="34" charset="0"/>
              </a:rPr>
              <a:t>Контакты:</a:t>
            </a:r>
            <a:endParaRPr lang="en-GB" dirty="0">
              <a:latin typeface="Candara" panose="020E0502030303020204" pitchFamily="34" charset="0"/>
            </a:endParaRPr>
          </a:p>
          <a:p>
            <a:pPr algn="l"/>
            <a:r>
              <a:rPr lang="ru-RU" dirty="0">
                <a:latin typeface="Candara" panose="020E0502030303020204" pitchFamily="34" charset="0"/>
              </a:rPr>
              <a:t>+7 988 903-24-61</a:t>
            </a:r>
            <a:endParaRPr lang="ru-RU" dirty="0">
              <a:latin typeface="Candara" panose="020E0502030303020204" pitchFamily="34" charset="0"/>
              <a:ea typeface="Calibri"/>
              <a:cs typeface="Calibri"/>
            </a:endParaRPr>
          </a:p>
          <a:p>
            <a:pPr algn="l"/>
            <a:r>
              <a:rPr lang="en-GB" dirty="0" err="1">
                <a:latin typeface="Candara" panose="020E0502030303020204" pitchFamily="34" charset="0"/>
                <a:ea typeface="+mn-lt"/>
                <a:cs typeface="+mn-lt"/>
              </a:rPr>
              <a:t>raanabekbulatova</a:t>
            </a:r>
            <a:r>
              <a:rPr lang="en-GB" dirty="0">
                <a:latin typeface="Candara" panose="020E0502030303020204" pitchFamily="34" charset="0"/>
                <a:ea typeface="+mn-lt"/>
                <a:cs typeface="+mn-lt"/>
              </a:rPr>
              <a:t>@gmail.com</a:t>
            </a:r>
            <a:endParaRPr lang="en-GB" dirty="0">
              <a:latin typeface="Candara" panose="020E0502030303020204" pitchFamily="34" charset="0"/>
            </a:endParaRPr>
          </a:p>
          <a:p>
            <a:pPr algn="l"/>
            <a:r>
              <a:rPr lang="en-GB" dirty="0">
                <a:latin typeface="Candara" panose="020E0502030303020204" pitchFamily="34" charset="0"/>
              </a:rPr>
              <a:t>Leader ID:6227610</a:t>
            </a:r>
            <a:endParaRPr lang="en-GB" dirty="0">
              <a:latin typeface="Candara" panose="020E0502030303020204" pitchFamily="34" charset="0"/>
              <a:ea typeface="Calibri"/>
              <a:cs typeface="Calibri"/>
            </a:endParaRPr>
          </a:p>
          <a:p>
            <a:r>
              <a:rPr lang="en-GB" dirty="0">
                <a:latin typeface="Candara" panose="020E0502030303020204" pitchFamily="34" charset="0"/>
              </a:rPr>
              <a:t>UID: U1894437</a:t>
            </a:r>
            <a:endParaRPr lang="ru-RU" dirty="0">
              <a:latin typeface="Candara" panose="020E05020303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D2C165-7375-D7DA-86A9-C6BD3E50FAA8}"/>
              </a:ext>
            </a:extLst>
          </p:cNvPr>
          <p:cNvSpPr txBox="1"/>
          <p:nvPr/>
        </p:nvSpPr>
        <p:spPr>
          <a:xfrm>
            <a:off x="1998524" y="4734290"/>
            <a:ext cx="2649287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ru-RU" dirty="0">
                <a:latin typeface="Candara" panose="020E0502030303020204" pitchFamily="34" charset="0"/>
                <a:ea typeface="Bodoni Ornaments" pitchFamily="2" charset="0"/>
                <a:cs typeface="Tunga" panose="020B0502040204020203" pitchFamily="34" charset="0"/>
              </a:rPr>
              <a:t>Контакты:</a:t>
            </a:r>
            <a:endParaRPr lang="en-GB" dirty="0">
              <a:latin typeface="Candara" panose="020E0502030303020204" pitchFamily="34" charset="0"/>
              <a:ea typeface="Bodoni Ornaments" pitchFamily="2" charset="0"/>
              <a:cs typeface="Tunga" panose="020B0502040204020203" pitchFamily="34" charset="0"/>
            </a:endParaRPr>
          </a:p>
          <a:p>
            <a:pPr algn="l"/>
            <a:r>
              <a:rPr lang="ru-RU" dirty="0">
                <a:latin typeface="Candara" panose="020E0502030303020204" pitchFamily="34" charset="0"/>
                <a:ea typeface="Bodoni Ornaments" pitchFamily="2" charset="0"/>
                <a:cs typeface="Tunga" panose="020B0502040204020203" pitchFamily="34" charset="0"/>
              </a:rPr>
              <a:t>+7 965 969-73-00</a:t>
            </a:r>
          </a:p>
          <a:p>
            <a:r>
              <a:rPr lang="en-GB" dirty="0" err="1">
                <a:latin typeface="Candara" panose="020E0502030303020204" pitchFamily="34" charset="0"/>
                <a:ea typeface="Bodoni Ornaments" pitchFamily="2" charset="0"/>
                <a:cs typeface="Tunga" panose="020B0502040204020203" pitchFamily="34" charset="0"/>
                <a:hlinkClick r:id="rId5"/>
              </a:rPr>
              <a:t>uin1970@mail.ru</a:t>
            </a:r>
            <a:endParaRPr lang="en-GB" dirty="0">
              <a:latin typeface="Candara" panose="020E0502030303020204" pitchFamily="34" charset="0"/>
              <a:ea typeface="Bodoni Ornaments" pitchFamily="2" charset="0"/>
              <a:cs typeface="Tunga" panose="020B0502040204020203" pitchFamily="34" charset="0"/>
              <a:hlinkClick r:id="rId5"/>
            </a:endParaRPr>
          </a:p>
          <a:p>
            <a:r>
              <a:rPr lang="en-GB" dirty="0">
                <a:latin typeface="Candara" panose="020E0502030303020204" pitchFamily="34" charset="0"/>
                <a:ea typeface="Bodoni Ornaments" pitchFamily="2" charset="0"/>
                <a:cs typeface="Tunga" panose="020B0502040204020203" pitchFamily="34" charset="0"/>
              </a:rPr>
              <a:t>Leader ID: 6272100</a:t>
            </a:r>
          </a:p>
          <a:p>
            <a:r>
              <a:rPr lang="en-GB" dirty="0">
                <a:latin typeface="Candara" panose="020E0502030303020204" pitchFamily="34" charset="0"/>
                <a:ea typeface="Bodoni Ornaments" pitchFamily="2" charset="0"/>
                <a:cs typeface="Tunga" panose="020B0502040204020203" pitchFamily="34" charset="0"/>
              </a:rPr>
              <a:t>UID: U1875275</a:t>
            </a:r>
            <a:endParaRPr lang="ru-RU" dirty="0">
              <a:latin typeface="Candara" panose="020E0502030303020204" pitchFamily="34" charset="0"/>
              <a:ea typeface="Bodoni Ornaments" pitchFamily="2" charset="0"/>
              <a:cs typeface="Tunga" panose="020B0502040204020203" pitchFamily="34" charset="0"/>
            </a:endParaRP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8A8AD2B6-83A8-40D6-ABC2-D3D21B8F4C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object 4">
            <a:extLst>
              <a:ext uri="{FF2B5EF4-FFF2-40B4-BE49-F238E27FC236}">
                <a16:creationId xmlns:a16="http://schemas.microsoft.com/office/drawing/2014/main" id="{EBD86557-E382-288E-52B5-D561F5C46A24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1452" y="4544806"/>
            <a:ext cx="1354822" cy="16668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3167305-C3F4-1FDA-9CF3-286BCE9E8ED8}"/>
              </a:ext>
            </a:extLst>
          </p:cNvPr>
          <p:cNvSpPr txBox="1"/>
          <p:nvPr/>
        </p:nvSpPr>
        <p:spPr>
          <a:xfrm>
            <a:off x="228956" y="280700"/>
            <a:ext cx="256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latin typeface="Century Gothic" panose="020B0502020202020204" pitchFamily="34" charset="0"/>
              </a:rPr>
              <a:t>Состав команды</a:t>
            </a:r>
            <a:endParaRPr lang="ru-DE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984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92555" y="1163062"/>
            <a:ext cx="372089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latin typeface="Century Gothic" panose="020B0502020202020204" pitchFamily="34" charset="0"/>
              </a:rPr>
              <a:t>Профиль проекта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18FE0B5-81DA-C291-27AD-051FE3EC8229}"/>
              </a:ext>
            </a:extLst>
          </p:cNvPr>
          <p:cNvSpPr txBox="1"/>
          <p:nvPr/>
        </p:nvSpPr>
        <p:spPr>
          <a:xfrm>
            <a:off x="209881" y="3384858"/>
            <a:ext cx="4998752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2000" b="1" dirty="0">
                <a:latin typeface="Candara" panose="020E0502030303020204" pitchFamily="34" charset="0"/>
              </a:rPr>
              <a:t>Технологическое направление в соответствии с перечнем критических технологий РФ :</a:t>
            </a:r>
          </a:p>
          <a:p>
            <a:r>
              <a:rPr lang="ru-RU" sz="2000" dirty="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/>
              </a:rPr>
              <a:t>Технологии создания электронной компонентной базы и энергоэффективных световых устройств</a:t>
            </a:r>
            <a:endParaRPr lang="ru-RU" sz="2000" b="1" dirty="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E992C4-2864-5CF5-8E54-0494BB314254}"/>
              </a:ext>
            </a:extLst>
          </p:cNvPr>
          <p:cNvSpPr txBox="1"/>
          <p:nvPr/>
        </p:nvSpPr>
        <p:spPr>
          <a:xfrm>
            <a:off x="-823810" y="1995160"/>
            <a:ext cx="3635334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2000" b="1" i="0" u="none" strike="noStrike" baseline="0" dirty="0">
                <a:latin typeface="Candara" panose="020E0502030303020204" pitchFamily="34" charset="0"/>
              </a:rPr>
              <a:t>Рынок НТИ:</a:t>
            </a:r>
            <a:endParaRPr lang="en-GB" sz="2000" b="1" i="0" u="none" strike="noStrike" baseline="0" dirty="0">
              <a:latin typeface="Candara" panose="020E0502030303020204" pitchFamily="34" charset="0"/>
            </a:endParaRPr>
          </a:p>
          <a:p>
            <a:pPr algn="ctr"/>
            <a:r>
              <a:rPr lang="en-US" sz="2000" i="0" u="none" strike="noStrike" baseline="0" dirty="0">
                <a:latin typeface="Candara" panose="020E0502030303020204" pitchFamily="34" charset="0"/>
              </a:rPr>
              <a:t> </a:t>
            </a:r>
            <a:r>
              <a:rPr lang="ru-RU" sz="2000" dirty="0" err="1">
                <a:latin typeface="Candara" panose="020E0502030303020204" pitchFamily="34" charset="0"/>
              </a:rPr>
              <a:t>Технет</a:t>
            </a:r>
            <a:endParaRPr lang="ru-RU" sz="2000" dirty="0">
              <a:latin typeface="Candara" panose="020E0502030303020204" pitchFamily="34" charset="0"/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821AC0-19DE-2EAF-FB85-F1FF6057AE9D}"/>
              </a:ext>
            </a:extLst>
          </p:cNvPr>
          <p:cNvSpPr txBox="1"/>
          <p:nvPr/>
        </p:nvSpPr>
        <p:spPr>
          <a:xfrm>
            <a:off x="2999860" y="1856110"/>
            <a:ext cx="3906280" cy="12926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2000" b="1" i="0" u="none" strike="noStrike" baseline="0" dirty="0">
                <a:latin typeface="Candara" panose="020E0502030303020204" pitchFamily="34" charset="0"/>
              </a:rPr>
              <a:t>Сквозные технологии: </a:t>
            </a:r>
            <a:r>
              <a:rPr lang="ru-RU" sz="2000" i="0" u="none" strike="noStrike" baseline="0" dirty="0">
                <a:latin typeface="Candara" panose="020E0502030303020204" pitchFamily="34" charset="0"/>
              </a:rPr>
              <a:t>Компоненты робототехники и </a:t>
            </a:r>
            <a:r>
              <a:rPr lang="ru-RU" sz="2000" i="0" u="none" strike="noStrike" baseline="0" dirty="0" err="1">
                <a:latin typeface="Candara" panose="020E0502030303020204" pitchFamily="34" charset="0"/>
              </a:rPr>
              <a:t>сенсорика</a:t>
            </a:r>
            <a:endParaRPr lang="ru-RU" sz="2000" i="0" u="none" strike="noStrike" baseline="0" dirty="0">
              <a:latin typeface="Candara" panose="020E0502030303020204" pitchFamily="34" charset="0"/>
            </a:endParaRPr>
          </a:p>
          <a:p>
            <a:endParaRPr lang="ru-RU" dirty="0">
              <a:highlight>
                <a:srgbClr val="FFFF00"/>
              </a:highlight>
              <a:ea typeface="Calibri"/>
              <a:cs typeface="Calibri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99D05F6-F796-228A-89A2-AE9B74F83D2B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850A611D-C743-5723-883B-31B494AEE534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0DA3B140-7791-36CA-1B0F-1964CE96EDE8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650BA322-EBA3-E76E-A5A3-3685102C9776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0F101D92-08CE-BD0C-7DD5-B1DD36FB6961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6A03DB20-B393-321E-FB67-0B8604219DEB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43FA8AB-3222-A40D-2A13-C54668EF96EA}"/>
              </a:ext>
            </a:extLst>
          </p:cNvPr>
          <p:cNvSpPr txBox="1"/>
          <p:nvPr/>
        </p:nvSpPr>
        <p:spPr>
          <a:xfrm>
            <a:off x="5866722" y="1995160"/>
            <a:ext cx="5012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Candara" panose="020E0502030303020204" pitchFamily="34" charset="0"/>
                <a:ea typeface="+mn-lt"/>
                <a:cs typeface="+mn-lt"/>
              </a:rPr>
              <a:t>Уровень </a:t>
            </a:r>
            <a:r>
              <a:rPr lang="en-US" sz="1800" b="1" dirty="0">
                <a:latin typeface="Candara" panose="020E0502030303020204" pitchFamily="34" charset="0"/>
                <a:ea typeface="+mn-lt"/>
                <a:cs typeface="+mn-lt"/>
              </a:rPr>
              <a:t>TRL</a:t>
            </a:r>
            <a:r>
              <a:rPr lang="ru-RU" sz="1800" b="1" dirty="0">
                <a:latin typeface="Candara" panose="020E0502030303020204" pitchFamily="34" charset="0"/>
                <a:ea typeface="+mn-lt"/>
                <a:cs typeface="+mn-lt"/>
              </a:rPr>
              <a:t>:</a:t>
            </a:r>
            <a:r>
              <a:rPr lang="en-US" sz="1800" b="1" dirty="0">
                <a:latin typeface="Candara" panose="020E0502030303020204" pitchFamily="34" charset="0"/>
                <a:ea typeface="+mn-lt"/>
                <a:cs typeface="+mn-lt"/>
              </a:rPr>
              <a:t> </a:t>
            </a:r>
            <a:r>
              <a:rPr lang="ru-RU" sz="1800" b="1" dirty="0">
                <a:latin typeface="Candara" panose="020E0502030303020204" pitchFamily="34" charset="0"/>
                <a:ea typeface="+mn-lt"/>
                <a:cs typeface="+mn-lt"/>
              </a:rPr>
              <a:t>2</a:t>
            </a:r>
            <a:endParaRPr lang="en-GB" sz="1800" b="1" dirty="0">
              <a:latin typeface="Candara" panose="020E0502030303020204" pitchFamily="34" charset="0"/>
              <a:ea typeface="+mn-lt"/>
              <a:cs typeface="+mn-lt"/>
            </a:endParaRPr>
          </a:p>
          <a:p>
            <a:pPr algn="ctr"/>
            <a:r>
              <a:rPr lang="ru-RU" b="1" dirty="0">
                <a:latin typeface="Candara" panose="020E0502030303020204" pitchFamily="34" charset="0"/>
                <a:ea typeface="+mn-lt"/>
                <a:cs typeface="+mn-lt"/>
              </a:rPr>
              <a:t>Концепция </a:t>
            </a:r>
            <a:endParaRPr lang="ru-DE" dirty="0">
              <a:latin typeface="Candara" panose="020E05020303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997E4-4984-EBB9-1D6F-4DF38E60FACF}"/>
              </a:ext>
            </a:extLst>
          </p:cNvPr>
          <p:cNvSpPr txBox="1"/>
          <p:nvPr/>
        </p:nvSpPr>
        <p:spPr>
          <a:xfrm>
            <a:off x="4111557" y="2517302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DE" dirty="0"/>
          </a:p>
        </p:txBody>
      </p:sp>
    </p:spTree>
    <p:extLst>
      <p:ext uri="{BB962C8B-B14F-4D97-AF65-F5344CB8AC3E}">
        <p14:creationId xmlns:p14="http://schemas.microsoft.com/office/powerpoint/2010/main" val="3103141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Текст 10">
            <a:extLst>
              <a:ext uri="{FF2B5EF4-FFF2-40B4-BE49-F238E27FC236}">
                <a16:creationId xmlns:a16="http://schemas.microsoft.com/office/drawing/2014/main" id="{C72ED528-466D-BB48-85E5-2A2D73A027E8}"/>
              </a:ext>
            </a:extLst>
          </p:cNvPr>
          <p:cNvSpPr txBox="1">
            <a:spLocks/>
          </p:cNvSpPr>
          <p:nvPr/>
        </p:nvSpPr>
        <p:spPr>
          <a:xfrm>
            <a:off x="381947" y="857851"/>
            <a:ext cx="4320000" cy="275780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lIns="91440" tIns="45720" rIns="91440" bIns="45720" anchor="t"/>
          <a:lstStyle>
            <a:lvl1pPr marL="209969" indent="-209969" algn="l" defTabSz="839876" rtl="0" eaLnBrk="1" latinLnBrk="0" hangingPunct="1">
              <a:lnSpc>
                <a:spcPct val="90000"/>
              </a:lnSpc>
              <a:spcBef>
                <a:spcPts val="919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9907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9846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69784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89722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09660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29598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49537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9475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b="1" dirty="0">
                <a:latin typeface="Century Gothic" panose="020B0502020202020204" pitchFamily="34" charset="0"/>
              </a:rPr>
              <a:t>Проблемы клиента:</a:t>
            </a:r>
          </a:p>
          <a:p>
            <a:pPr marL="209550" indent="-209550"/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dirty="0">
                <a:solidFill>
                  <a:srgbClr val="AB2222"/>
                </a:solidFill>
                <a:latin typeface="Candara" panose="020E0502030303020204" pitchFamily="34" charset="0"/>
                <a:ea typeface="+mn-lt"/>
                <a:cs typeface="Centaur Now Caption" pitchFamily="2" charset="0"/>
              </a:rPr>
              <a:t>Недостаточность</a:t>
            </a:r>
            <a:r>
              <a:rPr lang="ru-RU" sz="1600" dirty="0">
                <a:latin typeface="Candara" panose="020E0502030303020204" pitchFamily="34" charset="0"/>
                <a:ea typeface="+mn-lt"/>
                <a:cs typeface="Centaur Now Caption" pitchFamily="2" charset="0"/>
              </a:rPr>
              <a:t> синхронизации света с движением</a:t>
            </a:r>
          </a:p>
          <a:p>
            <a:pPr marL="209550" indent="-209550"/>
            <a:r>
              <a:rPr lang="ru-RU" sz="1600" dirty="0">
                <a:solidFill>
                  <a:srgbClr val="AB2222"/>
                </a:solidFill>
                <a:latin typeface="Candara" panose="020E0502030303020204" pitchFamily="34" charset="0"/>
                <a:ea typeface="+mn-lt"/>
                <a:cs typeface="Centaur Now Caption" pitchFamily="2" charset="0"/>
              </a:rPr>
              <a:t>Ограниченные возможности </a:t>
            </a:r>
            <a:r>
              <a:rPr lang="ru-RU" sz="1600" dirty="0">
                <a:latin typeface="Candara" panose="020E0502030303020204" pitchFamily="34" charset="0"/>
                <a:ea typeface="+mn-lt"/>
                <a:cs typeface="Centaur Now Caption" pitchFamily="2" charset="0"/>
              </a:rPr>
              <a:t> гибкого взаимодействия между исполнителем и светом.</a:t>
            </a:r>
            <a:endParaRPr lang="ru-RU" dirty="0">
              <a:latin typeface="Candara" panose="020E0502030303020204" pitchFamily="34" charset="0"/>
              <a:ea typeface="+mn-lt"/>
              <a:cs typeface="Centaur Now Caption" pitchFamily="2" charset="0"/>
            </a:endParaRPr>
          </a:p>
          <a:p>
            <a:pPr marL="209550" indent="-209550"/>
            <a:r>
              <a:rPr lang="ru-RU" sz="1600" b="1" dirty="0">
                <a:latin typeface="Candara" panose="020E0502030303020204" pitchFamily="34" charset="0"/>
                <a:ea typeface="+mn-lt"/>
                <a:cs typeface="Centaur Now Caption" pitchFamily="2" charset="0"/>
              </a:rPr>
              <a:t> </a:t>
            </a:r>
            <a:r>
              <a:rPr lang="ru-RU" sz="1600" dirty="0">
                <a:solidFill>
                  <a:srgbClr val="AB2222"/>
                </a:solidFill>
                <a:latin typeface="Candara" panose="020E0502030303020204" pitchFamily="34" charset="0"/>
                <a:ea typeface="+mn-lt"/>
                <a:cs typeface="Centaur Now Caption" pitchFamily="2" charset="0"/>
              </a:rPr>
              <a:t>Сложность</a:t>
            </a:r>
            <a:r>
              <a:rPr lang="ru-RU" sz="1600" dirty="0">
                <a:latin typeface="Candara" panose="020E0502030303020204" pitchFamily="34" charset="0"/>
                <a:ea typeface="+mn-lt"/>
                <a:cs typeface="Centaur Now Caption" pitchFamily="2" charset="0"/>
              </a:rPr>
              <a:t> настройки и управления системой</a:t>
            </a:r>
            <a:endParaRPr lang="ru-RU" sz="1600" b="1" dirty="0">
              <a:latin typeface="Candara" panose="020E0502030303020204" pitchFamily="34" charset="0"/>
              <a:cs typeface="Centaur Now Caption" pitchFamily="2" charset="0"/>
            </a:endParaRPr>
          </a:p>
          <a:p>
            <a:pPr marL="0" indent="0">
              <a:buNone/>
            </a:pPr>
            <a:endParaRPr lang="ru-RU" sz="1600" b="1" dirty="0">
              <a:latin typeface="TimesNewRomanPS-BoldMT"/>
            </a:endParaRPr>
          </a:p>
        </p:txBody>
      </p:sp>
      <p:sp>
        <p:nvSpPr>
          <p:cNvPr id="9" name="Текст 15">
            <a:extLst>
              <a:ext uri="{FF2B5EF4-FFF2-40B4-BE49-F238E27FC236}">
                <a16:creationId xmlns:a16="http://schemas.microsoft.com/office/drawing/2014/main" id="{E8E038BC-E53B-614C-A9F9-2C3CA505EC53}"/>
              </a:ext>
            </a:extLst>
          </p:cNvPr>
          <p:cNvSpPr txBox="1">
            <a:spLocks/>
          </p:cNvSpPr>
          <p:nvPr/>
        </p:nvSpPr>
        <p:spPr>
          <a:xfrm>
            <a:off x="5045207" y="3771425"/>
            <a:ext cx="4320000" cy="275780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lIns="91440" tIns="45720" rIns="91440" bIns="45720" anchor="t"/>
          <a:lstStyle>
            <a:lvl1pPr marL="209969" indent="-209969" algn="l" defTabSz="839876" rtl="0" eaLnBrk="1" latinLnBrk="0" hangingPunct="1">
              <a:lnSpc>
                <a:spcPct val="90000"/>
              </a:lnSpc>
              <a:spcBef>
                <a:spcPts val="919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9907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9846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69784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89722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09660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29598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49537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9475" indent="-209969" algn="l" defTabSz="839876" rtl="0" eaLnBrk="1" latinLnBrk="0" hangingPunct="1">
              <a:lnSpc>
                <a:spcPct val="90000"/>
              </a:lnSpc>
              <a:spcBef>
                <a:spcPts val="459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b="1" dirty="0">
                <a:latin typeface="Century Gothic" panose="020B0502020202020204" pitchFamily="34" charset="0"/>
              </a:rPr>
              <a:t>Существующие варианты решения проблемы:</a:t>
            </a:r>
          </a:p>
          <a:p>
            <a:pPr marL="209550" indent="-209550"/>
            <a:r>
              <a:rPr lang="ru-RU" sz="1600" dirty="0">
                <a:latin typeface="Candara" panose="020E0502030303020204" pitchFamily="34" charset="0"/>
                <a:ea typeface="+mn-lt"/>
                <a:cs typeface="+mn-lt"/>
              </a:rPr>
              <a:t>Ручное управление ассистентами(</a:t>
            </a:r>
            <a:r>
              <a:rPr lang="ru-RU" sz="1600" dirty="0" err="1">
                <a:latin typeface="Candara" panose="020E0502030303020204" pitchFamily="34" charset="0"/>
                <a:ea typeface="+mn-lt"/>
                <a:cs typeface="+mn-lt"/>
              </a:rPr>
              <a:t>светорежиссеры</a:t>
            </a:r>
            <a:r>
              <a:rPr lang="ru-RU" sz="1600" dirty="0">
                <a:latin typeface="Candara" panose="020E0502030303020204" pitchFamily="34" charset="0"/>
                <a:ea typeface="+mn-lt"/>
                <a:cs typeface="+mn-lt"/>
              </a:rPr>
              <a:t>)</a:t>
            </a:r>
          </a:p>
          <a:p>
            <a:pPr marL="209550" indent="-209550"/>
            <a:r>
              <a:rPr lang="ru-RU" sz="1600" dirty="0">
                <a:latin typeface="Candara" panose="020E0502030303020204" pitchFamily="34" charset="0"/>
                <a:ea typeface="+mn-lt"/>
                <a:cs typeface="+mn-lt"/>
              </a:rPr>
              <a:t>Световые костюмы с автономными микроконтроллерами.</a:t>
            </a:r>
            <a:endParaRPr lang="ru-RU" dirty="0">
              <a:latin typeface="Candara" panose="020E0502030303020204" pitchFamily="34" charset="0"/>
              <a:ea typeface="Calibri"/>
              <a:cs typeface="Calibri"/>
            </a:endParaRPr>
          </a:p>
          <a:p>
            <a:pPr marL="209550" indent="-209550"/>
            <a:r>
              <a:rPr lang="ru-RU" sz="1600" dirty="0">
                <a:latin typeface="Candara" panose="020E0502030303020204" pitchFamily="34" charset="0"/>
                <a:ea typeface="+mn-lt"/>
                <a:cs typeface="+mn-lt"/>
              </a:rPr>
              <a:t>Предварительное программирование световых сцен под музыку и хореографию.</a:t>
            </a:r>
            <a:endParaRPr lang="ru-RU" sz="1600" b="1" dirty="0">
              <a:latin typeface="Candara" panose="020E0502030303020204" pitchFamily="34" charset="0"/>
            </a:endParaRPr>
          </a:p>
          <a:p>
            <a:pPr marL="0" indent="0">
              <a:buNone/>
            </a:pPr>
            <a:endParaRPr lang="ru-RU" sz="1600" b="1" dirty="0">
              <a:latin typeface="TimesNewRomanPS-BoldMT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55A67F6-52B5-1CC1-5460-B9AFD507C0F6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7A68322E-42A2-B290-646F-B8ACD5268D4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53577649-662B-CFAE-2423-7B7ADF4B250E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1FDBFF0E-D955-FC33-FD9B-8B69A2C17AE6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2ABE7E4A-2F8F-E47D-3974-23EEF03A98C4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9C03EE6-85C7-01E4-970C-BC018D279B79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4CA9799-B1B7-D96E-B4E9-7F16FE2DD10F}"/>
              </a:ext>
            </a:extLst>
          </p:cNvPr>
          <p:cNvSpPr txBox="1"/>
          <p:nvPr/>
        </p:nvSpPr>
        <p:spPr>
          <a:xfrm>
            <a:off x="612396" y="285226"/>
            <a:ext cx="1805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Актуальность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B57FF3A-08E3-43E4-A121-27997B074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07" y="3746928"/>
            <a:ext cx="4253390" cy="2825846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анец, человек, свет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038B90A-C280-71F0-FF5A-36CE94764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594" y="971841"/>
            <a:ext cx="4316613" cy="244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2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9649" y="235451"/>
            <a:ext cx="2563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Описание продукта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901566" y="754417"/>
            <a:ext cx="0" cy="6103583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512288" y="965015"/>
            <a:ext cx="4225230" cy="2639332"/>
          </a:xfrm>
          <a:prstGeom prst="roundRect">
            <a:avLst>
              <a:gd name="adj" fmla="val 2129"/>
            </a:avLst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ru-RU" sz="1600" b="1" i="0" u="none" strike="noStrike" baseline="0" dirty="0">
                <a:solidFill>
                  <a:schemeClr val="tx1"/>
                </a:solidFill>
                <a:latin typeface="Century Gothic" panose="020B0502020202020204" pitchFamily="34" charset="0"/>
              </a:rPr>
              <a:t>Какой продукт будет продаваться: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Candara" panose="020E0502030303020204" pitchFamily="34" charset="0"/>
              </a:rPr>
              <a:t>Умная система, состоящая из контроллера и датчиков для синхронизации сценического света с движением исполнителя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Candara" panose="020E0502030303020204" pitchFamily="34" charset="0"/>
              </a:rPr>
              <a:t>ПО для настройки сценария света и эффектов</a:t>
            </a:r>
            <a:endParaRPr lang="en-US" sz="16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endParaRPr lang="ru-RU" sz="1600" i="0" u="none" strike="noStrike" baseline="0" dirty="0">
              <a:solidFill>
                <a:schemeClr val="tx1"/>
              </a:solidFill>
              <a:latin typeface="TimesNewRomanPS-BoldMT"/>
            </a:endParaRPr>
          </a:p>
          <a:p>
            <a:pPr algn="l"/>
            <a:endParaRPr lang="ru-RU" sz="1600" b="1" i="0" u="none" strike="noStrike" baseline="0" dirty="0">
              <a:solidFill>
                <a:schemeClr val="tx1"/>
              </a:solidFill>
              <a:latin typeface="TimesNewRomanPS-BoldMT"/>
            </a:endParaRPr>
          </a:p>
        </p:txBody>
      </p:sp>
      <p:sp>
        <p:nvSpPr>
          <p:cNvPr id="5" name="Скругленный прямоугольник 18">
            <a:extLst>
              <a:ext uri="{FF2B5EF4-FFF2-40B4-BE49-F238E27FC236}">
                <a16:creationId xmlns:a16="http://schemas.microsoft.com/office/drawing/2014/main" id="{6B31565E-AEDC-D53C-EE84-70ABB2C1ABF6}"/>
              </a:ext>
            </a:extLst>
          </p:cNvPr>
          <p:cNvSpPr/>
          <p:nvPr/>
        </p:nvSpPr>
        <p:spPr>
          <a:xfrm>
            <a:off x="469649" y="3779784"/>
            <a:ext cx="4225225" cy="2988826"/>
          </a:xfrm>
          <a:prstGeom prst="roundRect">
            <a:avLst>
              <a:gd name="adj" fmla="val 2129"/>
            </a:avLst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Описание механики использования продукта клиентом: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Candara" panose="020E0502030303020204" pitchFamily="34" charset="0"/>
              </a:rPr>
              <a:t>Пользователь надевает датчики движения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Candara" panose="020E0502030303020204" pitchFamily="34" charset="0"/>
              </a:rPr>
              <a:t>Пользователь соединяет контроллер с световым оборудованием(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DMX/wireless DMX) </a:t>
            </a:r>
            <a:r>
              <a:rPr lang="ru-RU" sz="16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Candara" panose="020E0502030303020204" pitchFamily="34" charset="0"/>
              </a:rPr>
              <a:t>С помощью ПО производится настройка эффектов</a:t>
            </a:r>
          </a:p>
          <a:p>
            <a:endParaRPr lang="ru-RU" sz="1600" b="1" dirty="0">
              <a:solidFill>
                <a:schemeClr val="tx1"/>
              </a:solidFill>
              <a:latin typeface="TimesNewRomanPS-BoldMT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C5B3E2D-77CA-43B0-F6D4-E1A39D5AF0BB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7AF3CD82-6965-1E2F-DF10-86722F0A6154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DFE9553F-F4F7-9420-23AA-5AF6513DA9CF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C478C9B1-7168-D08B-ACD8-D66294849A5C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901DFC1A-B85D-4AE6-E03D-78472FF80A18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4FB0C4B9-924D-1CAE-F571-5FD5C0C3179E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328B503-5F95-EA38-84DB-0C22730849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405" y="1603842"/>
            <a:ext cx="3779650" cy="135294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1050318-9E18-C647-4A55-6825CA1F1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972" y="3779784"/>
            <a:ext cx="2804295" cy="280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50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1123" y="251484"/>
            <a:ext cx="1949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Рынок проекта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47231" y="4447824"/>
            <a:ext cx="825653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В </a:t>
            </a:r>
            <a:r>
              <a:rPr lang="ru-RU" b="1" dirty="0">
                <a:latin typeface="Candara" panose="020E0502030303020204" pitchFamily="34" charset="0"/>
                <a:ea typeface="+mn-lt"/>
                <a:cs typeface="+mn-lt"/>
              </a:rPr>
              <a:t>2025</a:t>
            </a:r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 году глобальный рынок сценического освещения оценивается примерно в </a:t>
            </a:r>
            <a:r>
              <a:rPr lang="ru-RU" b="1" dirty="0">
                <a:latin typeface="Candara" panose="020E0502030303020204" pitchFamily="34" charset="0"/>
                <a:ea typeface="+mn-lt"/>
                <a:cs typeface="+mn-lt"/>
              </a:rPr>
              <a:t>2,8 млрд долларов США</a:t>
            </a:r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, с основными центрами в Северной Америке, Европе и Азии. В России и СНГ рынок развивается благодаря росту культурных и шоу-проектов, объединяя несколько тысяч потенциальных потребителей — театров, студий и организаторов мероприятий. </a:t>
            </a:r>
            <a:endParaRPr lang="ru-RU" dirty="0">
              <a:latin typeface="Candara" panose="020E050203030302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60B252D-EF79-D303-26F7-321995B3274E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4236007B-09B1-A1C2-45AE-DE74E5259F44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F0C51D71-4CEF-8D60-3398-EBEBDAE98C01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72046C91-5F2D-906C-628E-AE4E5D8B4003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3390762-71BA-2ED4-A02A-2F5C184FB579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18EF36E5-8ABB-BC8C-F867-035437F95F15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A2B341C-FEF3-11B7-43C5-42162D90B088}"/>
              </a:ext>
            </a:extLst>
          </p:cNvPr>
          <p:cNvSpPr txBox="1"/>
          <p:nvPr/>
        </p:nvSpPr>
        <p:spPr>
          <a:xfrm>
            <a:off x="5216667" y="1625390"/>
            <a:ext cx="4218882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 dirty="0">
                <a:latin typeface="Candara" panose="020E0502030303020204" pitchFamily="34" charset="0"/>
                <a:ea typeface="+mn-lt"/>
                <a:cs typeface="+mn-lt"/>
              </a:rPr>
              <a:t>0,5 %–1 %</a:t>
            </a:r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 </a:t>
            </a:r>
            <a:r>
              <a:rPr lang="ru-RU" dirty="0">
                <a:solidFill>
                  <a:srgbClr val="AB2222"/>
                </a:solidFill>
                <a:latin typeface="Candara" panose="020E0502030303020204" pitchFamily="34" charset="0"/>
                <a:ea typeface="+mn-lt"/>
                <a:cs typeface="+mn-lt"/>
              </a:rPr>
              <a:t>глобального рынка</a:t>
            </a:r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 сценического освещения и интерактивных световых контроллеров  в течение </a:t>
            </a:r>
            <a:r>
              <a:rPr lang="ru-RU" b="1" dirty="0">
                <a:latin typeface="Candara" panose="020E0502030303020204" pitchFamily="34" charset="0"/>
                <a:ea typeface="+mn-lt"/>
                <a:cs typeface="+mn-lt"/>
              </a:rPr>
              <a:t>первых</a:t>
            </a:r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 </a:t>
            </a:r>
            <a:r>
              <a:rPr lang="ru-RU" b="1" dirty="0">
                <a:latin typeface="Candara" panose="020E0502030303020204" pitchFamily="34" charset="0"/>
                <a:ea typeface="+mn-lt"/>
                <a:cs typeface="+mn-lt"/>
              </a:rPr>
              <a:t>2-3</a:t>
            </a:r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 </a:t>
            </a:r>
            <a:r>
              <a:rPr lang="ru-RU" b="1" dirty="0">
                <a:latin typeface="Candara" panose="020E0502030303020204" pitchFamily="34" charset="0"/>
                <a:ea typeface="+mn-lt"/>
                <a:cs typeface="+mn-lt"/>
              </a:rPr>
              <a:t>лет</a:t>
            </a:r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. </a:t>
            </a:r>
          </a:p>
          <a:p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В </a:t>
            </a:r>
            <a:r>
              <a:rPr lang="ru-RU" dirty="0">
                <a:solidFill>
                  <a:srgbClr val="AB2222"/>
                </a:solidFill>
                <a:latin typeface="Candara" panose="020E0502030303020204" pitchFamily="34" charset="0"/>
                <a:ea typeface="+mn-lt"/>
                <a:cs typeface="+mn-lt"/>
              </a:rPr>
              <a:t>локальном (российском/СНГ)</a:t>
            </a:r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 сегменте </a:t>
            </a:r>
            <a:r>
              <a:rPr lang="ru-RU" b="1" dirty="0">
                <a:latin typeface="Candara" panose="020E0502030303020204" pitchFamily="34" charset="0"/>
                <a:ea typeface="+mn-lt"/>
                <a:cs typeface="+mn-lt"/>
              </a:rPr>
              <a:t>5-10 % </a:t>
            </a:r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доли адресуемого рынка организаций-потребителей в течение </a:t>
            </a:r>
            <a:r>
              <a:rPr lang="ru-RU" b="1" dirty="0">
                <a:latin typeface="Candara" panose="020E0502030303020204" pitchFamily="34" charset="0"/>
                <a:ea typeface="+mn-lt"/>
                <a:cs typeface="+mn-lt"/>
              </a:rPr>
              <a:t>первых лет</a:t>
            </a:r>
            <a:r>
              <a:rPr lang="ru-RU" dirty="0">
                <a:latin typeface="Candara" panose="020E0502030303020204" pitchFamily="34" charset="0"/>
                <a:ea typeface="+mn-lt"/>
                <a:cs typeface="+mn-lt"/>
              </a:rPr>
              <a:t>.</a:t>
            </a:r>
            <a:endParaRPr lang="ru-RU" sz="1800" dirty="0">
              <a:latin typeface="Candara" panose="020E0502030303020204" pitchFamily="34" charset="0"/>
              <a:ea typeface="Calibri"/>
              <a:cs typeface="Calibri"/>
            </a:endParaRPr>
          </a:p>
        </p:txBody>
      </p:sp>
      <p:pic>
        <p:nvPicPr>
          <p:cNvPr id="13" name="Рисунок 12" descr="Изображение выглядит как текст, линия, График, числ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7DBC602-5268-5E40-7549-C3B93232E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23" y="1184072"/>
            <a:ext cx="4847559" cy="30366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C39C31-5017-7801-5A1A-09D5474A6630}"/>
              </a:ext>
            </a:extLst>
          </p:cNvPr>
          <p:cNvSpPr txBox="1"/>
          <p:nvPr/>
        </p:nvSpPr>
        <p:spPr>
          <a:xfrm>
            <a:off x="5216667" y="979059"/>
            <a:ext cx="49570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latin typeface="Century Gothic" panose="020B0502020202020204" pitchFamily="34" charset="0"/>
              </a:rPr>
              <a:t>Целевая доля рынка, которую планирует занять проект:</a:t>
            </a:r>
            <a:r>
              <a:rPr lang="ru-RU" b="1" dirty="0">
                <a:latin typeface="Century Gothic" panose="020B0502020202020204" pitchFamily="34" charset="0"/>
              </a:rPr>
              <a:t> </a:t>
            </a:r>
            <a:endParaRPr lang="ru-RU" b="1" dirty="0">
              <a:latin typeface="Century Gothic" panose="020B0502020202020204" pitchFamily="34" charset="0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3973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620" y="231676"/>
            <a:ext cx="1771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Потребители</a:t>
            </a:r>
            <a:r>
              <a:rPr lang="ru-RU" sz="1286" b="1" dirty="0"/>
              <a:t>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0017" y="1165892"/>
            <a:ext cx="4225230" cy="2639332"/>
          </a:xfrm>
          <a:prstGeom prst="roundRect">
            <a:avLst>
              <a:gd name="adj" fmla="val 2129"/>
            </a:avLst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ru-RU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Сегмент </a:t>
            </a:r>
            <a:r>
              <a:rPr lang="en-GB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B2B:</a:t>
            </a:r>
            <a:endParaRPr lang="en-US" sz="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Candara" panose="020E0502030303020204" pitchFamily="34" charset="0"/>
              </a:rPr>
              <a:t>организации, работающие в сфере искусства: театры, танцевальные и </a:t>
            </a:r>
            <a:r>
              <a:rPr lang="ru-RU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продюссерские</a:t>
            </a:r>
            <a:r>
              <a:rPr lang="ru-RU" sz="1600" dirty="0">
                <a:solidFill>
                  <a:schemeClr val="tx1"/>
                </a:solidFill>
                <a:latin typeface="Candara" panose="020E0502030303020204" pitchFamily="34" charset="0"/>
              </a:rPr>
              <a:t> студии, концертные площадки.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Candara" panose="020E0502030303020204" pitchFamily="34" charset="0"/>
              </a:rPr>
              <a:t>компании, занимающиеся организацией шоу-программ и культурных мероприятий(выставки, инсталляции)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600" b="1" i="0" u="none" strike="noStrike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18">
            <a:extLst>
              <a:ext uri="{FF2B5EF4-FFF2-40B4-BE49-F238E27FC236}">
                <a16:creationId xmlns:a16="http://schemas.microsoft.com/office/drawing/2014/main" id="{6B31565E-AEDC-D53C-EE84-70ABB2C1ABF6}"/>
              </a:ext>
            </a:extLst>
          </p:cNvPr>
          <p:cNvSpPr/>
          <p:nvPr/>
        </p:nvSpPr>
        <p:spPr>
          <a:xfrm>
            <a:off x="530017" y="3984389"/>
            <a:ext cx="4225230" cy="2641935"/>
          </a:xfrm>
          <a:prstGeom prst="roundRect">
            <a:avLst>
              <a:gd name="adj" fmla="val 2129"/>
            </a:avLst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Портрет клиента:</a:t>
            </a:r>
          </a:p>
          <a:p>
            <a:r>
              <a:rPr lang="ru-RU" sz="1600" dirty="0">
                <a:solidFill>
                  <a:schemeClr val="tx1"/>
                </a:solidFill>
                <a:latin typeface="Candara" panose="020E0502030303020204" pitchFamily="34" charset="0"/>
              </a:rPr>
              <a:t>Организаторы и постановщики танцевальных и театральных шоу, арт-студии, желающие усилить воздействие выступлений за счёт синхронных световых эффектов.</a:t>
            </a:r>
          </a:p>
          <a:p>
            <a:r>
              <a:rPr lang="ru-RU" sz="1600" dirty="0">
                <a:solidFill>
                  <a:schemeClr val="tx1"/>
                </a:solidFill>
                <a:latin typeface="Candara" panose="020E0502030303020204" pitchFamily="34" charset="0"/>
              </a:rPr>
              <a:t>Их боль — в сложности настройки и недостаточной гибкости стандартных систем управления светом.</a:t>
            </a:r>
          </a:p>
          <a:p>
            <a:endParaRPr lang="ru-RU" sz="1600" b="1" dirty="0">
              <a:solidFill>
                <a:schemeClr val="tx1"/>
              </a:solidFill>
              <a:latin typeface="TimesNewRomanPS-BoldMT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43C6F35-55D6-627F-6D5D-E110DD9937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0" t="1" r="17099" b="433"/>
          <a:stretch>
            <a:fillRect/>
          </a:stretch>
        </p:blipFill>
        <p:spPr>
          <a:xfrm>
            <a:off x="4965772" y="1161396"/>
            <a:ext cx="4769753" cy="546042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DDC2E0D-4FE8-7E85-D36A-B6F63D4CA007}"/>
              </a:ext>
            </a:extLst>
          </p:cNvPr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C5B3E2D-77CA-43B0-F6D4-E1A39D5AF0BB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7AF3CD82-6965-1E2F-DF10-86722F0A6154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DFE9553F-F4F7-9420-23AA-5AF6513DA9CF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C478C9B1-7168-D08B-ACD8-D66294849A5C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901DFC1A-B85D-4AE6-E03D-78472FF80A18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4FB0C4B9-924D-1CAE-F571-5FD5C0C3179E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5545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7492" y="286811"/>
            <a:ext cx="160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Конкуренты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Таблица 17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0362590"/>
              </p:ext>
            </p:extLst>
          </p:nvPr>
        </p:nvGraphicFramePr>
        <p:xfrm>
          <a:off x="217492" y="1175890"/>
          <a:ext cx="6933762" cy="5005524"/>
        </p:xfrm>
        <a:graphic>
          <a:graphicData uri="http://schemas.openxmlformats.org/drawingml/2006/table">
            <a:tbl>
              <a:tblPr firstRow="1" bandRow="1">
                <a:effectLst/>
                <a:tableStyleId>{35758FB7-9AC5-4552-8A53-C91805E547FA}</a:tableStyleId>
              </a:tblPr>
              <a:tblGrid>
                <a:gridCol w="1336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9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8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18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6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90744">
                <a:tc>
                  <a:txBody>
                    <a:bodyPr/>
                    <a:lstStyle/>
                    <a:p>
                      <a:pPr marL="0" marR="0" lvl="0" indent="0" algn="l" defTabSz="8401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 dirty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Ключевые характеристики компании</a:t>
                      </a:r>
                    </a:p>
                  </a:txBody>
                  <a:tcPr marL="60532" marR="60532" marT="29614" marB="29614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S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</a:rPr>
                        <a:t>yncWave</a:t>
                      </a:r>
                      <a:endParaRPr lang="ru-RU" sz="1000" b="1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0532" marR="60532" marT="29614" marB="296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LumenRadio</a:t>
                      </a:r>
                      <a:endParaRPr lang="en-US" sz="10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0532" marR="60532" marT="29614" marB="296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BlackTrax</a:t>
                      </a:r>
                      <a:endParaRPr lang="ru-RU" sz="10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0532" marR="60532" marT="29614" marB="296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Naostage</a:t>
                      </a:r>
                      <a:endParaRPr lang="ru-RU" sz="10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0532" marR="60532" marT="29614" marB="296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9245">
                <a:tc>
                  <a:txBody>
                    <a:bodyPr/>
                    <a:lstStyle/>
                    <a:p>
                      <a:pPr marL="0" marR="0" lvl="0" indent="0" algn="ctr" defTabSz="8401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>
                          <a:latin typeface="Candara" panose="020E0502030303020204" pitchFamily="34" charset="0"/>
                        </a:rPr>
                        <a:t>Простота настройки </a:t>
                      </a:r>
                    </a:p>
                  </a:txBody>
                  <a:tcPr marL="60532" marR="60532" marT="29614" marB="29614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  <a:sym typeface="+mn-ea"/>
                        </a:rPr>
                        <a:t>+</a:t>
                      </a:r>
                      <a:endParaRPr lang="en-US" sz="1800" b="1" dirty="0">
                        <a:latin typeface="Candara" panose="020E0502030303020204" pitchFamily="34" charset="0"/>
                        <a:sym typeface="+mn-ea"/>
                      </a:endParaRPr>
                    </a:p>
                    <a:p>
                      <a:pPr algn="ctr"/>
                      <a:r>
                        <a:rPr lang="ru-RU" sz="1000" dirty="0">
                          <a:latin typeface="Candara" panose="020E0502030303020204" pitchFamily="34" charset="0"/>
                          <a:sym typeface="+mn-ea"/>
                        </a:rPr>
                        <a:t>Простая интуитивная настройка</a:t>
                      </a:r>
                      <a:endParaRPr sz="1000" dirty="0">
                        <a:latin typeface="Candara" panose="020E0502030303020204" pitchFamily="34" charset="0"/>
                      </a:endParaRPr>
                    </a:p>
                  </a:txBody>
                  <a:tcPr marL="60532" marR="60532" marT="29614" marB="296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1800" b="1" dirty="0">
                          <a:latin typeface="Candara" panose="020E0502030303020204" pitchFamily="34" charset="0"/>
                        </a:rPr>
                        <a:t>+</a:t>
                      </a:r>
                      <a:endParaRPr lang="en-US" altLang="en-US" sz="1800" b="1" dirty="0"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ru-RU" altLang="en-US" sz="1000" dirty="0">
                          <a:latin typeface="Candara" panose="020E0502030303020204" pitchFamily="34" charset="0"/>
                        </a:rPr>
                        <a:t>Требует знаний настройки </a:t>
                      </a:r>
                      <a:r>
                        <a:rPr lang="en-US" altLang="en-US" sz="1000" dirty="0">
                          <a:latin typeface="Candara" panose="020E0502030303020204" pitchFamily="34" charset="0"/>
                        </a:rPr>
                        <a:t>DMX-</a:t>
                      </a:r>
                      <a:r>
                        <a:rPr lang="ru-RU" altLang="en-US" sz="1000" dirty="0">
                          <a:latin typeface="Candara" panose="020E0502030303020204" pitchFamily="34" charset="0"/>
                        </a:rPr>
                        <a:t>интеграции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1800" b="1" dirty="0">
                          <a:latin typeface="Candara" panose="020E0502030303020204" pitchFamily="34" charset="0"/>
                        </a:rPr>
                        <a:t>-</a:t>
                      </a:r>
                      <a:endParaRPr lang="ru-RU" altLang="en-US" sz="1800" b="1" dirty="0"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ru-RU" altLang="en-US" sz="1000" dirty="0">
                          <a:latin typeface="Candara" panose="020E0502030303020204" pitchFamily="34" charset="0"/>
                        </a:rPr>
                        <a:t>Экспертная настройка инфраструктуры</a:t>
                      </a:r>
                      <a:endParaRPr lang="en-US" altLang="en-US" sz="1000" dirty="0"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+</a:t>
                      </a:r>
                      <a:endParaRPr lang="ru-RU" altLang="en-US" sz="1800" b="1" dirty="0"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ru-RU" altLang="en-US" sz="1000" dirty="0" err="1">
                          <a:latin typeface="Candara" panose="020E0502030303020204" pitchFamily="34" charset="0"/>
                        </a:rPr>
                        <a:t>plug‑and‑play</a:t>
                      </a:r>
                      <a:r>
                        <a:rPr lang="ru-RU" altLang="en-US" sz="1000" dirty="0">
                          <a:latin typeface="Candara" panose="020E0502030303020204" pitchFamily="34" charset="0"/>
                        </a:rPr>
                        <a:t>, установка камер за несколько минут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275">
                <a:tc>
                  <a:txBody>
                    <a:bodyPr/>
                    <a:lstStyle/>
                    <a:p>
                      <a:pPr marL="0" marR="0" lvl="0" indent="0" algn="ctr" defTabSz="8401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>
                          <a:latin typeface="Candara" panose="020E0502030303020204" pitchFamily="34" charset="0"/>
                        </a:rPr>
                        <a:t>Мобильность и установка</a:t>
                      </a:r>
                    </a:p>
                  </a:txBody>
                  <a:tcPr marL="60532" marR="60532" marT="29614" marB="29614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+</a:t>
                      </a:r>
                      <a:endParaRPr lang="ru-RU" sz="1800" b="1" dirty="0">
                        <a:latin typeface="Candara" panose="020E0502030303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ru-RU" sz="1000" dirty="0">
                          <a:latin typeface="Candara" panose="020E0502030303020204" pitchFamily="34" charset="0"/>
                        </a:rPr>
                        <a:t>Легкая система</a:t>
                      </a:r>
                    </a:p>
                    <a:p>
                      <a:pPr lvl="0" algn="ctr">
                        <a:buNone/>
                      </a:pPr>
                      <a:r>
                        <a:rPr lang="ru-RU" sz="1000" dirty="0">
                          <a:latin typeface="Candara" panose="020E0502030303020204" pitchFamily="34" charset="0"/>
                        </a:rPr>
                        <a:t>(Контроллер</a:t>
                      </a:r>
                      <a:r>
                        <a:rPr lang="en-US" sz="1000" dirty="0">
                          <a:latin typeface="Candara" panose="020E0502030303020204" pitchFamily="34" charset="0"/>
                        </a:rPr>
                        <a:t>+</a:t>
                      </a:r>
                      <a:r>
                        <a:rPr lang="ru-RU" sz="1000" dirty="0">
                          <a:latin typeface="Candara" panose="020E0502030303020204" pitchFamily="34" charset="0"/>
                        </a:rPr>
                        <a:t>беспроводные датчики)</a:t>
                      </a:r>
                      <a:endParaRPr sz="1000" dirty="0">
                        <a:latin typeface="Candara" panose="020E0502030303020204" pitchFamily="34" charset="0"/>
                      </a:endParaRPr>
                    </a:p>
                  </a:txBody>
                  <a:tcPr marL="60532" marR="60532" marT="29614" marB="296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Candara" panose="020E0502030303020204" pitchFamily="34" charset="0"/>
                        </a:rPr>
                        <a:t>+</a:t>
                      </a:r>
                    </a:p>
                    <a:p>
                      <a:pPr lvl="0" algn="ctr">
                        <a:buNone/>
                      </a:pPr>
                      <a:r>
                        <a:rPr lang="ru-RU" altLang="en-US" sz="1000" dirty="0">
                          <a:latin typeface="Candara" panose="020E0502030303020204" pitchFamily="34" charset="0"/>
                        </a:rPr>
                        <a:t>Стационарная радиосеть</a:t>
                      </a:r>
                    </a:p>
                    <a:p>
                      <a:pPr lvl="0" algn="ctr">
                        <a:buNone/>
                      </a:pPr>
                      <a:r>
                        <a:rPr lang="ru-RU" altLang="en-US" sz="1000" dirty="0">
                          <a:latin typeface="Candara" panose="020E0502030303020204" pitchFamily="34" charset="0"/>
                        </a:rPr>
                        <a:t>(Беспроводная DMX/RDM)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ru-RU" sz="1800" b="1" i="0" u="none" strike="noStrike" noProof="0" dirty="0">
                          <a:solidFill>
                            <a:srgbClr val="0F1115"/>
                          </a:solidFill>
                          <a:latin typeface="Candara" panose="020E0502030303020204" pitchFamily="34" charset="0"/>
                        </a:rPr>
                        <a:t>-</a:t>
                      </a:r>
                    </a:p>
                    <a:p>
                      <a:pPr lvl="0" algn="ctr">
                        <a:buNone/>
                      </a:pPr>
                      <a:r>
                        <a:rPr lang="ru-RU" sz="1000" b="0" i="0" u="none" strike="noStrike" noProof="0" dirty="0">
                          <a:solidFill>
                            <a:srgbClr val="0F1115"/>
                          </a:solidFill>
                          <a:latin typeface="Candara" panose="020E0502030303020204" pitchFamily="34" charset="0"/>
                        </a:rPr>
                        <a:t>Сложный монтаж и калибровка</a:t>
                      </a:r>
                      <a:endParaRPr lang="ru-RU" sz="1000" i="0" dirty="0">
                        <a:latin typeface="Candara" panose="020E0502030303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ru-RU" altLang="en-US" sz="1000" dirty="0">
                          <a:latin typeface="Candara" panose="020E0502030303020204" pitchFamily="34" charset="0"/>
                        </a:rPr>
                        <a:t>(Камеры +  метки, сервер)</a:t>
                      </a:r>
                      <a:endParaRPr lang="en-US" altLang="en-US" sz="1000" dirty="0"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ru-RU" sz="1800" b="1" i="0" u="none" strike="noStrike" noProof="0" dirty="0">
                          <a:solidFill>
                            <a:srgbClr val="0F1115"/>
                          </a:solidFill>
                          <a:latin typeface="Candara" panose="020E0502030303020204" pitchFamily="34" charset="0"/>
                        </a:rPr>
                        <a:t>+-</a:t>
                      </a:r>
                    </a:p>
                    <a:p>
                      <a:pPr lvl="0" algn="ctr">
                        <a:buNone/>
                      </a:pPr>
                      <a:r>
                        <a:rPr lang="ru-RU" sz="1000" b="0" i="0" u="none" strike="noStrike" noProof="0" dirty="0">
                          <a:solidFill>
                            <a:srgbClr val="0F1115"/>
                          </a:solidFill>
                          <a:latin typeface="Candara" panose="020E0502030303020204" pitchFamily="34" charset="0"/>
                        </a:rPr>
                        <a:t>Быстрая установка, но привязан к месту(камеры)</a:t>
                      </a:r>
                      <a:endParaRPr lang="ru-RU" sz="1000" b="0" i="0" dirty="0"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061030"/>
                  </a:ext>
                </a:extLst>
              </a:tr>
              <a:tr h="1391880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1000">
                          <a:latin typeface="Candara" panose="020E0502030303020204" pitchFamily="34" charset="0"/>
                        </a:rPr>
                        <a:t>Реакция света на движение</a:t>
                      </a:r>
                      <a:endParaRPr lang="en-US" altLang="ru-RU" sz="1000"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398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+</a:t>
                      </a:r>
                      <a:endParaRPr lang="ru-RU" altLang="en-US" sz="1800" b="1" dirty="0"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ru-RU" altLang="en-US" sz="1000" b="0" dirty="0">
                          <a:latin typeface="Candara" panose="020E0502030303020204" pitchFamily="34" charset="0"/>
                        </a:rPr>
                        <a:t>Динамическая</a:t>
                      </a:r>
                    </a:p>
                    <a:p>
                      <a:pPr algn="ctr"/>
                      <a:r>
                        <a:rPr lang="ru-RU" altLang="en-US" sz="1000" b="0" dirty="0">
                          <a:latin typeface="Candara" panose="020E0502030303020204" pitchFamily="34" charset="0"/>
                        </a:rPr>
                        <a:t>( реагирует на скорость, амплитуду; меняет цвет, яркость)</a:t>
                      </a:r>
                      <a:endParaRPr lang="en-US" altLang="en-US" sz="1000" b="0" dirty="0"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1800" b="1" dirty="0">
                          <a:latin typeface="Candara" panose="020E0502030303020204" pitchFamily="34" charset="0"/>
                        </a:rPr>
                        <a:t>-</a:t>
                      </a:r>
                    </a:p>
                    <a:p>
                      <a:pPr algn="ctr"/>
                      <a:r>
                        <a:rPr lang="ru-RU" altLang="en-US" sz="1000" dirty="0">
                          <a:latin typeface="Candara" panose="020E0502030303020204" pitchFamily="34" charset="0"/>
                        </a:rPr>
                        <a:t>Свет выполняет заранее заданные эффекты</a:t>
                      </a:r>
                      <a:endParaRPr lang="en-US" altLang="en-US" sz="1000" dirty="0"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1800" b="1" dirty="0">
                          <a:latin typeface="Candara" panose="020E0502030303020204" pitchFamily="34" charset="0"/>
                        </a:rPr>
                        <a:t>-</a:t>
                      </a:r>
                    </a:p>
                    <a:p>
                      <a:pPr algn="ctr"/>
                      <a:r>
                        <a:rPr lang="ru-RU" altLang="en-US" sz="1000" dirty="0">
                          <a:latin typeface="Candara" panose="020E0502030303020204" pitchFamily="34" charset="0"/>
                        </a:rPr>
                        <a:t>Реагирует только на позицию объекта</a:t>
                      </a:r>
                      <a:endParaRPr lang="en-US" altLang="en-US" sz="1000" dirty="0"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01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800" b="1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Times New Roman"/>
                        </a:rPr>
                        <a:t>-</a:t>
                      </a:r>
                    </a:p>
                    <a:p>
                      <a:pPr marL="0" marR="0" lvl="0" indent="0" algn="ctr" defTabSz="8401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000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Times New Roman"/>
                        </a:rPr>
                        <a:t>Эффекты заранее определены</a:t>
                      </a:r>
                    </a:p>
                  </a:txBody>
                  <a:tcPr marL="60532" marR="60532" marT="29614" marB="296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380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1000">
                          <a:latin typeface="Candara" panose="020E0502030303020204" pitchFamily="34" charset="0"/>
                        </a:rPr>
                        <a:t>Гибкость сценариев</a:t>
                      </a:r>
                      <a:endParaRPr lang="en-US" altLang="ru-RU" sz="1000"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1800" b="0" i="0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+</a:t>
                      </a:r>
                      <a:endParaRPr lang="en-US" altLang="en-US" sz="1800" b="0" dirty="0">
                        <a:latin typeface="Candara" panose="020E0502030303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altLang="en-US" sz="1000" b="0" dirty="0" err="1">
                          <a:latin typeface="Candara" panose="020E0502030303020204" pitchFamily="34" charset="0"/>
                        </a:rPr>
                        <a:t>Изменения</a:t>
                      </a:r>
                      <a:r>
                        <a:rPr lang="en-US" altLang="en-US" sz="1000" b="0" dirty="0">
                          <a:latin typeface="Candara" panose="020E0502030303020204" pitchFamily="34" charset="0"/>
                        </a:rPr>
                        <a:t> в </a:t>
                      </a:r>
                      <a:r>
                        <a:rPr lang="en-US" altLang="en-US" sz="1000" b="0" dirty="0" err="1">
                          <a:latin typeface="Candara" panose="020E0502030303020204" pitchFamily="34" charset="0"/>
                        </a:rPr>
                        <a:t>реальном</a:t>
                      </a:r>
                      <a:r>
                        <a:rPr lang="en-US" altLang="en-US" sz="1000" b="0" dirty="0"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en-US" altLang="en-US" sz="1000" b="0" dirty="0" err="1">
                          <a:latin typeface="Candara" panose="020E0502030303020204" pitchFamily="34" charset="0"/>
                        </a:rPr>
                        <a:t>времени</a:t>
                      </a:r>
                      <a:endParaRPr lang="en-US" altLang="en-US" sz="1000" b="0" dirty="0"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1800" b="1" dirty="0">
                          <a:latin typeface="Candara" panose="020E0502030303020204" pitchFamily="34" charset="0"/>
                        </a:rPr>
                        <a:t>-</a:t>
                      </a:r>
                      <a:endParaRPr lang="en-US" altLang="en-US" sz="1800" b="1" dirty="0">
                        <a:latin typeface="Candara" panose="020E0502030303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altLang="en-US" sz="1000" dirty="0" err="1">
                          <a:latin typeface="Candara" panose="020E0502030303020204" pitchFamily="34" charset="0"/>
                        </a:rPr>
                        <a:t>Требует</a:t>
                      </a:r>
                      <a:r>
                        <a:rPr lang="en-US" altLang="en-US" sz="1000" dirty="0"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en-US" altLang="en-US" sz="1000" dirty="0" err="1">
                          <a:latin typeface="Candara" panose="020E0502030303020204" pitchFamily="34" charset="0"/>
                        </a:rPr>
                        <a:t>перепрограммирования</a:t>
                      </a:r>
                      <a:endParaRPr lang="en-US" altLang="en-US" sz="1000" dirty="0"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+</a:t>
                      </a:r>
                      <a:endParaRPr lang="en-US" altLang="en-US" sz="1800" b="1" dirty="0">
                        <a:latin typeface="Candara" panose="020E0502030303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altLang="en-US" sz="1000" dirty="0" err="1">
                          <a:latin typeface="Candara" panose="020E0502030303020204" pitchFamily="34" charset="0"/>
                        </a:rPr>
                        <a:t>Программируемая</a:t>
                      </a:r>
                      <a:endParaRPr lang="en-US" altLang="en-US" sz="1000" dirty="0"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01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800" b="1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Times New Roman"/>
                        </a:rPr>
                        <a:t>-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1000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Times New Roman"/>
                        </a:rPr>
                        <a:t>Предустановленные</a:t>
                      </a:r>
                    </a:p>
                  </a:txBody>
                  <a:tcPr marL="60532" marR="60532" marT="29614" marB="296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697546"/>
                  </a:ext>
                </a:extLst>
              </a:tr>
            </a:tbl>
          </a:graphicData>
        </a:graphic>
      </p:graphicFrame>
      <p:sp>
        <p:nvSpPr>
          <p:cNvPr id="19" name="Rounded Rectangle 2099"/>
          <p:cNvSpPr/>
          <p:nvPr/>
        </p:nvSpPr>
        <p:spPr>
          <a:xfrm>
            <a:off x="7268901" y="1029750"/>
            <a:ext cx="2419607" cy="5297805"/>
          </a:xfrm>
          <a:prstGeom prst="roundRect">
            <a:avLst>
              <a:gd name="adj" fmla="val 6236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txBody>
          <a:bodyPr wrap="square" lIns="65309" tIns="32654" rIns="65309" bIns="32654" anchor="ctr">
            <a:noAutofit/>
          </a:bodyPr>
          <a:lstStyle/>
          <a:p>
            <a:pPr algn="ctr">
              <a:spcAft>
                <a:spcPts val="855"/>
              </a:spcAft>
            </a:pPr>
            <a:r>
              <a:rPr lang="ru-RU" sz="1100" b="1" dirty="0">
                <a:solidFill>
                  <a:schemeClr val="tx2"/>
                </a:solidFill>
                <a:latin typeface="Century Gothic" panose="020B0502020202020204" pitchFamily="34" charset="0"/>
                <a:ea typeface="Helvetica Neue" charset="0"/>
                <a:cs typeface="Helvetica Neue" charset="0"/>
              </a:rPr>
              <a:t>Конкурентные преимущества продукта </a:t>
            </a:r>
          </a:p>
          <a:p>
            <a:pPr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ru-RU" sz="11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marL="171450" indent="-17145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AB2222"/>
                </a:solidFill>
                <a:latin typeface="Candara" panose="020E0502030303020204" pitchFamily="34" charset="0"/>
              </a:rPr>
              <a:t>Простота</a:t>
            </a:r>
            <a:r>
              <a:rPr lang="ru-RU" sz="1100" dirty="0">
                <a:latin typeface="Candara" panose="020E0502030303020204" pitchFamily="34" charset="0"/>
              </a:rPr>
              <a:t> настройки и использования</a:t>
            </a:r>
            <a:endParaRPr lang="ru-RU" sz="1100" dirty="0">
              <a:latin typeface="Candara" panose="020E0502030303020204" pitchFamily="34" charset="0"/>
              <a:ea typeface="Calibri Light"/>
              <a:cs typeface="Calibri Light"/>
            </a:endParaRPr>
          </a:p>
          <a:p>
            <a:pPr marL="171450" indent="-17145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AB2222"/>
                </a:solidFill>
                <a:latin typeface="Candara" panose="020E0502030303020204" pitchFamily="34" charset="0"/>
              </a:rPr>
              <a:t>Динамическая реакция света</a:t>
            </a:r>
            <a:r>
              <a:rPr lang="en-US" sz="1100" dirty="0">
                <a:latin typeface="Candara" panose="020E0502030303020204" pitchFamily="34" charset="0"/>
              </a:rPr>
              <a:t>,</a:t>
            </a:r>
            <a:r>
              <a:rPr lang="ru-RU" sz="1100" dirty="0">
                <a:latin typeface="Candara" panose="020E0502030303020204" pitchFamily="34" charset="0"/>
              </a:rPr>
              <a:t> где свет реагирует на движения танцора в реальном времени</a:t>
            </a:r>
            <a:endParaRPr lang="ru-RU" sz="1100" dirty="0">
              <a:latin typeface="Candara" panose="020E0502030303020204" pitchFamily="34" charset="0"/>
              <a:ea typeface="Calibri Light"/>
              <a:cs typeface="Calibri Light"/>
            </a:endParaRPr>
          </a:p>
          <a:p>
            <a:pPr marL="171450" indent="-171450" algn="l" rtl="0" eaLnBrk="1" fontAlgn="t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AB2222"/>
                </a:solidFill>
                <a:latin typeface="Candara" panose="020E0502030303020204" pitchFamily="34" charset="0"/>
              </a:rPr>
              <a:t>Архитектура и гибкость: </a:t>
            </a:r>
            <a:r>
              <a:rPr lang="ru-RU" sz="1100" dirty="0">
                <a:latin typeface="Candara" panose="020E0502030303020204" pitchFamily="34" charset="0"/>
              </a:rPr>
              <a:t>наш проект легко интегрируется в различные сцены и условия.</a:t>
            </a:r>
            <a:endParaRPr lang="ru-RU" sz="1100" dirty="0">
              <a:latin typeface="Candara" panose="020E0502030303020204" pitchFamily="34" charset="0"/>
              <a:ea typeface="Calibri Light"/>
              <a:cs typeface="Calibri Light"/>
            </a:endParaRPr>
          </a:p>
          <a:p>
            <a:pPr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endParaRPr lang="ru-RU" sz="1100" dirty="0">
              <a:solidFill>
                <a:schemeClr val="accent5">
                  <a:lumMod val="75000"/>
                </a:schemeClr>
              </a:solidFill>
              <a:latin typeface="+mj-lt"/>
              <a:ea typeface="Calibri Light"/>
              <a:cs typeface="Calibri Light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C9E38FC-ED8B-4679-B04F-EFA3C00F4C31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C7C75B1F-663C-486E-835C-FA4B30A99BB7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DFB5B994-0B68-4BF4-BA8C-01FCDCCED267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18222077-E0CC-41BA-9090-7470E643F72D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472626D9-79CC-4CEF-B4B4-52AA45346F8D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ECCA9C4C-81F2-478D-9D31-5A71D657077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5F54FB-A225-448F-ACEA-433CA0814A31}"/>
              </a:ext>
            </a:extLst>
          </p:cNvPr>
          <p:cNvSpPr/>
          <p:nvPr/>
        </p:nvSpPr>
        <p:spPr>
          <a:xfrm>
            <a:off x="542924" y="857249"/>
            <a:ext cx="2094176" cy="28348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384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0893" y="207927"/>
            <a:ext cx="1440715" cy="29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86" b="1"/>
              <a:t>Карта технологий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81000" y="754417"/>
            <a:ext cx="91440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C5B3E2D-77CA-43B0-F6D4-E1A39D5AF0BB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7AF3CD82-6965-1E2F-DF10-86722F0A6154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DFE9553F-F4F7-9420-23AA-5AF6513DA9CF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C478C9B1-7168-D08B-ACD8-D66294849A5C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901DFC1A-B85D-4AE6-E03D-78472FF80A18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4FB0C4B9-924D-1CAE-F571-5FD5C0C3179E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hangingPunct="0"/>
              <a:endParaRPr lang="ru-RU" kern="0">
                <a:solidFill>
                  <a:srgbClr val="000000"/>
                </a:solidFill>
                <a:sym typeface="Helvetica"/>
              </a:endParaRPr>
            </a:p>
          </p:txBody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3640F13-A4C4-49E1-B23E-0A1D6808037E}"/>
              </a:ext>
            </a:extLst>
          </p:cNvPr>
          <p:cNvSpPr/>
          <p:nvPr/>
        </p:nvSpPr>
        <p:spPr>
          <a:xfrm>
            <a:off x="3252896" y="3289006"/>
            <a:ext cx="3071378" cy="1288399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E7AAF7-9E96-47A2-BAC2-5542DFC1CA22}"/>
              </a:ext>
            </a:extLst>
          </p:cNvPr>
          <p:cNvSpPr txBox="1"/>
          <p:nvPr/>
        </p:nvSpPr>
        <p:spPr>
          <a:xfrm flipH="1">
            <a:off x="5335358" y="3597851"/>
            <a:ext cx="1388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ESP32</a:t>
            </a:r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000F211-0A10-45C9-A8DD-17C4D1CB58A0}"/>
              </a:ext>
            </a:extLst>
          </p:cNvPr>
          <p:cNvSpPr/>
          <p:nvPr/>
        </p:nvSpPr>
        <p:spPr>
          <a:xfrm>
            <a:off x="6656816" y="1623751"/>
            <a:ext cx="1743075" cy="56197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7D503D7-516F-4EE2-9FB2-F796F7EBA6DA}"/>
              </a:ext>
            </a:extLst>
          </p:cNvPr>
          <p:cNvSpPr/>
          <p:nvPr/>
        </p:nvSpPr>
        <p:spPr>
          <a:xfrm>
            <a:off x="948795" y="1632128"/>
            <a:ext cx="2083704" cy="5619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29C031-5A4E-4D31-A495-1DDE0A6A4C3F}"/>
              </a:ext>
            </a:extLst>
          </p:cNvPr>
          <p:cNvSpPr txBox="1"/>
          <p:nvPr/>
        </p:nvSpPr>
        <p:spPr>
          <a:xfrm flipH="1">
            <a:off x="912392" y="1289016"/>
            <a:ext cx="240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Датчики  движения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CADA27-E777-4D75-B7B7-C10E2A9574AE}"/>
              </a:ext>
            </a:extLst>
          </p:cNvPr>
          <p:cNvSpPr txBox="1"/>
          <p:nvPr/>
        </p:nvSpPr>
        <p:spPr>
          <a:xfrm flipH="1">
            <a:off x="759548" y="2190926"/>
            <a:ext cx="2401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Измеряет движение</a:t>
            </a:r>
            <a:r>
              <a:rPr lang="en-US" sz="1400" dirty="0"/>
              <a:t>,</a:t>
            </a:r>
            <a:r>
              <a:rPr lang="ru-RU" sz="1400" dirty="0"/>
              <a:t> ускорение, наклон танцора и передает данные контроллеру</a:t>
            </a:r>
          </a:p>
        </p:txBody>
      </p:sp>
      <p:cxnSp>
        <p:nvCxnSpPr>
          <p:cNvPr id="18" name="Соединитель: уступ 17">
            <a:extLst>
              <a:ext uri="{FF2B5EF4-FFF2-40B4-BE49-F238E27FC236}">
                <a16:creationId xmlns:a16="http://schemas.microsoft.com/office/drawing/2014/main" id="{51FF8258-074C-40A1-B2F8-6F4BFA563377}"/>
              </a:ext>
            </a:extLst>
          </p:cNvPr>
          <p:cNvCxnSpPr>
            <a:cxnSpLocks/>
          </p:cNvCxnSpPr>
          <p:nvPr/>
        </p:nvCxnSpPr>
        <p:spPr>
          <a:xfrm>
            <a:off x="3134980" y="1924543"/>
            <a:ext cx="1388054" cy="118792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: уступ 21">
            <a:extLst>
              <a:ext uri="{FF2B5EF4-FFF2-40B4-BE49-F238E27FC236}">
                <a16:creationId xmlns:a16="http://schemas.microsoft.com/office/drawing/2014/main" id="{3AA5A850-BE45-4C4E-A498-185C1057796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114743" y="1935633"/>
            <a:ext cx="1338698" cy="1157609"/>
          </a:xfrm>
          <a:prstGeom prst="bentConnector3">
            <a:avLst>
              <a:gd name="adj1" fmla="val 10009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C80FF73-D283-4CC7-8058-87A47DFFE6A1}"/>
              </a:ext>
            </a:extLst>
          </p:cNvPr>
          <p:cNvSpPr txBox="1"/>
          <p:nvPr/>
        </p:nvSpPr>
        <p:spPr>
          <a:xfrm>
            <a:off x="7285393" y="1739624"/>
            <a:ext cx="1151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/>
              <a:t>ПО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1ABF25-8772-45B5-85AA-436722A19DDD}"/>
              </a:ext>
            </a:extLst>
          </p:cNvPr>
          <p:cNvSpPr txBox="1"/>
          <p:nvPr/>
        </p:nvSpPr>
        <p:spPr>
          <a:xfrm>
            <a:off x="3273816" y="4596633"/>
            <a:ext cx="3050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Candara" panose="020E0502030303020204" pitchFamily="34" charset="0"/>
              </a:rPr>
              <a:t>Обрабатывает сигналы от датчиков и управляет светом; передает данные в систему через </a:t>
            </a:r>
            <a:r>
              <a:rPr lang="en-US" sz="1200" dirty="0">
                <a:latin typeface="Candara" panose="020E0502030303020204" pitchFamily="34" charset="0"/>
              </a:rPr>
              <a:t>DMX-</a:t>
            </a:r>
            <a:r>
              <a:rPr lang="ru-RU" sz="1200" dirty="0">
                <a:latin typeface="Candara" panose="020E0502030303020204" pitchFamily="34" charset="0"/>
              </a:rPr>
              <a:t>провод</a:t>
            </a:r>
            <a:r>
              <a:rPr lang="en-US" sz="1200" dirty="0">
                <a:latin typeface="Candara" panose="020E0502030303020204" pitchFamily="34" charset="0"/>
              </a:rPr>
              <a:t> +</a:t>
            </a:r>
            <a:r>
              <a:rPr lang="ru-RU" sz="1200" dirty="0">
                <a:latin typeface="Candara" panose="020E0502030303020204" pitchFamily="34" charset="0"/>
              </a:rPr>
              <a:t> </a:t>
            </a:r>
            <a:r>
              <a:rPr lang="en-US" sz="1200" dirty="0">
                <a:latin typeface="Candara" panose="020E0502030303020204" pitchFamily="34" charset="0"/>
              </a:rPr>
              <a:t>wireless DMX</a:t>
            </a:r>
            <a:endParaRPr lang="ru-RU" sz="1200" dirty="0">
              <a:latin typeface="Candara" panose="020E0502030303020204" pitchFamily="34" charset="0"/>
            </a:endParaRP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0C29654B-834F-4AB1-8878-27F3CC6A5F96}"/>
              </a:ext>
            </a:extLst>
          </p:cNvPr>
          <p:cNvCxnSpPr>
            <a:cxnSpLocks/>
          </p:cNvCxnSpPr>
          <p:nvPr/>
        </p:nvCxnSpPr>
        <p:spPr>
          <a:xfrm>
            <a:off x="6231685" y="5135346"/>
            <a:ext cx="1051623" cy="674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E5E37A3-6F7B-4F29-BFCC-D8DDC287DEB8}"/>
              </a:ext>
            </a:extLst>
          </p:cNvPr>
          <p:cNvSpPr txBox="1"/>
          <p:nvPr/>
        </p:nvSpPr>
        <p:spPr>
          <a:xfrm>
            <a:off x="3031634" y="5731368"/>
            <a:ext cx="3710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Реагируют на сигналы контроллера(меняют свет</a:t>
            </a:r>
            <a:r>
              <a:rPr lang="en-US" sz="1400" dirty="0"/>
              <a:t>, </a:t>
            </a:r>
            <a:r>
              <a:rPr lang="ru-RU" sz="1400" dirty="0"/>
              <a:t>яркость</a:t>
            </a:r>
            <a:r>
              <a:rPr lang="en-US" sz="1400" dirty="0"/>
              <a:t>,</a:t>
            </a:r>
            <a:r>
              <a:rPr lang="ru-RU" sz="1400" dirty="0"/>
              <a:t>режим)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7BD59D2-BCD3-44B6-9DCE-3BCA8B1C990F}"/>
              </a:ext>
            </a:extLst>
          </p:cNvPr>
          <p:cNvSpPr txBox="1"/>
          <p:nvPr/>
        </p:nvSpPr>
        <p:spPr>
          <a:xfrm>
            <a:off x="6530029" y="2179612"/>
            <a:ext cx="19966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/>
              <a:t>Принимает данные от</a:t>
            </a:r>
            <a:r>
              <a:rPr lang="en-US" sz="1400"/>
              <a:t> ESP32,</a:t>
            </a:r>
            <a:r>
              <a:rPr lang="ru-RU" sz="1400"/>
              <a:t> обрабатывает их</a:t>
            </a:r>
            <a:r>
              <a:rPr lang="en-US" sz="1400"/>
              <a:t>,</a:t>
            </a:r>
            <a:r>
              <a:rPr lang="ru-RU" sz="1400"/>
              <a:t> задает команды </a:t>
            </a:r>
          </a:p>
        </p:txBody>
      </p: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41BC19B7-B5A8-4087-B6CE-48AFD7F4ECB0}"/>
              </a:ext>
            </a:extLst>
          </p:cNvPr>
          <p:cNvCxnSpPr/>
          <p:nvPr/>
        </p:nvCxnSpPr>
        <p:spPr>
          <a:xfrm flipV="1">
            <a:off x="8168640" y="2929590"/>
            <a:ext cx="0" cy="499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C171A3AF-E539-4C97-9A89-E5A428BFA48B}"/>
              </a:ext>
            </a:extLst>
          </p:cNvPr>
          <p:cNvSpPr/>
          <p:nvPr/>
        </p:nvSpPr>
        <p:spPr>
          <a:xfrm>
            <a:off x="7418816" y="3493191"/>
            <a:ext cx="1743075" cy="56197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82116-358D-40B5-AC5B-DBD8D9753151}"/>
              </a:ext>
            </a:extLst>
          </p:cNvPr>
          <p:cNvSpPr txBox="1"/>
          <p:nvPr/>
        </p:nvSpPr>
        <p:spPr>
          <a:xfrm>
            <a:off x="7027709" y="3490130"/>
            <a:ext cx="2525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/>
              <a:t>Пользовательский интерфейс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BB3B343-5583-4AE6-8B8B-0611B9D9A4A8}"/>
              </a:ext>
            </a:extLst>
          </p:cNvPr>
          <p:cNvSpPr txBox="1"/>
          <p:nvPr/>
        </p:nvSpPr>
        <p:spPr>
          <a:xfrm>
            <a:off x="7283308" y="4136035"/>
            <a:ext cx="2014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/>
              <a:t>Настройка сценариев от пользователя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EF43D2-BA43-4E26-8950-626F8C718C7F}"/>
              </a:ext>
            </a:extLst>
          </p:cNvPr>
          <p:cNvSpPr txBox="1"/>
          <p:nvPr/>
        </p:nvSpPr>
        <p:spPr>
          <a:xfrm>
            <a:off x="2476500" y="1029015"/>
            <a:ext cx="4053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BLE</a:t>
            </a:r>
            <a:endParaRPr lang="ru-RU" sz="1800" dirty="0"/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C468F790-3EF6-62CD-4AD6-7CA487591E65}"/>
              </a:ext>
            </a:extLst>
          </p:cNvPr>
          <p:cNvCxnSpPr>
            <a:cxnSpLocks/>
          </p:cNvCxnSpPr>
          <p:nvPr/>
        </p:nvCxnSpPr>
        <p:spPr>
          <a:xfrm flipH="1">
            <a:off x="2724874" y="5212932"/>
            <a:ext cx="705924" cy="597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81AA1003-EC4E-E0CE-B437-79F8BD9CC1FA}"/>
              </a:ext>
            </a:extLst>
          </p:cNvPr>
          <p:cNvSpPr txBox="1"/>
          <p:nvPr/>
        </p:nvSpPr>
        <p:spPr>
          <a:xfrm>
            <a:off x="1137208" y="5457421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Candara" panose="020E0502030303020204" pitchFamily="34" charset="0"/>
              </a:rPr>
              <a:t>Световые прожекторы</a:t>
            </a:r>
            <a:endParaRPr lang="ru-DE" sz="1400" dirty="0">
              <a:latin typeface="Candara" panose="020E0502030303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070E813-55E6-528D-CAD0-D2D7CD4AEFD6}"/>
              </a:ext>
            </a:extLst>
          </p:cNvPr>
          <p:cNvSpPr txBox="1"/>
          <p:nvPr/>
        </p:nvSpPr>
        <p:spPr>
          <a:xfrm>
            <a:off x="7528352" y="565398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/>
              <a:t>LED-</a:t>
            </a:r>
            <a:r>
              <a:rPr lang="ru-RU" dirty="0"/>
              <a:t>Ленты</a:t>
            </a:r>
            <a:endParaRPr lang="ru-DE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00DF42C-2505-AEEE-017E-1814F075F505}"/>
              </a:ext>
            </a:extLst>
          </p:cNvPr>
          <p:cNvSpPr txBox="1"/>
          <p:nvPr/>
        </p:nvSpPr>
        <p:spPr>
          <a:xfrm>
            <a:off x="3249862" y="3355447"/>
            <a:ext cx="19375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200" b="1" i="0" dirty="0">
                <a:effectLst/>
                <a:latin typeface="UICTFontTextStyleEmphasizedBody"/>
              </a:rPr>
              <a:t>Память (</a:t>
            </a:r>
            <a:r>
              <a:rPr lang="af-ZA" sz="1200" b="1" i="0" dirty="0">
                <a:effectLst/>
                <a:latin typeface="UICTFontTextStyleEmphasizedBody"/>
              </a:rPr>
              <a:t>Flash/EEPROM)</a:t>
            </a:r>
            <a:endParaRPr lang="af-ZA" sz="1200" dirty="0">
              <a:effectLst/>
              <a:latin typeface=".AppleSystemUIFont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B3C21E0-9916-8C8D-A0E5-E2B4031370E0}"/>
              </a:ext>
            </a:extLst>
          </p:cNvPr>
          <p:cNvSpPr txBox="1"/>
          <p:nvPr/>
        </p:nvSpPr>
        <p:spPr>
          <a:xfrm>
            <a:off x="3412798" y="3921442"/>
            <a:ext cx="49520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af-ZA" sz="1200" b="1" i="0" dirty="0">
                <a:effectLst/>
                <a:latin typeface="Candara" panose="020E0502030303020204" pitchFamily="34" charset="0"/>
              </a:rPr>
              <a:t>UART / I2C / SPI</a:t>
            </a:r>
            <a:r>
              <a:rPr lang="af-ZA" sz="1200" b="0" i="0" dirty="0">
                <a:effectLst/>
                <a:latin typeface="Candara" panose="020E0502030303020204" pitchFamily="34" charset="0"/>
              </a:rPr>
              <a:t> </a:t>
            </a:r>
            <a:endParaRPr lang="af-ZA" sz="1200" dirty="0">
              <a:effectLst/>
              <a:latin typeface="Candara" panose="020E0502030303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3FC8A93-09E2-9C0A-BCBC-3AD9D81B4499}"/>
              </a:ext>
            </a:extLst>
          </p:cNvPr>
          <p:cNvSpPr txBox="1"/>
          <p:nvPr/>
        </p:nvSpPr>
        <p:spPr>
          <a:xfrm>
            <a:off x="5088663" y="1627855"/>
            <a:ext cx="14413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af-ZA" sz="1400" i="0" dirty="0">
                <a:effectLst/>
                <a:latin typeface="Candara" panose="020E0502030303020204" pitchFamily="34" charset="0"/>
              </a:rPr>
              <a:t>Wi-Fi / Bluetooth</a:t>
            </a:r>
            <a:endParaRPr lang="af-ZA" sz="1400" dirty="0">
              <a:effectLst/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0767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512*417"/>
  <p:tag name="TABLE_ENDDRAG_RECT" val="19*87*512*417"/>
</p:tagLst>
</file>

<file path=ppt/theme/theme1.xml><?xml version="1.0" encoding="utf-8"?>
<a:theme xmlns:a="http://schemas.openxmlformats.org/drawingml/2006/main" name="1_Тема Office">
  <a:themeElements>
    <a:clrScheme name="НТИ">
      <a:dk1>
        <a:srgbClr val="0C0C0C"/>
      </a:dk1>
      <a:lt1>
        <a:sysClr val="window" lastClr="FFFFFF"/>
      </a:lt1>
      <a:dk2>
        <a:srgbClr val="0C0C0C"/>
      </a:dk2>
      <a:lt2>
        <a:srgbClr val="FFFFFF"/>
      </a:lt2>
      <a:accent1>
        <a:srgbClr val="8E708F"/>
      </a:accent1>
      <a:accent2>
        <a:srgbClr val="71A2C3"/>
      </a:accent2>
      <a:accent3>
        <a:srgbClr val="C8B1AC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НТИ">
      <a:dk1>
        <a:srgbClr val="0C0C0C"/>
      </a:dk1>
      <a:lt1>
        <a:sysClr val="window" lastClr="FFFFFF"/>
      </a:lt1>
      <a:dk2>
        <a:srgbClr val="0C0C0C"/>
      </a:dk2>
      <a:lt2>
        <a:srgbClr val="FFFFFF"/>
      </a:lt2>
      <a:accent1>
        <a:srgbClr val="8E708F"/>
      </a:accent1>
      <a:accent2>
        <a:srgbClr val="71A2C3"/>
      </a:accent2>
      <a:accent3>
        <a:srgbClr val="C8B1AC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4060778A680BE145B3E171F8BCE5FCC2" ma:contentTypeVersion="10" ma:contentTypeDescription="Создание документа." ma:contentTypeScope="" ma:versionID="48cf80f593d2d0fa224fb36be141b76a">
  <xsd:schema xmlns:xsd="http://www.w3.org/2001/XMLSchema" xmlns:xs="http://www.w3.org/2001/XMLSchema" xmlns:p="http://schemas.microsoft.com/office/2006/metadata/properties" xmlns:ns2="69cc3dea-af89-41ea-b8da-7ab11462d30a" xmlns:ns3="d8b453d6-be7a-4931-bedf-235701e60354" targetNamespace="http://schemas.microsoft.com/office/2006/metadata/properties" ma:root="true" ma:fieldsID="5a12abfc72ef197ef8bcff461a1448d9" ns2:_="" ns3:_="">
    <xsd:import namespace="69cc3dea-af89-41ea-b8da-7ab11462d30a"/>
    <xsd:import namespace="d8b453d6-be7a-4931-bedf-235701e6035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cc3dea-af89-41ea-b8da-7ab11462d30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Совместно с подробностями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453d6-be7a-4931-bedf-235701e603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0319F3-832D-4CD2-8CE3-1288F9B2FA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5F2574-6B2D-4151-B4E6-5F2B862C21E6}">
  <ds:schemaRefs>
    <ds:schemaRef ds:uri="http://schemas.microsoft.com/office/2006/metadata/properties"/>
    <ds:schemaRef ds:uri="http://www.w3.org/2000/xmlns/"/>
  </ds:schemaRefs>
</ds:datastoreItem>
</file>

<file path=customXml/itemProps3.xml><?xml version="1.0" encoding="utf-8"?>
<ds:datastoreItem xmlns:ds="http://schemas.openxmlformats.org/officeDocument/2006/customXml" ds:itemID="{5D80CA30-6DA9-45CC-B03D-6C7DFE6270DC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69cc3dea-af89-41ea-b8da-7ab11462d30a"/>
    <ds:schemaRef ds:uri="d8b453d6-be7a-4931-bedf-235701e6035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580</TotalTime>
  <Words>1414</Words>
  <Application>Microsoft Office PowerPoint</Application>
  <PresentationFormat>Лист A4 (210x297 мм)</PresentationFormat>
  <Paragraphs>292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Буассонад Георгий Владимирович</dc:creator>
  <cp:lastModifiedBy>fiducia absoluta</cp:lastModifiedBy>
  <cp:revision>22</cp:revision>
  <cp:lastPrinted>2017-09-07T15:28:26Z</cp:lastPrinted>
  <dcterms:created xsi:type="dcterms:W3CDTF">2016-03-23T11:46:06Z</dcterms:created>
  <dcterms:modified xsi:type="dcterms:W3CDTF">2025-12-05T13:29:14Z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0x0101004060778A680BE145B3E171F8BCE5FCC2</vt:lpwstr>
  </property>
</Properties>
</file>