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  <p:sldMasterId id="2147483672" r:id="rId3"/>
  </p:sldMasterIdLst>
  <p:notesMasterIdLst>
    <p:notesMasterId r:id="rId18"/>
  </p:notesMasterIdLst>
  <p:sldIdLst>
    <p:sldId id="269" r:id="rId4"/>
    <p:sldId id="257" r:id="rId5"/>
    <p:sldId id="2123743717" r:id="rId6"/>
    <p:sldId id="259" r:id="rId7"/>
    <p:sldId id="258" r:id="rId8"/>
    <p:sldId id="260" r:id="rId9"/>
    <p:sldId id="263" r:id="rId10"/>
    <p:sldId id="261" r:id="rId11"/>
    <p:sldId id="262" r:id="rId12"/>
    <p:sldId id="264" r:id="rId13"/>
    <p:sldId id="265" r:id="rId14"/>
    <p:sldId id="266" r:id="rId15"/>
    <p:sldId id="267" r:id="rId16"/>
    <p:sldId id="268" r:id="rId17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Franklin Gothic Medium" panose="020B0603020102020204" pitchFamily="34" charset="0"/>
      <p:regular r:id="rId30"/>
      <p:italic r:id="rId31"/>
    </p:embeddedFont>
    <p:embeddedFont>
      <p:font typeface="Helvetica Neue" panose="020B0604020202020204" charset="0"/>
      <p:regular r:id="rId32"/>
      <p:bold r:id="rId33"/>
      <p:italic r:id="rId34"/>
      <p:boldItalic r:id="rId35"/>
    </p:embeddedFont>
    <p:embeddedFont>
      <p:font typeface="Montserrat" panose="00000500000000000000" pitchFamily="2" charset="-52"/>
      <p:regular r:id="rId36"/>
      <p:bold r:id="rId37"/>
      <p:italic r:id="rId38"/>
      <p:boldItalic r:id="rId39"/>
    </p:embeddedFont>
    <p:embeddedFont>
      <p:font typeface="Raleway" pitchFamily="2" charset="-52"/>
      <p:regular r:id="rId40"/>
      <p:bold r:id="rId41"/>
      <p:italic r:id="rId42"/>
      <p:boldItalic r:id="rId43"/>
    </p:embeddedFont>
    <p:embeddedFont>
      <p:font typeface="Raleway SemiBold" pitchFamily="2" charset="-52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font" Target="fonts/font29.fntdata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11.fntdata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0" Type="http://schemas.openxmlformats.org/officeDocument/2006/relationships/font" Target="fonts/font2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1 ВАРИАНТ ИСПОЛЬЗОВАНИЯ</a:t>
            </a:r>
            <a:endParaRPr dirty="0"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2 ВАРИАНТ ИСПОЛЬЗОВАНИЯ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757811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c67d0a74f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2c67d0a74f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c67d0a74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22c67d0a74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5CEC7-A72B-012B-C010-512CEB47B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559DED-EBE2-EDAD-9225-D6BC53D46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7A987A-A63D-92D8-83FB-F6A630D1E3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08184" y="4767792"/>
            <a:ext cx="2057400" cy="273844"/>
          </a:xfrm>
        </p:spPr>
        <p:txBody>
          <a:bodyPr/>
          <a:lstStyle/>
          <a:p>
            <a:fld id="{95F68749-C7A7-44F6-A6EC-1BE999B3F55F}" type="datetime1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9A89E4-F9E4-A767-09D1-BDF2D2B2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41FBFA-3A68-C89F-5F87-2D69EE4E9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450" y="4654814"/>
            <a:ext cx="2057400" cy="273844"/>
          </a:xfrm>
        </p:spPr>
        <p:txBody>
          <a:bodyPr/>
          <a:lstStyle>
            <a:lvl1pPr algn="l">
              <a:defRPr sz="1500" b="1">
                <a:latin typeface="Druk Text Wide Cyr" pitchFamily="50" charset="-52"/>
              </a:defRPr>
            </a:lvl1pPr>
          </a:lstStyle>
          <a:p>
            <a:fld id="{87B6A2B9-84BE-49BE-91CA-6A2790342B7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69339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55A7B-B339-92E6-B2B2-2B798B9B0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422B97-BAD3-7D13-F89D-628203ECD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7C1F55-00B6-5B4E-D061-776732A4F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3C96-F66D-4F3C-902B-73C5EF23B187}" type="datetime1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488AD1-5B8E-B378-7EE2-11930DDD4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7B8BDC-C570-C4B4-18A0-CB431223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77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BBD53-D33A-6FFB-F040-7CF50E89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0423A8-6AA3-17DF-21D2-F139CDC10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DD8065-9FC4-A375-CBF9-D0384B705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35DE-12F9-4FD3-81F3-487DC28CF94F}" type="datetime1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0836E6-D7A9-D0A1-AB34-6B4897565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781D2A-E002-4384-8C71-3AA036024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776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C7756-B1AD-64A2-65F1-153429A45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DE2CA3-D273-B4EC-8554-8CB21D2DD1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7BA4AB-C5DC-07CE-8C61-62EF9A484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22B162-CA53-C86B-CD54-1E4075A33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2F9B-10DE-45C5-A9CD-C8ADBC765CC0}" type="datetime1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12717B-9867-719C-9129-CEFD3C80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6BEB7E-C337-67E5-E323-FA80233AA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697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98E7CA-CD48-387E-1327-C576F5CFF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287D7E-1832-3332-8557-EFF760691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DA71D1-810A-621F-5BE9-4B9679C17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CDA4AD8-8413-7989-53E4-20F1590D64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D7C55FC-F5D5-B5CB-1D4C-25E7D9CAC4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6D9EA2-F827-C04C-D0A3-99380CBE6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65099-2113-458E-8BF4-A154883C34A8}" type="datetime1">
              <a:rPr lang="ru-RU" smtClean="0"/>
              <a:t>29.10.2025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82860C-1DE4-CF4F-F835-4B301353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27A731-26FD-8665-9602-09A89846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024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BFB71-3111-69CB-D368-20D1B3BD2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32B67FE-4FAC-FDF9-3131-76C09C25A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AD32-B479-466F-A44B-8F1798AA14BF}" type="datetime1">
              <a:rPr lang="ru-RU" smtClean="0"/>
              <a:t>29.10.2025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B09B07-250F-5313-DD8D-9DDF2C3C2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3210C7-03A4-D513-AE3D-DF4BBCCB8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866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FBA2A5F-26B6-6887-5D5E-5944D9C6E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92D6-CFDC-489A-B98F-744F7AD01758}" type="datetime1">
              <a:rPr lang="ru-RU" smtClean="0"/>
              <a:t>29.10.2025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706BAF-3562-CEBC-F477-FD02FA1A7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D17D2F-EB82-F36A-CFCB-EA72A290A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5601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D593BB-A475-3AB5-3B48-C7A4CF68E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463810-684F-AACD-66DE-7FD5B0181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C2AFD6-3478-5C4E-A999-D2E44D470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27299B-969A-5D83-68CC-A72DE482E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A8AF7-94F6-47CF-A429-A76A40A96BA7}" type="datetime1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11BB3C-AF49-C1C6-A659-B167181F2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63534B-3B3D-4FBC-B6E6-C6CA5CC05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46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A5FCC-AAB9-AD89-F6DC-7CA70CDA7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F673BC0-6DD7-03DB-10A8-46AA5F2D1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B6F77D-E6D6-0C50-E816-7D3C6AE07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20618B-3EB2-9767-432F-4FE07ADC8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26A8-6BAE-4B4E-B7B8-C68AD7CA8184}" type="datetime1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382569-E73E-2296-033E-F149C3FEC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10C089-08C2-FF00-740B-160DD7C20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3790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BFFF8-F25F-D428-F237-09F9CCE15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438E4F-D87B-550A-2313-502AC2A1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E1E678-CD8A-1639-5FC4-4302AB514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3B9-AE1C-4DF5-A103-6E353B76BF75}" type="datetime1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3A5689-551F-B11E-1812-BE8B4C3DA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7ACA4B-300D-0E7C-B17C-D47ADB29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8075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D6D2BC-1432-9FD8-9371-93FB650F1C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937EDCF-1061-107C-EA44-9B15EE210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8B41AF-9815-D605-4C28-57E15913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E6FD-59AD-44DA-8DC8-97B6847840D4}" type="datetime1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15C43F-789A-C4EB-9B1F-D3199E5FE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58ED0A-BF0C-FCE2-5BDA-3D388C335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6032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A9FA19-FAFE-B645-A69B-62664B1072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8329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65576-4D7B-8D89-8188-44039A57B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5FAA0A-BEE7-A4E2-28B2-716BCC4D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12D7A1-F16E-B736-FA4B-302FF9792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51F87-68C9-4B52-AC99-17364D54E552}" type="datetime1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193AE8-7F40-16AD-EA46-044F5761D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B1AFF5-1E50-7E8F-7097-BABD3CF14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6A2B9-84BE-49BE-91CA-6A2790342B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73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A161E7-6C7D-B9BF-DA30-DD06FC96C9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303017" cy="51859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D67056-C4F9-1D5A-8A4A-FB959DF89D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70209" y="379103"/>
            <a:ext cx="1025173" cy="3960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42F8C6-6856-D3F4-810F-48497AB334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2476" y="299825"/>
            <a:ext cx="765356" cy="5959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3F71CE-D079-B4F8-AEB7-FEEAE344DEE7}"/>
              </a:ext>
            </a:extLst>
          </p:cNvPr>
          <p:cNvSpPr txBox="1"/>
          <p:nvPr/>
        </p:nvSpPr>
        <p:spPr>
          <a:xfrm>
            <a:off x="435123" y="1905786"/>
            <a:ext cx="414337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n-US" sz="6600" b="1" i="1" kern="1200" dirty="0" err="1">
                <a:solidFill>
                  <a:prstClr val="black"/>
                </a:solidFill>
                <a:latin typeface="Druk Text Wide Cyr" pitchFamily="50" charset="-52"/>
                <a:ea typeface="+mn-ea"/>
                <a:cs typeface="+mn-cs"/>
              </a:rPr>
              <a:t>AppForge</a:t>
            </a:r>
            <a:endParaRPr lang="ru-RU" sz="6600" b="1" i="1" kern="1200" dirty="0">
              <a:solidFill>
                <a:prstClr val="black"/>
              </a:solidFill>
              <a:latin typeface="Druk Text Wide Cyr" pitchFamily="50" charset="-52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839DCE-6904-2FA5-FAE3-F671193755B3}"/>
              </a:ext>
            </a:extLst>
          </p:cNvPr>
          <p:cNvSpPr txBox="1"/>
          <p:nvPr/>
        </p:nvSpPr>
        <p:spPr>
          <a:xfrm>
            <a:off x="289240" y="3980410"/>
            <a:ext cx="4282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ru-RU" sz="1200" b="1" kern="1200" dirty="0">
                <a:solidFill>
                  <a:srgbClr val="0070C0"/>
                </a:solidFill>
                <a:latin typeface="Druk Text Wide Cyr" pitchFamily="50" charset="-52"/>
                <a:ea typeface="+mn-ea"/>
                <a:cs typeface="+mn-cs"/>
              </a:rPr>
              <a:t>Спикер-лидер,</a:t>
            </a:r>
            <a:endParaRPr lang="en-US" sz="1200" b="1" kern="1200" dirty="0">
              <a:solidFill>
                <a:srgbClr val="0070C0"/>
              </a:solidFill>
              <a:latin typeface="Druk Text Wide Cyr" pitchFamily="50" charset="-52"/>
              <a:ea typeface="+mn-ea"/>
              <a:cs typeface="+mn-cs"/>
            </a:endParaRPr>
          </a:p>
          <a:p>
            <a:pPr defTabSz="685800">
              <a:buClrTx/>
            </a:pPr>
            <a:r>
              <a:rPr lang="ru-RU" sz="1200" b="1" kern="1200" dirty="0" err="1">
                <a:solidFill>
                  <a:srgbClr val="0070C0"/>
                </a:solidFill>
                <a:latin typeface="Druk Text Wide Cyr" pitchFamily="50" charset="-52"/>
                <a:ea typeface="+mn-ea"/>
                <a:cs typeface="+mn-cs"/>
              </a:rPr>
              <a:t>Шитяков</a:t>
            </a:r>
            <a:r>
              <a:rPr lang="ru-RU" sz="1200" b="1" kern="1200" dirty="0">
                <a:solidFill>
                  <a:srgbClr val="0070C0"/>
                </a:solidFill>
                <a:latin typeface="Druk Text Wide Cyr" pitchFamily="50" charset="-52"/>
                <a:ea typeface="+mn-ea"/>
                <a:cs typeface="+mn-cs"/>
              </a:rPr>
              <a:t> Игорь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4EE983-1863-9B5B-FC12-54FC2F5F94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87759" y="418957"/>
            <a:ext cx="1115247" cy="3163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1739604-5E7F-4C3C-90D3-4A0A655046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6" y="222176"/>
            <a:ext cx="695303" cy="69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55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8EE6CFB-2E17-4AF6-B03A-72E919D825ED}"/>
              </a:ext>
            </a:extLst>
          </p:cNvPr>
          <p:cNvSpPr txBox="1"/>
          <p:nvPr/>
        </p:nvSpPr>
        <p:spPr>
          <a:xfrm>
            <a:off x="484810" y="1670125"/>
            <a:ext cx="61190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Franklin Gothic Medium" panose="020B0603020102020204" pitchFamily="34" charset="0"/>
              </a:rPr>
              <a:t>доля мобильного трафика превышает 60% мирового интернет-использования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1800" b="0" i="0" dirty="0">
              <a:solidFill>
                <a:srgbClr val="000000"/>
              </a:solidFill>
              <a:effectLst/>
              <a:latin typeface="Franklin Gothic Medium" panose="020B06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Franklin Gothic Medium" panose="020B0603020102020204" pitchFamily="34" charset="0"/>
              </a:rPr>
              <a:t>рынок мобильных приложений ежегодно растёт на 10–15%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1800" b="0" i="0" dirty="0">
              <a:solidFill>
                <a:srgbClr val="000000"/>
              </a:solidFill>
              <a:effectLst/>
              <a:latin typeface="Franklin Gothic Medium" panose="020B06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Franklin Gothic Medium" panose="020B0603020102020204" pitchFamily="34" charset="0"/>
              </a:rPr>
              <a:t>создание мобильных приложений остаётся сложным и дорогостоящим процессом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1800" dirty="0">
              <a:latin typeface="Franklin Gothic Medium" panose="020B06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Franklin Gothic Medium" panose="020B0603020102020204" pitchFamily="34" charset="0"/>
              </a:rPr>
              <a:t>растёт интерес к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Franklin Gothic Medium" panose="020B0603020102020204" pitchFamily="34" charset="0"/>
              </a:rPr>
              <a:t>no-code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Franklin Gothic Medium" panose="020B0603020102020204" pitchFamily="34" charset="0"/>
              </a:rPr>
              <a:t> и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Franklin Gothic Medium" panose="020B0603020102020204" pitchFamily="34" charset="0"/>
              </a:rPr>
              <a:t>low-code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Franklin Gothic Medium" panose="020B0603020102020204" pitchFamily="34" charset="0"/>
              </a:rPr>
              <a:t> технологиям</a:t>
            </a:r>
            <a:endParaRPr lang="ru-RU" sz="1800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0A32B-859B-9A71-25CE-BAED8BB82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A3FCFC5-9B7C-7105-0A87-5E3784F94D2A}"/>
              </a:ext>
            </a:extLst>
          </p:cNvPr>
          <p:cNvSpPr txBox="1"/>
          <p:nvPr/>
        </p:nvSpPr>
        <p:spPr>
          <a:xfrm>
            <a:off x="412386" y="457410"/>
            <a:ext cx="823308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ru-RU" sz="2700" b="1" kern="1200" dirty="0">
                <a:solidFill>
                  <a:prstClr val="black"/>
                </a:solidFill>
                <a:latin typeface="Druk Text Wide Cyr" pitchFamily="50" charset="-52"/>
                <a:ea typeface="+mn-ea"/>
                <a:cs typeface="+mn-cs"/>
              </a:rPr>
              <a:t>АКТУАЛЬНОСТЬ ПРОЕКТА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D9A4F7-8732-9EB2-954E-652852614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1400" y="0"/>
            <a:ext cx="482600" cy="5143500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C6C9FFF-FEAC-C3F8-69C8-DA3D6592D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87B6A2B9-84BE-49BE-91CA-6A2790342B7C}" type="slidenum">
              <a:rPr lang="ru-RU" b="0" kern="120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685800">
                <a:buClrTx/>
              </a:pPr>
              <a:t>3</a:t>
            </a:fld>
            <a:endParaRPr lang="ru-RU" b="0" kern="1200" dirty="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805B7129-AFF3-FCFC-C892-ACFE6E72A488}"/>
              </a:ext>
            </a:extLst>
          </p:cNvPr>
          <p:cNvSpPr txBox="1"/>
          <p:nvPr/>
        </p:nvSpPr>
        <p:spPr bwMode="auto">
          <a:xfrm>
            <a:off x="298450" y="1609558"/>
            <a:ext cx="7827264" cy="2223684"/>
          </a:xfrm>
          <a:prstGeom prst="rect">
            <a:avLst/>
          </a:prstGeom>
          <a:ln w="12700">
            <a:miter lim="400000"/>
          </a:ln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838200" lvl="0" algn="l">
              <a:buClr>
                <a:srgbClr val="8F00FF"/>
              </a:buClr>
              <a:buSzPts val="1200"/>
            </a:pPr>
            <a:r>
              <a:rPr lang="ru-RU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Современные компании и предприниматели всё чаще нуждаются в мобильных приложениях, но не обладают бюджетом или временем на полноценную разработку. Существующие </a:t>
            </a:r>
            <a:r>
              <a:rPr lang="ru-RU" sz="20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no-code</a:t>
            </a:r>
            <a:r>
              <a:rPr lang="ru-RU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решения (например, </a:t>
            </a:r>
            <a:r>
              <a:rPr lang="ru-RU" sz="20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Tilda</a:t>
            </a:r>
            <a:r>
              <a:rPr lang="ru-RU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20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Adalo</a:t>
            </a:r>
            <a:r>
              <a:rPr lang="ru-RU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20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Glide</a:t>
            </a:r>
            <a:r>
              <a:rPr lang="ru-RU" sz="20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 ограничены по функциональности и часто не позволяют создавать действительно нативные, масштабируемые мобильные приложения.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EA37F175-37D8-00AE-B308-DF184594D204}"/>
              </a:ext>
            </a:extLst>
          </p:cNvPr>
          <p:cNvSpPr txBox="1"/>
          <p:nvPr/>
        </p:nvSpPr>
        <p:spPr bwMode="auto">
          <a:xfrm>
            <a:off x="3299355" y="4029714"/>
            <a:ext cx="2068765" cy="253914"/>
          </a:xfrm>
          <a:prstGeom prst="rect">
            <a:avLst/>
          </a:prstGeom>
          <a:ln w="12700">
            <a:miter lim="400000"/>
          </a:ln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defTabSz="685800">
              <a:buClrTx/>
              <a:defRPr/>
            </a:pPr>
            <a:endParaRPr lang="ru-RU" sz="1200" kern="1200" dirty="0">
              <a:solidFill>
                <a:prstClr val="white"/>
              </a:solidFill>
              <a:latin typeface="Montserrat" pitchFamily="2" charset="0"/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C7302BB0-B9EA-C0F6-05FE-DAEB16A8ADBD}"/>
              </a:ext>
            </a:extLst>
          </p:cNvPr>
          <p:cNvSpPr txBox="1"/>
          <p:nvPr/>
        </p:nvSpPr>
        <p:spPr bwMode="auto">
          <a:xfrm>
            <a:off x="5727697" y="4038646"/>
            <a:ext cx="2428343" cy="276997"/>
          </a:xfrm>
          <a:prstGeom prst="rect">
            <a:avLst/>
          </a:prstGeom>
          <a:ln w="12700">
            <a:miter lim="400000"/>
          </a:ln>
        </p:spPr>
        <p:txBody>
          <a:bodyPr wrap="square" lIns="34289" tIns="34289" rIns="34289" bIns="34289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defTabSz="685800">
              <a:buClrTx/>
              <a:defRPr/>
            </a:pPr>
            <a:endParaRPr lang="ru-RU" sz="1350" kern="1200" dirty="0">
              <a:solidFill>
                <a:prstClr val="white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398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33A9DA2C-F13B-4F32-9EF6-BB1AD0D2948A}"/>
              </a:ext>
            </a:extLst>
          </p:cNvPr>
          <p:cNvSpPr/>
          <p:nvPr/>
        </p:nvSpPr>
        <p:spPr>
          <a:xfrm>
            <a:off x="347559" y="2027453"/>
            <a:ext cx="2091018" cy="8159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14EE835-9E97-46C1-9D92-B5204850C4AB}"/>
              </a:ext>
            </a:extLst>
          </p:cNvPr>
          <p:cNvSpPr/>
          <p:nvPr/>
        </p:nvSpPr>
        <p:spPr>
          <a:xfrm>
            <a:off x="1070672" y="3231467"/>
            <a:ext cx="2490606" cy="12557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Отсутствие единой среды для проектирования и генерации нативного кода</a:t>
            </a:r>
            <a:endParaRPr lang="ru-RU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8A134A4-AB72-4A4B-BB6A-D0F2CFF76254}"/>
              </a:ext>
            </a:extLst>
          </p:cNvPr>
          <p:cNvSpPr/>
          <p:nvPr/>
        </p:nvSpPr>
        <p:spPr>
          <a:xfrm>
            <a:off x="5904811" y="2022349"/>
            <a:ext cx="2091018" cy="8159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Ограниченность существующих 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no-code 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решений</a:t>
            </a:r>
            <a:endParaRPr lang="ru-RU" dirty="0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4D7C8A9-A121-494E-A6D5-0C1762A78DAE}"/>
              </a:ext>
            </a:extLst>
          </p:cNvPr>
          <p:cNvSpPr/>
          <p:nvPr/>
        </p:nvSpPr>
        <p:spPr>
          <a:xfrm>
            <a:off x="2965102" y="2223708"/>
            <a:ext cx="2227825" cy="10113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>
                <a:solidFill>
                  <a:srgbClr val="000000"/>
                </a:solidFill>
                <a:effectLst/>
                <a:latin typeface="-apple-system"/>
              </a:rPr>
              <a:t>Дефицит разработчиков и высокая стоимость услуг</a:t>
            </a:r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504D86-6A16-4888-97D2-51B56FF11CDB}"/>
              </a:ext>
            </a:extLst>
          </p:cNvPr>
          <p:cNvSpPr txBox="1"/>
          <p:nvPr/>
        </p:nvSpPr>
        <p:spPr>
          <a:xfrm>
            <a:off x="456817" y="2281558"/>
            <a:ext cx="18725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Высокий порог входа</a:t>
            </a:r>
            <a:endParaRPr lang="ru-RU" dirty="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529F4888-D733-4A49-A887-09E907D9936F}"/>
              </a:ext>
            </a:extLst>
          </p:cNvPr>
          <p:cNvSpPr/>
          <p:nvPr/>
        </p:nvSpPr>
        <p:spPr>
          <a:xfrm>
            <a:off x="4572000" y="3248079"/>
            <a:ext cx="2490606" cy="12557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Долгие сроки вывода продукта на рынок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456818" y="2306171"/>
            <a:ext cx="7221453" cy="235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2000" b="0" i="0" dirty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1)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Основная аудитория - малое предпринимательство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-RU" sz="2000" b="0" i="0" dirty="0">
              <a:solidFill>
                <a:srgbClr val="000000"/>
              </a:solidFill>
              <a:effectLst/>
              <a:latin typeface="Arial Black" panose="020B0A04020102020204" pitchFamily="34" charset="0"/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2000" b="0" i="0" dirty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2)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Крупные предприятия и корпорации</a:t>
            </a: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-RU" sz="20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2000" dirty="0">
                <a:solidFill>
                  <a:schemeClr val="accent2"/>
                </a:solidFill>
                <a:latin typeface="Arial Black" panose="020B0A04020102020204" pitchFamily="34" charset="0"/>
              </a:rPr>
              <a:t>3)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Образовательные учреждения и НКО</a:t>
            </a: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456818" y="2626031"/>
            <a:ext cx="7993200" cy="96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-RU" dirty="0" err="1">
                <a:solidFill>
                  <a:srgbClr val="132C40"/>
                </a:solidFill>
              </a:rPr>
              <a:t>AppForge</a:t>
            </a:r>
            <a:r>
              <a:rPr lang="ru-RU" dirty="0">
                <a:solidFill>
                  <a:srgbClr val="132C40"/>
                </a:solidFill>
              </a:rPr>
              <a:t> решает эту проблему, предоставляя интуитивный конструктор мобильных приложений с визуальным редактором экранов, интеграцией логики, баз данных и API — всё без необходимости писать код. Под капотом используется </a:t>
            </a:r>
            <a:r>
              <a:rPr lang="ru-RU" dirty="0" err="1">
                <a:solidFill>
                  <a:srgbClr val="132C40"/>
                </a:solidFill>
              </a:rPr>
              <a:t>Flutter</a:t>
            </a:r>
            <a:r>
              <a:rPr lang="ru-RU" dirty="0">
                <a:solidFill>
                  <a:srgbClr val="132C40"/>
                </a:solidFill>
              </a:rPr>
              <a:t> для генерации кроссплатформенного приложения и Python </a:t>
            </a:r>
            <a:r>
              <a:rPr lang="ru-RU" dirty="0" err="1">
                <a:solidFill>
                  <a:srgbClr val="132C40"/>
                </a:solidFill>
              </a:rPr>
              <a:t>backend</a:t>
            </a:r>
            <a:r>
              <a:rPr lang="ru-RU" dirty="0">
                <a:solidFill>
                  <a:srgbClr val="132C40"/>
                </a:solidFill>
              </a:rPr>
              <a:t> для бизнес-логики и хранения данных.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56826" y="296121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56826" y="227121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795483F1-C08C-4F23-86BF-3FA1985E5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682261"/>
              </p:ext>
            </p:extLst>
          </p:nvPr>
        </p:nvGraphicFramePr>
        <p:xfrm>
          <a:off x="456826" y="878888"/>
          <a:ext cx="8001375" cy="3981421"/>
        </p:xfrm>
        <a:graphic>
          <a:graphicData uri="http://schemas.openxmlformats.org/drawingml/2006/table">
            <a:tbl>
              <a:tblPr firstRow="1" bandRow="1">
                <a:tableStyleId>{1CA45831-7128-44F1-A4FF-C615E18517D4}</a:tableStyleId>
              </a:tblPr>
              <a:tblGrid>
                <a:gridCol w="2667125">
                  <a:extLst>
                    <a:ext uri="{9D8B030D-6E8A-4147-A177-3AD203B41FA5}">
                      <a16:colId xmlns:a16="http://schemas.microsoft.com/office/drawing/2014/main" val="2858201337"/>
                    </a:ext>
                  </a:extLst>
                </a:gridCol>
                <a:gridCol w="2667125">
                  <a:extLst>
                    <a:ext uri="{9D8B030D-6E8A-4147-A177-3AD203B41FA5}">
                      <a16:colId xmlns:a16="http://schemas.microsoft.com/office/drawing/2014/main" val="2976341765"/>
                    </a:ext>
                  </a:extLst>
                </a:gridCol>
                <a:gridCol w="2667125">
                  <a:extLst>
                    <a:ext uri="{9D8B030D-6E8A-4147-A177-3AD203B41FA5}">
                      <a16:colId xmlns:a16="http://schemas.microsoft.com/office/drawing/2014/main" val="1752549794"/>
                    </a:ext>
                  </a:extLst>
                </a:gridCol>
              </a:tblGrid>
              <a:tr h="53481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Конкурент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Описание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Чем мы лучше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72755"/>
                  </a:ext>
                </a:extLst>
              </a:tr>
              <a:tr h="661644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Arial Black" panose="020B0A04020102020204" pitchFamily="34" charset="0"/>
                        </a:rPr>
                        <a:t>AppEvent</a:t>
                      </a:r>
                      <a:endParaRPr lang="ru-RU" sz="12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Сервис для управления клиентами и бронирования</a:t>
                      </a:r>
                      <a:endParaRPr lang="ru-RU" sz="1200" b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Отсутствие возможности создать уникальный дизайн своего приложения</a:t>
                      </a:r>
                      <a:endParaRPr lang="ru-RU" sz="12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10038"/>
                  </a:ext>
                </a:extLst>
              </a:tr>
              <a:tr h="1047602">
                <a:tc>
                  <a:txBody>
                    <a:bodyPr/>
                    <a:lstStyle/>
                    <a:p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Adalo</a:t>
                      </a:r>
                      <a:endParaRPr lang="ru-RU" sz="12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Полноценный </a:t>
                      </a:r>
                      <a:r>
                        <a:rPr lang="ru-RU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no-code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 конструктор для мобильных и веб-приложений, с визуальным редактором, встроенной БД</a:t>
                      </a:r>
                      <a:endParaRPr lang="ru-RU" sz="12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Нет экспорта исходного кода, меньше гибкости в кастомизации и масштабировании.</a:t>
                      </a:r>
                      <a:endParaRPr lang="ru-RU" sz="12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45590"/>
                  </a:ext>
                </a:extLst>
              </a:tr>
              <a:tr h="1626540">
                <a:tc>
                  <a:txBody>
                    <a:bodyPr/>
                    <a:lstStyle/>
                    <a:p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FlutterFlow</a:t>
                      </a:r>
                      <a:endParaRPr lang="ru-RU" sz="12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Более продвинутый инструмент, основанный на </a:t>
                      </a:r>
                      <a:r>
                        <a:rPr lang="ru-RU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Flutter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: визуальный UI дизайн + генерация </a:t>
                      </a:r>
                      <a:r>
                        <a:rPr lang="ru-RU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Flutter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-кода, экспорт возможен</a:t>
                      </a:r>
                      <a:endParaRPr lang="ru-RU" sz="12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Требует большей технической подготовки, всё ещё ориентирован на визуальное создание, но не на автоматическую генерацию связанного </a:t>
                      </a:r>
                      <a:r>
                        <a:rPr lang="ru-RU" sz="12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backend’а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Arial"/>
                          <a:cs typeface="Arial"/>
                          <a:sym typeface="Arial"/>
                        </a:rPr>
                        <a:t> или открытый исходный код в полной мере</a:t>
                      </a:r>
                      <a:endParaRPr lang="ru-RU" sz="12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164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08057" y="2355650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Y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Z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P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S 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V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9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1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B2G)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ХХ человек/компаний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YY рублей - это ХХ*YY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200" name="Google Shape;200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456818" y="2922131"/>
            <a:ext cx="7993200" cy="14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будем делать приложение/товар и т.д.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Это будет стоить ХХ рублей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У нас будут покупать вот это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Бизнес-модель </a:t>
            </a:r>
            <a:endParaRPr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на…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6" name="Google Shape;246;p35"/>
          <p:cNvGraphicFramePr/>
          <p:nvPr>
            <p:extLst>
              <p:ext uri="{D42A27DB-BD31-4B8C-83A1-F6EECF244321}">
                <p14:modId xmlns:p14="http://schemas.microsoft.com/office/powerpoint/2010/main" val="1213460614"/>
              </p:ext>
            </p:extLst>
          </p:nvPr>
        </p:nvGraphicFramePr>
        <p:xfrm>
          <a:off x="456810" y="921625"/>
          <a:ext cx="7532025" cy="2605950"/>
        </p:xfrm>
        <a:graphic>
          <a:graphicData uri="http://schemas.openxmlformats.org/drawingml/2006/table">
            <a:tbl>
              <a:tblPr>
                <a:noFill/>
                <a:tableStyleId>{1CA45831-7128-44F1-A4FF-C615E18517D4}</a:tableStyleId>
              </a:tblPr>
              <a:tblGrid>
                <a:gridCol w="25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7" name="Google Shape;247;p35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Font typeface="Arial"/>
              <a:buNone/>
            </a:pP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12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body" idx="1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endParaRPr sz="1300">
              <a:solidFill>
                <a:srgbClr val="132C4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AutoNum type="arabicParenR"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61" name="Google Shape;261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63" name="Google Shape;263;p3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9" name="Google Shape;269;p36"/>
          <p:cNvGraphicFramePr/>
          <p:nvPr>
            <p:extLst>
              <p:ext uri="{D42A27DB-BD31-4B8C-83A1-F6EECF244321}">
                <p14:modId xmlns:p14="http://schemas.microsoft.com/office/powerpoint/2010/main" val="185954149"/>
              </p:ext>
            </p:extLst>
          </p:nvPr>
        </p:nvGraphicFramePr>
        <p:xfrm>
          <a:off x="630335" y="3150175"/>
          <a:ext cx="7532025" cy="1700025"/>
        </p:xfrm>
        <a:graphic>
          <a:graphicData uri="http://schemas.openxmlformats.org/drawingml/2006/table">
            <a:tbl>
              <a:tblPr>
                <a:noFill/>
                <a:tableStyleId>{1CA45831-7128-44F1-A4FF-C615E18517D4}</a:tableStyleId>
              </a:tblPr>
              <a:tblGrid>
                <a:gridCol w="33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0" name="Google Shape;270;p36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КОНТАКТЫ ЛИДЕРА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1"/>
          </p:nvPr>
        </p:nvSpPr>
        <p:spPr>
          <a:xfrm>
            <a:off x="456817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solidFill>
                <a:srgbClr val="132C40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4400</TotalTime>
  <Words>548</Words>
  <Application>Microsoft Office PowerPoint</Application>
  <PresentationFormat>Экран (16:9)</PresentationFormat>
  <Paragraphs>101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30" baseType="lpstr">
      <vt:lpstr>Calibri Light</vt:lpstr>
      <vt:lpstr>Raleway</vt:lpstr>
      <vt:lpstr>Arial Black</vt:lpstr>
      <vt:lpstr>Century Gothic</vt:lpstr>
      <vt:lpstr>Helvetica Neue</vt:lpstr>
      <vt:lpstr>Calibri</vt:lpstr>
      <vt:lpstr>Raleway SemiBold</vt:lpstr>
      <vt:lpstr>Druk Text Wide Cyr</vt:lpstr>
      <vt:lpstr>Montserrat</vt:lpstr>
      <vt:lpstr>-apple-system</vt:lpstr>
      <vt:lpstr>Franklin Gothic Medium</vt:lpstr>
      <vt:lpstr>Courier New</vt:lpstr>
      <vt:lpstr>Arial</vt:lpstr>
      <vt:lpstr>Simple Light</vt:lpstr>
      <vt:lpstr>Simple Light</vt:lpstr>
      <vt:lpstr>Тема Office</vt:lpstr>
      <vt:lpstr>Презентация PowerPoint</vt:lpstr>
      <vt:lpstr>Презентация PowerPoint</vt:lpstr>
      <vt:lpstr>Презентация PowerPoint</vt:lpstr>
      <vt:lpstr>ПРОБЛЕМА</vt:lpstr>
      <vt:lpstr>ЦЕЛЕВАЯ АУДИТОРИЯ</vt:lpstr>
      <vt:lpstr>РЕШЕНИЕ</vt:lpstr>
      <vt:lpstr>КОНКУРЕНТЫ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Persona</dc:creator>
  <cp:lastModifiedBy>Пользователь</cp:lastModifiedBy>
  <cp:revision>16</cp:revision>
  <dcterms:modified xsi:type="dcterms:W3CDTF">2025-10-29T14:52:42Z</dcterms:modified>
</cp:coreProperties>
</file>