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2"/>
  </p:notes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9F2DA2C-60B8-4206-B9F0-98E668A6C0ED}">
          <p14:sldIdLst>
            <p14:sldId id="256"/>
            <p14:sldId id="297"/>
            <p14:sldId id="285"/>
            <p14:sldId id="288"/>
            <p14:sldId id="303"/>
            <p14:sldId id="263"/>
            <p14:sldId id="287"/>
            <p14:sldId id="299"/>
            <p14:sldId id="304"/>
            <p14:sldId id="301"/>
            <p14:sldId id="300"/>
            <p14:sldId id="305"/>
            <p14:sldId id="308"/>
            <p14:sldId id="290"/>
            <p14:sldId id="291"/>
          </p14:sldIdLst>
        </p14:section>
        <p14:section name="Раздел без заголовка" id="{ABCB09C2-49F1-4E98-9337-DAB937A53AD0}">
          <p14:sldIdLst>
            <p14:sldId id="302"/>
            <p14:sldId id="306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77" d="100"/>
          <a:sy n="77" d="100"/>
        </p:scale>
        <p:origin x="978" y="78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892378095219517"/>
          <c:y val="3.288963326764039E-2"/>
          <c:w val="0.45199703938473573"/>
          <c:h val="0.8236734259532403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70EB-4F77-8404-44125B0146B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70EB-4F77-8404-44125B0146B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70EB-4F77-8404-44125B0146B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70EB-4F77-8404-44125B0146BF}"/>
              </c:ext>
            </c:extLst>
          </c:dPt>
          <c:dLbls>
            <c:dLbl>
              <c:idx val="0"/>
              <c:layout>
                <c:manualLayout>
                  <c:x val="-0.16171075398664375"/>
                  <c:y val="0.147210655393629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97" b="0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8A31699-5C95-41E1-A516-1093A59DEE3F}" type="VALUE">
                      <a:rPr lang="en-US" b="1" smtClean="0"/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[ЗНАЧЕНИЕ]</a:t>
                    </a:fld>
                    <a:r>
                      <a:rPr lang="en-US" b="1" dirty="0"/>
                      <a:t> </a:t>
                    </a:r>
                    <a:r>
                      <a:rPr lang="en-US" b="0" i="0" dirty="0">
                        <a:effectLst/>
                      </a:rPr>
                      <a:t>₽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r>
                      <a:rPr lang="en-US" b="1" baseline="0" dirty="0"/>
                      <a:t> </a:t>
                    </a:r>
                    <a:fld id="{991B8ECA-2E27-4170-84F2-2E0D91964780}" type="PERCENTAGE">
                      <a:rPr lang="en-US" b="1" baseline="0" dirty="0"/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[ПРОЦЕНТ]</a:t>
                    </a:fld>
                    <a:endParaRPr lang="en-US" b="1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97" b="0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0EB-4F77-8404-44125B0146BF}"/>
                </c:ext>
              </c:extLst>
            </c:dLbl>
            <c:dLbl>
              <c:idx val="1"/>
              <c:layout>
                <c:manualLayout>
                  <c:x val="-7.0077928675217685E-2"/>
                  <c:y val="-0.2394669007159204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97" b="0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0E03E9E-DD11-47BB-921C-8122A095CE5B}" type="VALUE">
                      <a:rPr lang="en-US" b="1" smtClean="0"/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[ЗНАЧЕНИЕ]</a:t>
                    </a:fld>
                    <a:r>
                      <a:rPr lang="en-US" b="1" baseline="0" dirty="0"/>
                      <a:t> </a:t>
                    </a:r>
                    <a:r>
                      <a:rPr lang="en-US" b="0" i="0" dirty="0">
                        <a:effectLst/>
                      </a:rPr>
                      <a:t>₽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fld id="{E9AAC7AD-794B-4627-8C84-FF926456FE66}" type="PERCENTAGE">
                      <a:rPr lang="en-US" b="1" baseline="0" smtClean="0"/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97" b="0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0EB-4F77-8404-44125B0146BF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97" b="0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687C0EE-431D-40FE-BB35-D811DD4CDC8C}" type="VALUE">
                      <a:rPr lang="en-US" b="1" smtClean="0"/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[ЗНАЧЕНИЕ]</a:t>
                    </a:fld>
                    <a:r>
                      <a:rPr lang="en-US" b="1" baseline="0" dirty="0"/>
                      <a:t> </a:t>
                    </a:r>
                    <a:r>
                      <a:rPr lang="en-US" b="0" i="0" dirty="0">
                        <a:effectLst/>
                      </a:rPr>
                      <a:t>₽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fld id="{AD13DFAA-0FC8-4638-AC99-5201D94D9AFF}" type="PERCENTAGE">
                      <a:rPr lang="en-US" b="1" baseline="0" smtClean="0"/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97" b="0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0EB-4F77-8404-44125B0146BF}"/>
                </c:ext>
              </c:extLst>
            </c:dLbl>
            <c:dLbl>
              <c:idx val="3"/>
              <c:layout>
                <c:manualLayout>
                  <c:x val="0.14807365570483658"/>
                  <c:y val="0.2158748866108115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97" b="0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34D1CAA-FDEB-4731-9499-733F473C4C76}" type="VALUE">
                      <a:rPr lang="en-US" b="1" smtClean="0"/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[ЗНАЧЕНИЕ]</a:t>
                    </a:fld>
                    <a:r>
                      <a:rPr lang="en-US" b="1" dirty="0"/>
                      <a:t> </a:t>
                    </a:r>
                    <a:r>
                      <a:rPr lang="en-US" b="0" i="0" dirty="0">
                        <a:effectLst/>
                      </a:rPr>
                      <a:t>₽</a:t>
                    </a:r>
                  </a:p>
                  <a:p>
                    <a:pPr marL="0" marR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fld id="{DD64097E-0563-4CEA-B173-22D47617B9D2}" type="PERCENTAGE">
                      <a:rPr lang="en-US" b="1" baseline="0" smtClean="0"/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marL="0" marR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97" b="0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09806114324242"/>
                      <c:h val="9.12537824843986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70EB-4F77-8404-44125B0146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Центральный фед.округ</c:v>
                </c:pt>
                <c:pt idx="1">
                  <c:v>Приволжский фед. Округ</c:v>
                </c:pt>
                <c:pt idx="2">
                  <c:v>Сибирский фед. Округ</c:v>
                </c:pt>
                <c:pt idx="3">
                  <c:v>Южный фед. Округ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59690</c:v>
                </c:pt>
                <c:pt idx="1">
                  <c:v>36405</c:v>
                </c:pt>
                <c:pt idx="2">
                  <c:v>36626</c:v>
                </c:pt>
                <c:pt idx="3">
                  <c:v>37976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EB-4F77-8404-44125B0146B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3600" dirty="0"/>
            <a:t>Слепые</a:t>
          </a:r>
          <a:r>
            <a:rPr lang="ru-RU" sz="3600" baseline="0" dirty="0"/>
            <a:t> и слепо-немые</a:t>
          </a:r>
          <a:endParaRPr lang="ru-RU" sz="36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dirty="0"/>
            <a:t>Данная</a:t>
          </a:r>
          <a:r>
            <a:rPr lang="ru-RU" sz="1800" baseline="0" dirty="0"/>
            <a:t> категория людей плохо ориентирются на местности, что приводит к возможным травмам </a:t>
          </a:r>
          <a:endParaRPr lang="ru-RU" sz="18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 custLinFactNeighborX="4466" custLinFactNeighborY="6040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 custLinFactNeighborX="5208" custLinFactNeighborY="-2332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600" dirty="0"/>
            <a:t>Трость тактильная 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600" dirty="0"/>
            <a:t>«Белая трость»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b="0" u="none" dirty="0">
              <a:solidFill>
                <a:schemeClr val="tx1"/>
              </a:solidFill>
            </a:rPr>
            <a:t>НПЦ</a:t>
          </a:r>
          <a:r>
            <a:rPr lang="ru-RU" sz="1600" b="0" u="none" baseline="0" dirty="0">
              <a:solidFill>
                <a:schemeClr val="tx1"/>
              </a:solidFill>
            </a:rPr>
            <a:t> МТ АРМЕД</a:t>
          </a:r>
          <a:endParaRPr lang="ru-RU" sz="1600" b="0" u="none" dirty="0">
            <a:solidFill>
              <a:schemeClr val="tx1"/>
            </a:solidFill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b="0" i="0" dirty="0"/>
            <a:t>Мануфактура Трости Востротиных</a:t>
          </a:r>
          <a:endParaRPr lang="ru-RU" sz="1600" b="0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/>
            <a:t>Предназначена не только для слепых, но и для слепо-немых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/>
            <a:t>Компактная</a:t>
          </a:r>
          <a:r>
            <a:rPr lang="ru-RU" sz="2700" dirty="0"/>
            <a:t> 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A739BDDC-1F5C-49E2-A7D5-06501AC28C9E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600" dirty="0"/>
            <a:t>Умная камера «Робин»</a:t>
          </a:r>
        </a:p>
      </dgm:t>
    </dgm:pt>
    <dgm:pt modelId="{B038DC62-2E21-469B-993C-8F4994C4176F}" type="parTrans" cxnId="{1758E36D-CB71-4599-82CC-23CF77E8C296}">
      <dgm:prSet/>
      <dgm:spPr/>
      <dgm:t>
        <a:bodyPr/>
        <a:lstStyle/>
        <a:p>
          <a:endParaRPr lang="ru-RU"/>
        </a:p>
      </dgm:t>
    </dgm:pt>
    <dgm:pt modelId="{B3D9860A-6784-4A52-9780-B60F348020F6}" type="sibTrans" cxnId="{1758E36D-CB71-4599-82CC-23CF77E8C296}">
      <dgm:prSet/>
      <dgm:spPr/>
      <dgm:t>
        <a:bodyPr/>
        <a:lstStyle/>
        <a:p>
          <a:endParaRPr lang="ru-RU"/>
        </a:p>
      </dgm:t>
    </dgm:pt>
    <dgm:pt modelId="{292B771A-3809-41B8-979A-B5645EAC67E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b="0" i="0" dirty="0"/>
            <a:t>Сенсор-Тех</a:t>
          </a:r>
          <a:endParaRPr lang="ru-RU" sz="1600" b="0" dirty="0"/>
        </a:p>
      </dgm:t>
    </dgm:pt>
    <dgm:pt modelId="{EFBE101E-8D9D-4C1D-96C5-1D4F7C26AA61}" type="parTrans" cxnId="{AD237153-51AD-411F-A63F-45186ECFDFA0}">
      <dgm:prSet/>
      <dgm:spPr/>
      <dgm:t>
        <a:bodyPr/>
        <a:lstStyle/>
        <a:p>
          <a:endParaRPr lang="ru-RU"/>
        </a:p>
      </dgm:t>
    </dgm:pt>
    <dgm:pt modelId="{C518F9CF-8A1A-4A6E-B8A0-B6334BF4FD36}" type="sibTrans" cxnId="{AD237153-51AD-411F-A63F-45186ECFDFA0}">
      <dgm:prSet/>
      <dgm:spPr/>
      <dgm:t>
        <a:bodyPr/>
        <a:lstStyle/>
        <a:p>
          <a:endParaRPr lang="ru-RU"/>
        </a:p>
      </dgm:t>
    </dgm:pt>
    <dgm:pt modelId="{7EEBF270-E368-47B7-AF0A-D5B9198CF714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/>
            <a:t>Относительно недорогая стоимость товара </a:t>
          </a:r>
        </a:p>
      </dgm:t>
    </dgm:pt>
    <dgm:pt modelId="{EA932FF6-2CB9-4B95-BE89-547AF6066124}" type="parTrans" cxnId="{CB6A1FCF-2BA3-4F26-858E-5FA744C2CBF2}">
      <dgm:prSet/>
      <dgm:spPr/>
      <dgm:t>
        <a:bodyPr/>
        <a:lstStyle/>
        <a:p>
          <a:endParaRPr lang="ru-RU"/>
        </a:p>
      </dgm:t>
    </dgm:pt>
    <dgm:pt modelId="{316F6B25-6C96-4426-BB60-4AAD1A18E665}" type="sibTrans" cxnId="{CB6A1FCF-2BA3-4F26-858E-5FA744C2CBF2}">
      <dgm:prSet/>
      <dgm:spPr/>
      <dgm:t>
        <a:bodyPr/>
        <a:lstStyle/>
        <a:p>
          <a:endParaRPr lang="ru-RU"/>
        </a:p>
      </dgm:t>
    </dgm:pt>
    <dgm:pt modelId="{A335D744-FEEE-466E-9DD0-1C88FABA8440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b="0" dirty="0"/>
            <a:t>Аверсус </a:t>
          </a:r>
        </a:p>
      </dgm:t>
    </dgm:pt>
    <dgm:pt modelId="{050EF173-F288-47B6-B99D-FFFEE0BF3837}" type="parTrans" cxnId="{DEDB7089-A1B4-4133-BA31-FF946F5576DF}">
      <dgm:prSet/>
      <dgm:spPr/>
      <dgm:t>
        <a:bodyPr/>
        <a:lstStyle/>
        <a:p>
          <a:endParaRPr lang="ru-RU"/>
        </a:p>
      </dgm:t>
    </dgm:pt>
    <dgm:pt modelId="{05074DA4-CDD7-4150-BC2E-E0C7E5B4E743}" type="sibTrans" cxnId="{DEDB7089-A1B4-4133-BA31-FF946F5576DF}">
      <dgm:prSet/>
      <dgm:spPr/>
      <dgm:t>
        <a:bodyPr/>
        <a:lstStyle/>
        <a:p>
          <a:endParaRPr lang="ru-RU"/>
        </a:p>
      </dgm:t>
    </dgm:pt>
    <dgm:pt modelId="{EFFF6A30-8E25-4806-90E8-DE625831F4F2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b="0" dirty="0"/>
            <a:t>ИСТОК-АУДИО</a:t>
          </a:r>
        </a:p>
      </dgm:t>
    </dgm:pt>
    <dgm:pt modelId="{8F4F77B0-0532-4157-94D8-DB5BA08B57DA}" type="parTrans" cxnId="{4F06FB3A-D7B3-4C1D-B30B-1B42E501E6C1}">
      <dgm:prSet/>
      <dgm:spPr/>
      <dgm:t>
        <a:bodyPr/>
        <a:lstStyle/>
        <a:p>
          <a:endParaRPr lang="ru-RU"/>
        </a:p>
      </dgm:t>
    </dgm:pt>
    <dgm:pt modelId="{F31F2977-304C-407C-A384-9278CA4DCE8C}" type="sibTrans" cxnId="{4F06FB3A-D7B3-4C1D-B30B-1B42E501E6C1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 custLinFactNeighborX="6293" custLinFactNeighborY="584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6293" custLinFactNeighborY="16209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 custLinFactNeighborX="329" custLinFactNeighborY="1624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 custLinFactNeighborX="2926" custLinFactNeighborY="16607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-5154" custLinFactNeighborY="1624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 custLinFactNeighborX="-5149" custLinFactNeighborY="16209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D9889405-89B7-4F29-BC99-7E769F2BCEB0}" type="presOf" srcId="{A335D744-FEEE-466E-9DD0-1C88FABA8440}" destId="{400F4E5D-F016-41EA-97FB-BF5BA36522C2}" srcOrd="0" destOrd="3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4F06FB3A-D7B3-4C1D-B30B-1B42E501E6C1}" srcId="{FD45624C-83CF-47B9-8EDE-C4DE60E9F279}" destId="{EFFF6A30-8E25-4806-90E8-DE625831F4F2}" srcOrd="4" destOrd="0" parTransId="{8F4F77B0-0532-4157-94D8-DB5BA08B57DA}" sibTransId="{F31F2977-304C-407C-A384-9278CA4DCE8C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1758E36D-CB71-4599-82CC-23CF77E8C296}" srcId="{861A968E-9660-4770-82EB-9C2FFC889440}" destId="{A739BDDC-1F5C-49E2-A7D5-06501AC28C9E}" srcOrd="2" destOrd="0" parTransId="{B038DC62-2E21-469B-993C-8F4994C4176F}" sibTransId="{B3D9860A-6784-4A52-9780-B60F348020F6}"/>
    <dgm:cxn modelId="{AD237153-51AD-411F-A63F-45186ECFDFA0}" srcId="{FD45624C-83CF-47B9-8EDE-C4DE60E9F279}" destId="{292B771A-3809-41B8-979A-B5645EAC67E3}" srcOrd="2" destOrd="0" parTransId="{EFBE101E-8D9D-4C1D-96C5-1D4F7C26AA61}" sibTransId="{C518F9CF-8A1A-4A6E-B8A0-B6334BF4FD36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DEDB7089-A1B4-4133-BA31-FF946F5576DF}" srcId="{FD45624C-83CF-47B9-8EDE-C4DE60E9F279}" destId="{A335D744-FEEE-466E-9DD0-1C88FABA8440}" srcOrd="3" destOrd="0" parTransId="{050EF173-F288-47B6-B99D-FFFEE0BF3837}" sibTransId="{05074DA4-CDD7-4150-BC2E-E0C7E5B4E743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DBC7F39C-9650-4D0C-BEA6-16F85A2A73E4}" type="presOf" srcId="{EFFF6A30-8E25-4806-90E8-DE625831F4F2}" destId="{400F4E5D-F016-41EA-97FB-BF5BA36522C2}" srcOrd="0" destOrd="4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7CB8F1B6-2989-41D6-B390-D63F4D8B224F}" type="presOf" srcId="{A739BDDC-1F5C-49E2-A7D5-06501AC28C9E}" destId="{B206DAC4-D1DF-4053-8506-5DE426BC8BEF}" srcOrd="0" destOrd="2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CB6A1FCF-2BA3-4F26-858E-5FA744C2CBF2}" srcId="{C1DCF8D2-41C8-416E-B988-A9BFE3AC37E6}" destId="{7EEBF270-E368-47B7-AF0A-D5B9198CF714}" srcOrd="2" destOrd="0" parTransId="{EA932FF6-2CB9-4B95-BE89-547AF6066124}" sibTransId="{316F6B25-6C96-4426-BB60-4AAD1A18E665}"/>
    <dgm:cxn modelId="{BAC72BD3-9B56-4689-B3AA-6E8B687B2BD1}" type="presOf" srcId="{292B771A-3809-41B8-979A-B5645EAC67E3}" destId="{400F4E5D-F016-41EA-97FB-BF5BA36522C2}" srcOrd="0" destOrd="2" presId="urn:microsoft.com/office/officeart/2005/8/layout/hList1"/>
    <dgm:cxn modelId="{02C3C4E1-E453-4ED0-886A-22752D2FDD94}" type="presOf" srcId="{7EEBF270-E368-47B7-AF0A-D5B9198CF714}" destId="{0C85A15E-56D2-44B3-8E52-7FFFB1AE2983}" srcOrd="0" destOrd="2" presId="urn:microsoft.com/office/officeart/2005/8/layout/hList1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CBB1241-9EFC-465A-91A8-F0E97A1B837D}" type="doc">
      <dgm:prSet loTypeId="urn:microsoft.com/office/officeart/2005/8/layout/vList6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91EE816E-27ED-449B-AE66-3EC1EED7E520}">
      <dgm:prSet phldrT="[Текст]" custT="1"/>
      <dgm:spPr/>
      <dgm:t>
        <a:bodyPr/>
        <a:lstStyle/>
        <a:p>
          <a:r>
            <a:rPr lang="en-US" sz="4000" b="1" dirty="0">
              <a:latin typeface="+mj-lt"/>
            </a:rPr>
            <a:t>S</a:t>
          </a:r>
          <a:endParaRPr lang="ru-RU" sz="4000" b="1" dirty="0">
            <a:latin typeface="+mj-lt"/>
          </a:endParaRPr>
        </a:p>
      </dgm:t>
    </dgm:pt>
    <dgm:pt modelId="{E51D32D3-3056-4F03-837B-9AE613B74379}" type="parTrans" cxnId="{A7CB2747-22A5-43C1-8415-B612055A0147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66168FBB-2CA6-4F49-AEDF-9516DA49F614}" type="sibTrans" cxnId="{A7CB2747-22A5-43C1-8415-B612055A0147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48CFFE57-CC59-4D7E-86CB-59F9B01F4445}">
      <dgm:prSet phldrT="[Текст]" custT="1"/>
      <dgm:spPr/>
      <dgm:t>
        <a:bodyPr anchor="ctr"/>
        <a:lstStyle/>
        <a:p>
          <a:r>
            <a:rPr lang="ru-RU" sz="1300" b="1" dirty="0">
              <a:latin typeface="+mn-lt"/>
            </a:rPr>
            <a:t>Создать трость для слепых и слепо-немых с навигатором с целью минимизирования возможных травм</a:t>
          </a:r>
          <a:endParaRPr lang="ru-RU" sz="1300" b="1" dirty="0">
            <a:latin typeface="+mj-lt"/>
          </a:endParaRPr>
        </a:p>
      </dgm:t>
    </dgm:pt>
    <dgm:pt modelId="{AB4A5679-98D2-449A-801C-578F700308C4}" type="parTrans" cxnId="{71211BDB-4E8E-42E7-8DB2-BDC32598D2D8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66CC6D75-1CB9-4120-8991-8BC091154C6F}" type="sibTrans" cxnId="{71211BDB-4E8E-42E7-8DB2-BDC32598D2D8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253035DE-0992-40FB-84AA-6019C194A095}">
      <dgm:prSet phldrT="[Текст]" custT="1"/>
      <dgm:spPr/>
      <dgm:t>
        <a:bodyPr/>
        <a:lstStyle/>
        <a:p>
          <a:r>
            <a:rPr lang="en-US" sz="3600" b="1" dirty="0">
              <a:latin typeface="+mj-lt"/>
            </a:rPr>
            <a:t>M</a:t>
          </a:r>
          <a:endParaRPr lang="ru-RU" sz="3600" b="1" dirty="0">
            <a:latin typeface="+mj-lt"/>
          </a:endParaRPr>
        </a:p>
      </dgm:t>
    </dgm:pt>
    <dgm:pt modelId="{934C9EDC-3F24-40FE-98B1-B094AD361E5E}" type="parTrans" cxnId="{AD3A0CCB-C0CB-41CF-AB0C-1940C73C38A7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7EC7D711-02D4-4D48-9307-AD32CB503AA3}" type="sibTrans" cxnId="{AD3A0CCB-C0CB-41CF-AB0C-1940C73C38A7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B0272701-EB89-4EAA-9636-937977A880EE}">
      <dgm:prSet phldrT="[Текст]" custT="1"/>
      <dgm:spPr/>
      <dgm:t>
        <a:bodyPr anchor="ctr"/>
        <a:lstStyle/>
        <a:p>
          <a:r>
            <a:rPr lang="ru-RU" sz="1400" b="1" dirty="0">
              <a:latin typeface="+mj-lt"/>
            </a:rPr>
            <a:t>Тогда,</a:t>
          </a:r>
          <a:r>
            <a:rPr lang="ru-RU" sz="1400" b="1" baseline="0" dirty="0">
              <a:latin typeface="+mj-lt"/>
            </a:rPr>
            <a:t> когда мы покроем свои вложения и получим первую чистую прибыль </a:t>
          </a:r>
          <a:endParaRPr lang="ru-RU" sz="1400" b="1" dirty="0">
            <a:latin typeface="+mj-lt"/>
          </a:endParaRPr>
        </a:p>
      </dgm:t>
    </dgm:pt>
    <dgm:pt modelId="{ED53ABEF-EA7B-4802-B205-A348E7E130DE}" type="parTrans" cxnId="{B069ADEC-B855-48ED-A3FF-1B0C80A21844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39686BCA-B234-4C0D-AF3B-0D975FC91EB4}" type="sibTrans" cxnId="{B069ADEC-B855-48ED-A3FF-1B0C80A21844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08E8EC47-EF91-4F4A-8166-497CC04FFD81}">
      <dgm:prSet phldrT="[Текст]" custT="1"/>
      <dgm:spPr/>
      <dgm:t>
        <a:bodyPr/>
        <a:lstStyle/>
        <a:p>
          <a:r>
            <a:rPr lang="en-US" sz="3600" b="1" dirty="0">
              <a:latin typeface="+mj-lt"/>
            </a:rPr>
            <a:t>A</a:t>
          </a:r>
          <a:endParaRPr lang="ru-RU" sz="3600" b="1" dirty="0">
            <a:latin typeface="+mj-lt"/>
          </a:endParaRPr>
        </a:p>
      </dgm:t>
    </dgm:pt>
    <dgm:pt modelId="{329E1490-CE92-442F-B508-932520D75BB7}" type="parTrans" cxnId="{55E2E0CD-B86F-428F-9B56-C2CC3050B367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A3850BBC-89C9-4F1C-A6A6-FDAF6E8F9169}" type="sibTrans" cxnId="{55E2E0CD-B86F-428F-9B56-C2CC3050B367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01A78A27-67B9-4FF6-A1A4-5D1A28729E66}">
      <dgm:prSet phldrT="[Текст]" custT="1"/>
      <dgm:spPr/>
      <dgm:t>
        <a:bodyPr anchor="ctr"/>
        <a:lstStyle/>
        <a:p>
          <a:r>
            <a:rPr lang="ru-RU" sz="1400" b="1" dirty="0">
              <a:latin typeface="+mj-lt"/>
            </a:rPr>
            <a:t>Цель</a:t>
          </a:r>
          <a:r>
            <a:rPr lang="ru-RU" sz="1400" b="1" baseline="0" dirty="0">
              <a:latin typeface="+mj-lt"/>
            </a:rPr>
            <a:t> возможно достигнуть с помощью временных, денежных и профессиональных ресурсов </a:t>
          </a:r>
          <a:endParaRPr lang="ru-RU" sz="1400" b="1" dirty="0">
            <a:latin typeface="+mj-lt"/>
          </a:endParaRPr>
        </a:p>
      </dgm:t>
    </dgm:pt>
    <dgm:pt modelId="{CD2A8B1E-78FD-46FB-99E8-CB196B85244E}" type="parTrans" cxnId="{9BC6204C-F0AC-4B03-AD10-66160092BB0D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F59AE49F-9D6D-413F-BF9C-53AA02626AB3}" type="sibTrans" cxnId="{9BC6204C-F0AC-4B03-AD10-66160092BB0D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D54F78FE-8F16-4825-AA3E-F1B740B452E8}">
      <dgm:prSet custT="1"/>
      <dgm:spPr/>
      <dgm:t>
        <a:bodyPr/>
        <a:lstStyle/>
        <a:p>
          <a:r>
            <a:rPr lang="en-US" sz="3600" b="1" dirty="0">
              <a:latin typeface="+mj-lt"/>
            </a:rPr>
            <a:t>R</a:t>
          </a:r>
          <a:endParaRPr lang="ru-RU" sz="3600" b="1" dirty="0">
            <a:latin typeface="+mj-lt"/>
          </a:endParaRPr>
        </a:p>
      </dgm:t>
    </dgm:pt>
    <dgm:pt modelId="{724F5D4D-4895-4266-BAED-208E9B25E868}" type="parTrans" cxnId="{06F971EB-68A2-4236-A475-EBADF59B6EF0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B91AFA6C-D2D1-4B2F-B0D3-8F9AA75A65EF}" type="sibTrans" cxnId="{06F971EB-68A2-4236-A475-EBADF59B6EF0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D2530B7F-7F4E-4D24-B30D-DD1B38C3A739}">
      <dgm:prSet custT="1"/>
      <dgm:spPr/>
      <dgm:t>
        <a:bodyPr/>
        <a:lstStyle/>
        <a:p>
          <a:r>
            <a:rPr lang="en-US" sz="3600" b="1">
              <a:latin typeface="+mj-lt"/>
            </a:rPr>
            <a:t>T</a:t>
          </a:r>
          <a:endParaRPr lang="ru-RU" sz="3600" b="1">
            <a:latin typeface="+mj-lt"/>
          </a:endParaRPr>
        </a:p>
      </dgm:t>
    </dgm:pt>
    <dgm:pt modelId="{4E98A6D3-D4FF-4F7F-865A-79A2F0CBA076}" type="parTrans" cxnId="{E69A4366-A78A-46C8-8025-3F2FD4F4B55D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0FDDD062-7586-4E87-85C4-3AE8DD93A18C}" type="sibTrans" cxnId="{E69A4366-A78A-46C8-8025-3F2FD4F4B55D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7E28ED3C-9CB4-4202-B137-F5647E94D601}">
      <dgm:prSet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ru-RU" sz="1200" b="1" dirty="0">
              <a:latin typeface="+mj-lt"/>
            </a:rPr>
            <a:t>Реализация помощи людям с ограниченными возможностями: минимизировать возможные травмы</a:t>
          </a:r>
          <a:r>
            <a:rPr lang="ru-RU" sz="2600" b="1" dirty="0">
              <a:latin typeface="+mj-lt"/>
            </a:rPr>
            <a:t> </a:t>
          </a:r>
        </a:p>
      </dgm:t>
    </dgm:pt>
    <dgm:pt modelId="{937E59C0-0850-48C0-AC29-F93FBCEE218B}" type="parTrans" cxnId="{032D29FD-F6D4-4BA1-8E0C-AD61424AB633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29A91E70-4737-4619-8059-888E8B60B13B}" type="sibTrans" cxnId="{032D29FD-F6D4-4BA1-8E0C-AD61424AB633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0FD21035-138B-4423-960E-5F01001FEB05}">
      <dgm:prSet custT="1"/>
      <dgm:spPr/>
      <dgm:t>
        <a:bodyPr anchor="ctr"/>
        <a:lstStyle/>
        <a:p>
          <a:r>
            <a:rPr lang="ru-RU" sz="1400" b="1" dirty="0">
              <a:latin typeface="+mn-lt"/>
            </a:rPr>
            <a:t>1</a:t>
          </a:r>
          <a:r>
            <a:rPr lang="ru-RU" sz="1400" b="1" baseline="0" dirty="0">
              <a:latin typeface="+mn-lt"/>
            </a:rPr>
            <a:t> октября 2026 г.</a:t>
          </a:r>
          <a:endParaRPr lang="ru-RU" sz="1400" b="1" dirty="0">
            <a:latin typeface="+mn-lt"/>
          </a:endParaRPr>
        </a:p>
      </dgm:t>
    </dgm:pt>
    <dgm:pt modelId="{E4030FFE-2BBF-4BEF-A628-DF9C79A8906B}" type="parTrans" cxnId="{4177C188-ED6D-42B7-8316-20782D802963}">
      <dgm:prSet/>
      <dgm:spPr/>
      <dgm:t>
        <a:bodyPr/>
        <a:lstStyle/>
        <a:p>
          <a:endParaRPr lang="ru-RU"/>
        </a:p>
      </dgm:t>
    </dgm:pt>
    <dgm:pt modelId="{CF9251E5-FBF8-4577-91D3-3BA336F84E02}" type="sibTrans" cxnId="{4177C188-ED6D-42B7-8316-20782D802963}">
      <dgm:prSet/>
      <dgm:spPr/>
      <dgm:t>
        <a:bodyPr/>
        <a:lstStyle/>
        <a:p>
          <a:endParaRPr lang="ru-RU"/>
        </a:p>
      </dgm:t>
    </dgm:pt>
    <dgm:pt modelId="{E7477C33-6512-436F-BDAE-E0CB0BE983BA}" type="pres">
      <dgm:prSet presAssocID="{DCBB1241-9EFC-465A-91A8-F0E97A1B837D}" presName="Name0" presStyleCnt="0">
        <dgm:presLayoutVars>
          <dgm:dir/>
          <dgm:animLvl val="lvl"/>
          <dgm:resizeHandles/>
        </dgm:presLayoutVars>
      </dgm:prSet>
      <dgm:spPr/>
    </dgm:pt>
    <dgm:pt modelId="{B305A500-4190-4FD0-B84C-8BE8CB33D03C}" type="pres">
      <dgm:prSet presAssocID="{91EE816E-27ED-449B-AE66-3EC1EED7E520}" presName="linNode" presStyleCnt="0"/>
      <dgm:spPr/>
    </dgm:pt>
    <dgm:pt modelId="{DC1185A2-812B-4384-81A9-48562FEF3C1D}" type="pres">
      <dgm:prSet presAssocID="{91EE816E-27ED-449B-AE66-3EC1EED7E520}" presName="parentShp" presStyleLbl="node1" presStyleIdx="0" presStyleCnt="5" custScaleX="52381" custScaleY="107499">
        <dgm:presLayoutVars>
          <dgm:bulletEnabled val="1"/>
        </dgm:presLayoutVars>
      </dgm:prSet>
      <dgm:spPr/>
    </dgm:pt>
    <dgm:pt modelId="{78AB0B5B-5337-45E0-86C7-F0AAD8C755F9}" type="pres">
      <dgm:prSet presAssocID="{91EE816E-27ED-449B-AE66-3EC1EED7E520}" presName="childShp" presStyleLbl="bgAccFollowNode1" presStyleIdx="0" presStyleCnt="5" custScaleX="116170">
        <dgm:presLayoutVars>
          <dgm:bulletEnabled val="1"/>
        </dgm:presLayoutVars>
      </dgm:prSet>
      <dgm:spPr/>
    </dgm:pt>
    <dgm:pt modelId="{DF28DA53-ACB0-4B4C-A8BD-B6CDFF6E32E2}" type="pres">
      <dgm:prSet presAssocID="{66168FBB-2CA6-4F49-AEDF-9516DA49F614}" presName="spacing" presStyleCnt="0"/>
      <dgm:spPr/>
    </dgm:pt>
    <dgm:pt modelId="{5D818FDC-183B-4675-BBE8-C4B6FD6C86FC}" type="pres">
      <dgm:prSet presAssocID="{253035DE-0992-40FB-84AA-6019C194A095}" presName="linNode" presStyleCnt="0"/>
      <dgm:spPr/>
    </dgm:pt>
    <dgm:pt modelId="{A0D3EBC7-2F51-400B-A5CB-4B4FE433FDA6}" type="pres">
      <dgm:prSet presAssocID="{253035DE-0992-40FB-84AA-6019C194A095}" presName="parentShp" presStyleLbl="node1" presStyleIdx="1" presStyleCnt="5" custScaleX="52381" custScaleY="107499">
        <dgm:presLayoutVars>
          <dgm:bulletEnabled val="1"/>
        </dgm:presLayoutVars>
      </dgm:prSet>
      <dgm:spPr/>
    </dgm:pt>
    <dgm:pt modelId="{F912C00D-8786-4C71-94AA-A5EA1E96C228}" type="pres">
      <dgm:prSet presAssocID="{253035DE-0992-40FB-84AA-6019C194A095}" presName="childShp" presStyleLbl="bgAccFollowNode1" presStyleIdx="1" presStyleCnt="5" custScaleX="117275">
        <dgm:presLayoutVars>
          <dgm:bulletEnabled val="1"/>
        </dgm:presLayoutVars>
      </dgm:prSet>
      <dgm:spPr/>
    </dgm:pt>
    <dgm:pt modelId="{D4A713E6-E35E-4943-8D43-265710258893}" type="pres">
      <dgm:prSet presAssocID="{7EC7D711-02D4-4D48-9307-AD32CB503AA3}" presName="spacing" presStyleCnt="0"/>
      <dgm:spPr/>
    </dgm:pt>
    <dgm:pt modelId="{D2E8E3C6-50DC-41DD-A5B4-5680B1D44ABF}" type="pres">
      <dgm:prSet presAssocID="{08E8EC47-EF91-4F4A-8166-497CC04FFD81}" presName="linNode" presStyleCnt="0"/>
      <dgm:spPr/>
    </dgm:pt>
    <dgm:pt modelId="{AE6254DD-B750-49B4-92AB-65486EE66FFF}" type="pres">
      <dgm:prSet presAssocID="{08E8EC47-EF91-4F4A-8166-497CC04FFD81}" presName="parentShp" presStyleLbl="node1" presStyleIdx="2" presStyleCnt="5" custScaleX="52381" custScaleY="107499">
        <dgm:presLayoutVars>
          <dgm:bulletEnabled val="1"/>
        </dgm:presLayoutVars>
      </dgm:prSet>
      <dgm:spPr/>
    </dgm:pt>
    <dgm:pt modelId="{EFB2A755-482E-4DBA-8C54-8E21F7132C28}" type="pres">
      <dgm:prSet presAssocID="{08E8EC47-EF91-4F4A-8166-497CC04FFD81}" presName="childShp" presStyleLbl="bgAccFollowNode1" presStyleIdx="2" presStyleCnt="5" custScaleX="117275">
        <dgm:presLayoutVars>
          <dgm:bulletEnabled val="1"/>
        </dgm:presLayoutVars>
      </dgm:prSet>
      <dgm:spPr/>
    </dgm:pt>
    <dgm:pt modelId="{F81FE30E-6892-4774-9CC7-34BDADC4C17F}" type="pres">
      <dgm:prSet presAssocID="{A3850BBC-89C9-4F1C-A6A6-FDAF6E8F9169}" presName="spacing" presStyleCnt="0"/>
      <dgm:spPr/>
    </dgm:pt>
    <dgm:pt modelId="{65683F90-3E4B-45C3-AA68-EA1E301800BF}" type="pres">
      <dgm:prSet presAssocID="{D54F78FE-8F16-4825-AA3E-F1B740B452E8}" presName="linNode" presStyleCnt="0"/>
      <dgm:spPr/>
    </dgm:pt>
    <dgm:pt modelId="{A0AC77A3-4DFF-4330-B94F-6D3537123C4E}" type="pres">
      <dgm:prSet presAssocID="{D54F78FE-8F16-4825-AA3E-F1B740B452E8}" presName="parentShp" presStyleLbl="node1" presStyleIdx="3" presStyleCnt="5" custScaleX="52381" custScaleY="107499" custLinFactNeighborX="1574" custLinFactNeighborY="-3219">
        <dgm:presLayoutVars>
          <dgm:bulletEnabled val="1"/>
        </dgm:presLayoutVars>
      </dgm:prSet>
      <dgm:spPr/>
    </dgm:pt>
    <dgm:pt modelId="{B77B94BF-E912-4B99-B1F3-D15072B971BF}" type="pres">
      <dgm:prSet presAssocID="{D54F78FE-8F16-4825-AA3E-F1B740B452E8}" presName="childShp" presStyleLbl="bgAccFollowNode1" presStyleIdx="3" presStyleCnt="5" custScaleX="122466" custScaleY="123636" custLinFactNeighborX="4500" custLinFactNeighborY="-6423">
        <dgm:presLayoutVars>
          <dgm:bulletEnabled val="1"/>
        </dgm:presLayoutVars>
      </dgm:prSet>
      <dgm:spPr/>
    </dgm:pt>
    <dgm:pt modelId="{4B73E9FC-7AC0-4817-A387-CD21C1140D1C}" type="pres">
      <dgm:prSet presAssocID="{B91AFA6C-D2D1-4B2F-B0D3-8F9AA75A65EF}" presName="spacing" presStyleCnt="0"/>
      <dgm:spPr/>
    </dgm:pt>
    <dgm:pt modelId="{2CC07672-3B87-4F18-B795-F052A93D28EA}" type="pres">
      <dgm:prSet presAssocID="{D2530B7F-7F4E-4D24-B30D-DD1B38C3A739}" presName="linNode" presStyleCnt="0"/>
      <dgm:spPr/>
    </dgm:pt>
    <dgm:pt modelId="{91EDBF7B-215C-43CE-AF67-3871DCDBF898}" type="pres">
      <dgm:prSet presAssocID="{D2530B7F-7F4E-4D24-B30D-DD1B38C3A739}" presName="parentShp" presStyleLbl="node1" presStyleIdx="4" presStyleCnt="5" custScaleX="52381" custScaleY="107499" custLinFactNeighborX="-1021" custLinFactNeighborY="-16067">
        <dgm:presLayoutVars>
          <dgm:bulletEnabled val="1"/>
        </dgm:presLayoutVars>
      </dgm:prSet>
      <dgm:spPr/>
    </dgm:pt>
    <dgm:pt modelId="{FE7A9079-DAAB-442A-867F-77A4A2A46319}" type="pres">
      <dgm:prSet presAssocID="{D2530B7F-7F4E-4D24-B30D-DD1B38C3A739}" presName="childShp" presStyleLbl="bgAccFollowNode1" presStyleIdx="4" presStyleCnt="5" custScaleX="117275" custLinFactNeighborX="385" custLinFactNeighborY="-25414">
        <dgm:presLayoutVars>
          <dgm:bulletEnabled val="1"/>
        </dgm:presLayoutVars>
      </dgm:prSet>
      <dgm:spPr/>
    </dgm:pt>
  </dgm:ptLst>
  <dgm:cxnLst>
    <dgm:cxn modelId="{45241823-8B6C-4634-959C-0C6B7C650B8D}" type="presOf" srcId="{7E28ED3C-9CB4-4202-B137-F5647E94D601}" destId="{B77B94BF-E912-4B99-B1F3-D15072B971BF}" srcOrd="0" destOrd="0" presId="urn:microsoft.com/office/officeart/2005/8/layout/vList6"/>
    <dgm:cxn modelId="{A2FD5F26-61B5-4953-A6E3-CFF74E86C47D}" type="presOf" srcId="{D2530B7F-7F4E-4D24-B30D-DD1B38C3A739}" destId="{91EDBF7B-215C-43CE-AF67-3871DCDBF898}" srcOrd="0" destOrd="0" presId="urn:microsoft.com/office/officeart/2005/8/layout/vList6"/>
    <dgm:cxn modelId="{D204F92D-C75A-4867-8979-55CBE0DFB962}" type="presOf" srcId="{DCBB1241-9EFC-465A-91A8-F0E97A1B837D}" destId="{E7477C33-6512-436F-BDAE-E0CB0BE983BA}" srcOrd="0" destOrd="0" presId="urn:microsoft.com/office/officeart/2005/8/layout/vList6"/>
    <dgm:cxn modelId="{85377333-A61C-49EA-8A49-7B479CA20DE0}" type="presOf" srcId="{253035DE-0992-40FB-84AA-6019C194A095}" destId="{A0D3EBC7-2F51-400B-A5CB-4B4FE433FDA6}" srcOrd="0" destOrd="0" presId="urn:microsoft.com/office/officeart/2005/8/layout/vList6"/>
    <dgm:cxn modelId="{E69A4366-A78A-46C8-8025-3F2FD4F4B55D}" srcId="{DCBB1241-9EFC-465A-91A8-F0E97A1B837D}" destId="{D2530B7F-7F4E-4D24-B30D-DD1B38C3A739}" srcOrd="4" destOrd="0" parTransId="{4E98A6D3-D4FF-4F7F-865A-79A2F0CBA076}" sibTransId="{0FDDD062-7586-4E87-85C4-3AE8DD93A18C}"/>
    <dgm:cxn modelId="{A7CB2747-22A5-43C1-8415-B612055A0147}" srcId="{DCBB1241-9EFC-465A-91A8-F0E97A1B837D}" destId="{91EE816E-27ED-449B-AE66-3EC1EED7E520}" srcOrd="0" destOrd="0" parTransId="{E51D32D3-3056-4F03-837B-9AE613B74379}" sibTransId="{66168FBB-2CA6-4F49-AEDF-9516DA49F614}"/>
    <dgm:cxn modelId="{9BC6204C-F0AC-4B03-AD10-66160092BB0D}" srcId="{08E8EC47-EF91-4F4A-8166-497CC04FFD81}" destId="{01A78A27-67B9-4FF6-A1A4-5D1A28729E66}" srcOrd="0" destOrd="0" parTransId="{CD2A8B1E-78FD-46FB-99E8-CB196B85244E}" sibTransId="{F59AE49F-9D6D-413F-BF9C-53AA02626AB3}"/>
    <dgm:cxn modelId="{8619B458-CEEA-4447-8B8E-7A13BA24CA07}" type="presOf" srcId="{48CFFE57-CC59-4D7E-86CB-59F9B01F4445}" destId="{78AB0B5B-5337-45E0-86C7-F0AAD8C755F9}" srcOrd="0" destOrd="0" presId="urn:microsoft.com/office/officeart/2005/8/layout/vList6"/>
    <dgm:cxn modelId="{BA1FA383-084F-45DB-91FA-6A14AAE825BC}" type="presOf" srcId="{08E8EC47-EF91-4F4A-8166-497CC04FFD81}" destId="{AE6254DD-B750-49B4-92AB-65486EE66FFF}" srcOrd="0" destOrd="0" presId="urn:microsoft.com/office/officeart/2005/8/layout/vList6"/>
    <dgm:cxn modelId="{4177C188-ED6D-42B7-8316-20782D802963}" srcId="{D2530B7F-7F4E-4D24-B30D-DD1B38C3A739}" destId="{0FD21035-138B-4423-960E-5F01001FEB05}" srcOrd="0" destOrd="0" parTransId="{E4030FFE-2BBF-4BEF-A628-DF9C79A8906B}" sibTransId="{CF9251E5-FBF8-4577-91D3-3BA336F84E02}"/>
    <dgm:cxn modelId="{B222CD91-3B79-4AAA-8960-60ECFB40B5E8}" type="presOf" srcId="{91EE816E-27ED-449B-AE66-3EC1EED7E520}" destId="{DC1185A2-812B-4384-81A9-48562FEF3C1D}" srcOrd="0" destOrd="0" presId="urn:microsoft.com/office/officeart/2005/8/layout/vList6"/>
    <dgm:cxn modelId="{D5029EA6-9CD5-40AA-8F36-C6B6FC615597}" type="presOf" srcId="{B0272701-EB89-4EAA-9636-937977A880EE}" destId="{F912C00D-8786-4C71-94AA-A5EA1E96C228}" srcOrd="0" destOrd="0" presId="urn:microsoft.com/office/officeart/2005/8/layout/vList6"/>
    <dgm:cxn modelId="{E290E3B9-3A84-4921-9041-259EEA500AE1}" type="presOf" srcId="{01A78A27-67B9-4FF6-A1A4-5D1A28729E66}" destId="{EFB2A755-482E-4DBA-8C54-8E21F7132C28}" srcOrd="0" destOrd="0" presId="urn:microsoft.com/office/officeart/2005/8/layout/vList6"/>
    <dgm:cxn modelId="{AD3A0CCB-C0CB-41CF-AB0C-1940C73C38A7}" srcId="{DCBB1241-9EFC-465A-91A8-F0E97A1B837D}" destId="{253035DE-0992-40FB-84AA-6019C194A095}" srcOrd="1" destOrd="0" parTransId="{934C9EDC-3F24-40FE-98B1-B094AD361E5E}" sibTransId="{7EC7D711-02D4-4D48-9307-AD32CB503AA3}"/>
    <dgm:cxn modelId="{55E2E0CD-B86F-428F-9B56-C2CC3050B367}" srcId="{DCBB1241-9EFC-465A-91A8-F0E97A1B837D}" destId="{08E8EC47-EF91-4F4A-8166-497CC04FFD81}" srcOrd="2" destOrd="0" parTransId="{329E1490-CE92-442F-B508-932520D75BB7}" sibTransId="{A3850BBC-89C9-4F1C-A6A6-FDAF6E8F9169}"/>
    <dgm:cxn modelId="{71211BDB-4E8E-42E7-8DB2-BDC32598D2D8}" srcId="{91EE816E-27ED-449B-AE66-3EC1EED7E520}" destId="{48CFFE57-CC59-4D7E-86CB-59F9B01F4445}" srcOrd="0" destOrd="0" parTransId="{AB4A5679-98D2-449A-801C-578F700308C4}" sibTransId="{66CC6D75-1CB9-4120-8991-8BC091154C6F}"/>
    <dgm:cxn modelId="{06F971EB-68A2-4236-A475-EBADF59B6EF0}" srcId="{DCBB1241-9EFC-465A-91A8-F0E97A1B837D}" destId="{D54F78FE-8F16-4825-AA3E-F1B740B452E8}" srcOrd="3" destOrd="0" parTransId="{724F5D4D-4895-4266-BAED-208E9B25E868}" sibTransId="{B91AFA6C-D2D1-4B2F-B0D3-8F9AA75A65EF}"/>
    <dgm:cxn modelId="{B069ADEC-B855-48ED-A3FF-1B0C80A21844}" srcId="{253035DE-0992-40FB-84AA-6019C194A095}" destId="{B0272701-EB89-4EAA-9636-937977A880EE}" srcOrd="0" destOrd="0" parTransId="{ED53ABEF-EA7B-4802-B205-A348E7E130DE}" sibTransId="{39686BCA-B234-4C0D-AF3B-0D975FC91EB4}"/>
    <dgm:cxn modelId="{CF92B9F5-0E78-4438-B0CF-9E79AF585377}" type="presOf" srcId="{0FD21035-138B-4423-960E-5F01001FEB05}" destId="{FE7A9079-DAAB-442A-867F-77A4A2A46319}" srcOrd="0" destOrd="0" presId="urn:microsoft.com/office/officeart/2005/8/layout/vList6"/>
    <dgm:cxn modelId="{037D97FC-710A-4BF0-A9E3-B8801E9603A2}" type="presOf" srcId="{D54F78FE-8F16-4825-AA3E-F1B740B452E8}" destId="{A0AC77A3-4DFF-4330-B94F-6D3537123C4E}" srcOrd="0" destOrd="0" presId="urn:microsoft.com/office/officeart/2005/8/layout/vList6"/>
    <dgm:cxn modelId="{032D29FD-F6D4-4BA1-8E0C-AD61424AB633}" srcId="{D54F78FE-8F16-4825-AA3E-F1B740B452E8}" destId="{7E28ED3C-9CB4-4202-B137-F5647E94D601}" srcOrd="0" destOrd="0" parTransId="{937E59C0-0850-48C0-AC29-F93FBCEE218B}" sibTransId="{29A91E70-4737-4619-8059-888E8B60B13B}"/>
    <dgm:cxn modelId="{B2EAF15B-3864-4B1F-9CC9-FABB2AD690A2}" type="presParOf" srcId="{E7477C33-6512-436F-BDAE-E0CB0BE983BA}" destId="{B305A500-4190-4FD0-B84C-8BE8CB33D03C}" srcOrd="0" destOrd="0" presId="urn:microsoft.com/office/officeart/2005/8/layout/vList6"/>
    <dgm:cxn modelId="{5AF26514-F7BB-483C-84EF-BCCB0F0D3112}" type="presParOf" srcId="{B305A500-4190-4FD0-B84C-8BE8CB33D03C}" destId="{DC1185A2-812B-4384-81A9-48562FEF3C1D}" srcOrd="0" destOrd="0" presId="urn:microsoft.com/office/officeart/2005/8/layout/vList6"/>
    <dgm:cxn modelId="{FDE603CF-1D23-44F6-A9FA-A7124F90E2FB}" type="presParOf" srcId="{B305A500-4190-4FD0-B84C-8BE8CB33D03C}" destId="{78AB0B5B-5337-45E0-86C7-F0AAD8C755F9}" srcOrd="1" destOrd="0" presId="urn:microsoft.com/office/officeart/2005/8/layout/vList6"/>
    <dgm:cxn modelId="{474C3690-C4DD-4BD3-BED6-0CC4B4E8BA9A}" type="presParOf" srcId="{E7477C33-6512-436F-BDAE-E0CB0BE983BA}" destId="{DF28DA53-ACB0-4B4C-A8BD-B6CDFF6E32E2}" srcOrd="1" destOrd="0" presId="urn:microsoft.com/office/officeart/2005/8/layout/vList6"/>
    <dgm:cxn modelId="{5CD4287E-5FC1-4C8A-8D70-01503DCE5D5F}" type="presParOf" srcId="{E7477C33-6512-436F-BDAE-E0CB0BE983BA}" destId="{5D818FDC-183B-4675-BBE8-C4B6FD6C86FC}" srcOrd="2" destOrd="0" presId="urn:microsoft.com/office/officeart/2005/8/layout/vList6"/>
    <dgm:cxn modelId="{31F8E1DC-BCDF-4F1E-99AF-C59FFCA5FA67}" type="presParOf" srcId="{5D818FDC-183B-4675-BBE8-C4B6FD6C86FC}" destId="{A0D3EBC7-2F51-400B-A5CB-4B4FE433FDA6}" srcOrd="0" destOrd="0" presId="urn:microsoft.com/office/officeart/2005/8/layout/vList6"/>
    <dgm:cxn modelId="{BDF0C7CD-A057-470E-A8F8-31A92B33E194}" type="presParOf" srcId="{5D818FDC-183B-4675-BBE8-C4B6FD6C86FC}" destId="{F912C00D-8786-4C71-94AA-A5EA1E96C228}" srcOrd="1" destOrd="0" presId="urn:microsoft.com/office/officeart/2005/8/layout/vList6"/>
    <dgm:cxn modelId="{B1DE21C7-FB2D-4C92-A450-F8213CC902B9}" type="presParOf" srcId="{E7477C33-6512-436F-BDAE-E0CB0BE983BA}" destId="{D4A713E6-E35E-4943-8D43-265710258893}" srcOrd="3" destOrd="0" presId="urn:microsoft.com/office/officeart/2005/8/layout/vList6"/>
    <dgm:cxn modelId="{CEAF64CD-31B2-4627-A28E-40D7E9A24C8C}" type="presParOf" srcId="{E7477C33-6512-436F-BDAE-E0CB0BE983BA}" destId="{D2E8E3C6-50DC-41DD-A5B4-5680B1D44ABF}" srcOrd="4" destOrd="0" presId="urn:microsoft.com/office/officeart/2005/8/layout/vList6"/>
    <dgm:cxn modelId="{BFBA94BE-7495-432D-ACC1-5D42DD0DBBF9}" type="presParOf" srcId="{D2E8E3C6-50DC-41DD-A5B4-5680B1D44ABF}" destId="{AE6254DD-B750-49B4-92AB-65486EE66FFF}" srcOrd="0" destOrd="0" presId="urn:microsoft.com/office/officeart/2005/8/layout/vList6"/>
    <dgm:cxn modelId="{C2A09224-9EDC-4359-BAA2-C8DE15496E42}" type="presParOf" srcId="{D2E8E3C6-50DC-41DD-A5B4-5680B1D44ABF}" destId="{EFB2A755-482E-4DBA-8C54-8E21F7132C28}" srcOrd="1" destOrd="0" presId="urn:microsoft.com/office/officeart/2005/8/layout/vList6"/>
    <dgm:cxn modelId="{1897DDE1-1E1D-44D1-B62D-446AC1E2EA2B}" type="presParOf" srcId="{E7477C33-6512-436F-BDAE-E0CB0BE983BA}" destId="{F81FE30E-6892-4774-9CC7-34BDADC4C17F}" srcOrd="5" destOrd="0" presId="urn:microsoft.com/office/officeart/2005/8/layout/vList6"/>
    <dgm:cxn modelId="{C96A405C-4979-467D-85DD-F0B9A56662E9}" type="presParOf" srcId="{E7477C33-6512-436F-BDAE-E0CB0BE983BA}" destId="{65683F90-3E4B-45C3-AA68-EA1E301800BF}" srcOrd="6" destOrd="0" presId="urn:microsoft.com/office/officeart/2005/8/layout/vList6"/>
    <dgm:cxn modelId="{E2D616C1-D575-4FAE-9BCB-1445DE8F660C}" type="presParOf" srcId="{65683F90-3E4B-45C3-AA68-EA1E301800BF}" destId="{A0AC77A3-4DFF-4330-B94F-6D3537123C4E}" srcOrd="0" destOrd="0" presId="urn:microsoft.com/office/officeart/2005/8/layout/vList6"/>
    <dgm:cxn modelId="{DE367348-CD84-4EF8-9F7E-E2125B5A46BE}" type="presParOf" srcId="{65683F90-3E4B-45C3-AA68-EA1E301800BF}" destId="{B77B94BF-E912-4B99-B1F3-D15072B971BF}" srcOrd="1" destOrd="0" presId="urn:microsoft.com/office/officeart/2005/8/layout/vList6"/>
    <dgm:cxn modelId="{8669DEFD-8E03-47EB-A55A-102D0D6B51AB}" type="presParOf" srcId="{E7477C33-6512-436F-BDAE-E0CB0BE983BA}" destId="{4B73E9FC-7AC0-4817-A387-CD21C1140D1C}" srcOrd="7" destOrd="0" presId="urn:microsoft.com/office/officeart/2005/8/layout/vList6"/>
    <dgm:cxn modelId="{43A4AA45-6C3D-4FD4-835A-715DB2DC560F}" type="presParOf" srcId="{E7477C33-6512-436F-BDAE-E0CB0BE983BA}" destId="{2CC07672-3B87-4F18-B795-F052A93D28EA}" srcOrd="8" destOrd="0" presId="urn:microsoft.com/office/officeart/2005/8/layout/vList6"/>
    <dgm:cxn modelId="{60FBCEDC-8C33-42FA-9954-66122EBC8FF7}" type="presParOf" srcId="{2CC07672-3B87-4F18-B795-F052A93D28EA}" destId="{91EDBF7B-215C-43CE-AF67-3871DCDBF898}" srcOrd="0" destOrd="0" presId="urn:microsoft.com/office/officeart/2005/8/layout/vList6"/>
    <dgm:cxn modelId="{58408882-A443-49DF-B5A2-B6C1F71421F1}" type="presParOf" srcId="{2CC07672-3B87-4F18-B795-F052A93D28EA}" destId="{FE7A9079-DAAB-442A-867F-77A4A2A4631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Данная</a:t>
          </a:r>
          <a:r>
            <a:rPr lang="ru-RU" sz="1800" kern="1200" baseline="0" dirty="0"/>
            <a:t> категория людей плохо ориентирются на местности, что приводит к возможным травмам </a:t>
          </a:r>
          <a:endParaRPr lang="ru-RU" sz="1800" kern="1200" dirty="0"/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/>
            <a:t>Слепые</a:t>
          </a:r>
          <a:r>
            <a:rPr lang="ru-RU" sz="3600" kern="1200" baseline="0" dirty="0"/>
            <a:t> и слепо-немые</a:t>
          </a:r>
          <a:endParaRPr lang="ru-RU" sz="3600" kern="1200" dirty="0"/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733013" y="0"/>
          <a:ext cx="4320479" cy="4320479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289249" y="216023"/>
        <a:ext cx="1208005" cy="648071"/>
      </dsp:txXfrm>
    </dsp:sp>
    <dsp:sp modelId="{71F9D321-AD24-4B2F-9858-808383740F5B}">
      <dsp:nvSpPr>
        <dsp:cNvPr id="0" name=""/>
        <dsp:cNvSpPr/>
      </dsp:nvSpPr>
      <dsp:spPr>
        <a:xfrm>
          <a:off x="1152116" y="783492"/>
          <a:ext cx="3456383" cy="3456383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276305" y="990875"/>
        <a:ext cx="1208005" cy="622148"/>
      </dsp:txXfrm>
    </dsp:sp>
    <dsp:sp modelId="{F4F73ED0-32D2-41A1-B72D-C2D81FC80C1A}">
      <dsp:nvSpPr>
        <dsp:cNvPr id="0" name=""/>
        <dsp:cNvSpPr/>
      </dsp:nvSpPr>
      <dsp:spPr>
        <a:xfrm>
          <a:off x="1404156" y="1728191"/>
          <a:ext cx="2592287" cy="2592287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96297" y="1922613"/>
        <a:ext cx="1208005" cy="583264"/>
      </dsp:txXfrm>
    </dsp:sp>
    <dsp:sp modelId="{C12AB981-CE2A-46AD-A1EC-BC438E315F66}">
      <dsp:nvSpPr>
        <dsp:cNvPr id="0" name=""/>
        <dsp:cNvSpPr/>
      </dsp:nvSpPr>
      <dsp:spPr>
        <a:xfrm>
          <a:off x="1836204" y="2592287"/>
          <a:ext cx="1728191" cy="1728191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89292" y="3024335"/>
        <a:ext cx="1222015" cy="8640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195651" y="994973"/>
          <a:ext cx="3059169" cy="1032594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Конкуренты </a:t>
          </a:r>
        </a:p>
      </dsp:txBody>
      <dsp:txXfrm>
        <a:off x="195651" y="994973"/>
        <a:ext cx="3059169" cy="1032594"/>
      </dsp:txXfrm>
    </dsp:sp>
    <dsp:sp modelId="{B206DAC4-D1DF-4053-8506-5DE426BC8BEF}">
      <dsp:nvSpPr>
        <dsp:cNvPr id="0" name=""/>
        <dsp:cNvSpPr/>
      </dsp:nvSpPr>
      <dsp:spPr>
        <a:xfrm>
          <a:off x="195651" y="2305185"/>
          <a:ext cx="3059169" cy="1749937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Трость тактильная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«Белая трость»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Умная камера «Робин»</a:t>
          </a:r>
        </a:p>
      </dsp:txBody>
      <dsp:txXfrm>
        <a:off x="195651" y="2305185"/>
        <a:ext cx="3059169" cy="1749937"/>
      </dsp:txXfrm>
    </dsp:sp>
    <dsp:sp modelId="{34E68AF3-FEED-4A3D-869A-6E2B7BBFBA4D}">
      <dsp:nvSpPr>
        <dsp:cNvPr id="0" name=""/>
        <dsp:cNvSpPr/>
      </dsp:nvSpPr>
      <dsp:spPr>
        <a:xfrm>
          <a:off x="3500655" y="1005712"/>
          <a:ext cx="3059169" cy="1032594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Фирмы конкуренты</a:t>
          </a:r>
        </a:p>
      </dsp:txBody>
      <dsp:txXfrm>
        <a:off x="3500655" y="1005712"/>
        <a:ext cx="3059169" cy="1032594"/>
      </dsp:txXfrm>
    </dsp:sp>
    <dsp:sp modelId="{400F4E5D-F016-41EA-97FB-BF5BA36522C2}">
      <dsp:nvSpPr>
        <dsp:cNvPr id="0" name=""/>
        <dsp:cNvSpPr/>
      </dsp:nvSpPr>
      <dsp:spPr>
        <a:xfrm>
          <a:off x="3580101" y="2312149"/>
          <a:ext cx="3059169" cy="174993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u="none" kern="1200" dirty="0">
              <a:solidFill>
                <a:schemeClr val="tx1"/>
              </a:solidFill>
            </a:rPr>
            <a:t>НПЦ</a:t>
          </a:r>
          <a:r>
            <a:rPr lang="ru-RU" sz="1600" b="0" u="none" kern="1200" baseline="0" dirty="0">
              <a:solidFill>
                <a:schemeClr val="tx1"/>
              </a:solidFill>
            </a:rPr>
            <a:t> МТ АРМЕД</a:t>
          </a:r>
          <a:endParaRPr lang="ru-RU" sz="1600" b="0" u="none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i="0" kern="1200" dirty="0"/>
            <a:t>Мануфактура Трости Востротиных</a:t>
          </a:r>
          <a:endParaRPr lang="ru-RU"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i="0" kern="1200" dirty="0"/>
            <a:t>Сенсор-Тех</a:t>
          </a:r>
          <a:endParaRPr lang="ru-RU"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kern="1200" dirty="0"/>
            <a:t>Аверсус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kern="1200" dirty="0"/>
            <a:t>ИСТОК-АУДИО</a:t>
          </a:r>
        </a:p>
      </dsp:txBody>
      <dsp:txXfrm>
        <a:off x="3580101" y="2312149"/>
        <a:ext cx="3059169" cy="1749937"/>
      </dsp:txXfrm>
    </dsp:sp>
    <dsp:sp modelId="{869E6585-1C72-4E82-914E-39E2C4E28665}">
      <dsp:nvSpPr>
        <dsp:cNvPr id="0" name=""/>
        <dsp:cNvSpPr/>
      </dsp:nvSpPr>
      <dsp:spPr>
        <a:xfrm>
          <a:off x="6820373" y="1005712"/>
          <a:ext cx="3059169" cy="1032594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Наши преимущества</a:t>
          </a:r>
        </a:p>
      </dsp:txBody>
      <dsp:txXfrm>
        <a:off x="6820373" y="1005712"/>
        <a:ext cx="3059169" cy="1032594"/>
      </dsp:txXfrm>
    </dsp:sp>
    <dsp:sp modelId="{0C85A15E-56D2-44B3-8E52-7FFFB1AE2983}">
      <dsp:nvSpPr>
        <dsp:cNvPr id="0" name=""/>
        <dsp:cNvSpPr/>
      </dsp:nvSpPr>
      <dsp:spPr>
        <a:xfrm>
          <a:off x="6820526" y="2305185"/>
          <a:ext cx="3059169" cy="174993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Предназначена не только для слепых, но и для слепо-немых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Компактная</a:t>
          </a:r>
          <a:r>
            <a:rPr lang="ru-RU" sz="2700" kern="1200" dirty="0"/>
            <a:t>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Относительно недорогая стоимость товара </a:t>
          </a:r>
        </a:p>
      </dsp:txBody>
      <dsp:txXfrm>
        <a:off x="6820526" y="2305185"/>
        <a:ext cx="3059169" cy="17499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AB0B5B-5337-45E0-86C7-F0AAD8C755F9}">
      <dsp:nvSpPr>
        <dsp:cNvPr id="0" name=""/>
        <dsp:cNvSpPr/>
      </dsp:nvSpPr>
      <dsp:spPr>
        <a:xfrm>
          <a:off x="2087034" y="25664"/>
          <a:ext cx="5666046" cy="6145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latin typeface="+mn-lt"/>
            </a:rPr>
            <a:t>Создать трость для слепых и слепо-немых с навигатором с целью минимизирования возможных травм</a:t>
          </a:r>
          <a:endParaRPr lang="ru-RU" sz="1300" b="1" kern="1200" dirty="0">
            <a:latin typeface="+mj-lt"/>
          </a:endParaRPr>
        </a:p>
      </dsp:txBody>
      <dsp:txXfrm>
        <a:off x="2087034" y="102488"/>
        <a:ext cx="5435573" cy="460947"/>
      </dsp:txXfrm>
    </dsp:sp>
    <dsp:sp modelId="{DC1185A2-812B-4384-81A9-48562FEF3C1D}">
      <dsp:nvSpPr>
        <dsp:cNvPr id="0" name=""/>
        <dsp:cNvSpPr/>
      </dsp:nvSpPr>
      <dsp:spPr>
        <a:xfrm>
          <a:off x="383823" y="2620"/>
          <a:ext cx="1703211" cy="6606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latin typeface="+mj-lt"/>
            </a:rPr>
            <a:t>S</a:t>
          </a:r>
          <a:endParaRPr lang="ru-RU" sz="4000" b="1" kern="1200" dirty="0">
            <a:latin typeface="+mj-lt"/>
          </a:endParaRPr>
        </a:p>
      </dsp:txBody>
      <dsp:txXfrm>
        <a:off x="416075" y="34872"/>
        <a:ext cx="1638707" cy="596180"/>
      </dsp:txXfrm>
    </dsp:sp>
    <dsp:sp modelId="{F912C00D-8786-4C71-94AA-A5EA1E96C228}">
      <dsp:nvSpPr>
        <dsp:cNvPr id="0" name=""/>
        <dsp:cNvSpPr/>
      </dsp:nvSpPr>
      <dsp:spPr>
        <a:xfrm>
          <a:off x="2060087" y="747808"/>
          <a:ext cx="5719941" cy="6145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latin typeface="+mj-lt"/>
            </a:rPr>
            <a:t>Тогда,</a:t>
          </a:r>
          <a:r>
            <a:rPr lang="ru-RU" sz="1400" b="1" kern="1200" baseline="0" dirty="0">
              <a:latin typeface="+mj-lt"/>
            </a:rPr>
            <a:t> когда мы покроем свои вложения и получим первую чистую прибыль </a:t>
          </a:r>
          <a:endParaRPr lang="ru-RU" sz="1400" b="1" kern="1200" dirty="0">
            <a:latin typeface="+mj-lt"/>
          </a:endParaRPr>
        </a:p>
      </dsp:txBody>
      <dsp:txXfrm>
        <a:off x="2060087" y="824632"/>
        <a:ext cx="5489468" cy="460947"/>
      </dsp:txXfrm>
    </dsp:sp>
    <dsp:sp modelId="{A0D3EBC7-2F51-400B-A5CB-4B4FE433FDA6}">
      <dsp:nvSpPr>
        <dsp:cNvPr id="0" name=""/>
        <dsp:cNvSpPr/>
      </dsp:nvSpPr>
      <dsp:spPr>
        <a:xfrm>
          <a:off x="356875" y="724764"/>
          <a:ext cx="1703211" cy="66068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latin typeface="+mj-lt"/>
            </a:rPr>
            <a:t>M</a:t>
          </a:r>
          <a:endParaRPr lang="ru-RU" sz="3600" b="1" kern="1200" dirty="0">
            <a:latin typeface="+mj-lt"/>
          </a:endParaRPr>
        </a:p>
      </dsp:txBody>
      <dsp:txXfrm>
        <a:off x="389127" y="757016"/>
        <a:ext cx="1638707" cy="596180"/>
      </dsp:txXfrm>
    </dsp:sp>
    <dsp:sp modelId="{EFB2A755-482E-4DBA-8C54-8E21F7132C28}">
      <dsp:nvSpPr>
        <dsp:cNvPr id="0" name=""/>
        <dsp:cNvSpPr/>
      </dsp:nvSpPr>
      <dsp:spPr>
        <a:xfrm>
          <a:off x="2060087" y="1469952"/>
          <a:ext cx="5719941" cy="6145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latin typeface="+mj-lt"/>
            </a:rPr>
            <a:t>Цель</a:t>
          </a:r>
          <a:r>
            <a:rPr lang="ru-RU" sz="1400" b="1" kern="1200" baseline="0" dirty="0">
              <a:latin typeface="+mj-lt"/>
            </a:rPr>
            <a:t> возможно достигнуть с помощью временных, денежных и профессиональных ресурсов </a:t>
          </a:r>
          <a:endParaRPr lang="ru-RU" sz="1400" b="1" kern="1200" dirty="0">
            <a:latin typeface="+mj-lt"/>
          </a:endParaRPr>
        </a:p>
      </dsp:txBody>
      <dsp:txXfrm>
        <a:off x="2060087" y="1546776"/>
        <a:ext cx="5489468" cy="460947"/>
      </dsp:txXfrm>
    </dsp:sp>
    <dsp:sp modelId="{AE6254DD-B750-49B4-92AB-65486EE66FFF}">
      <dsp:nvSpPr>
        <dsp:cNvPr id="0" name=""/>
        <dsp:cNvSpPr/>
      </dsp:nvSpPr>
      <dsp:spPr>
        <a:xfrm>
          <a:off x="356875" y="1446907"/>
          <a:ext cx="1703211" cy="66068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latin typeface="+mj-lt"/>
            </a:rPr>
            <a:t>A</a:t>
          </a:r>
          <a:endParaRPr lang="ru-RU" sz="3600" b="1" kern="1200" dirty="0">
            <a:latin typeface="+mj-lt"/>
          </a:endParaRPr>
        </a:p>
      </dsp:txBody>
      <dsp:txXfrm>
        <a:off x="389127" y="1479159"/>
        <a:ext cx="1638707" cy="596180"/>
      </dsp:txXfrm>
    </dsp:sp>
    <dsp:sp modelId="{B77B94BF-E912-4B99-B1F3-D15072B971BF}">
      <dsp:nvSpPr>
        <dsp:cNvPr id="0" name=""/>
        <dsp:cNvSpPr/>
      </dsp:nvSpPr>
      <dsp:spPr>
        <a:xfrm>
          <a:off x="2079816" y="2129575"/>
          <a:ext cx="5973125" cy="759861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1" kern="1200" dirty="0">
              <a:latin typeface="+mj-lt"/>
            </a:rPr>
            <a:t>Реализация помощи людям с ограниченными возможностями: минимизировать возможные травмы</a:t>
          </a:r>
          <a:r>
            <a:rPr lang="ru-RU" sz="2600" b="1" kern="1200" dirty="0">
              <a:latin typeface="+mj-lt"/>
            </a:rPr>
            <a:t> </a:t>
          </a:r>
        </a:p>
      </dsp:txBody>
      <dsp:txXfrm>
        <a:off x="2079816" y="2224558"/>
        <a:ext cx="5688177" cy="569895"/>
      </dsp:txXfrm>
    </dsp:sp>
    <dsp:sp modelId="{A0AC77A3-4DFF-4330-B94F-6D3537123C4E}">
      <dsp:nvSpPr>
        <dsp:cNvPr id="0" name=""/>
        <dsp:cNvSpPr/>
      </dsp:nvSpPr>
      <dsp:spPr>
        <a:xfrm>
          <a:off x="307053" y="2198856"/>
          <a:ext cx="1703211" cy="66068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latin typeface="+mj-lt"/>
            </a:rPr>
            <a:t>R</a:t>
          </a:r>
          <a:endParaRPr lang="ru-RU" sz="3600" b="1" kern="1200" dirty="0">
            <a:latin typeface="+mj-lt"/>
          </a:endParaRPr>
        </a:p>
      </dsp:txBody>
      <dsp:txXfrm>
        <a:off x="339305" y="2231108"/>
        <a:ext cx="1638707" cy="596180"/>
      </dsp:txXfrm>
    </dsp:sp>
    <dsp:sp modelId="{FE7A9079-DAAB-442A-867F-77A4A2A46319}">
      <dsp:nvSpPr>
        <dsp:cNvPr id="0" name=""/>
        <dsp:cNvSpPr/>
      </dsp:nvSpPr>
      <dsp:spPr>
        <a:xfrm>
          <a:off x="2072605" y="2857223"/>
          <a:ext cx="5719941" cy="6145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latin typeface="+mn-lt"/>
            </a:rPr>
            <a:t>1</a:t>
          </a:r>
          <a:r>
            <a:rPr lang="ru-RU" sz="1400" b="1" kern="1200" baseline="0" dirty="0">
              <a:latin typeface="+mn-lt"/>
            </a:rPr>
            <a:t> октября 2026 г.</a:t>
          </a:r>
          <a:endParaRPr lang="ru-RU" sz="1400" b="1" kern="1200" dirty="0">
            <a:latin typeface="+mn-lt"/>
          </a:endParaRPr>
        </a:p>
      </dsp:txBody>
      <dsp:txXfrm>
        <a:off x="2072605" y="2934047"/>
        <a:ext cx="5489468" cy="460947"/>
      </dsp:txXfrm>
    </dsp:sp>
    <dsp:sp modelId="{91EDBF7B-215C-43CE-AF67-3871DCDBF898}">
      <dsp:nvSpPr>
        <dsp:cNvPr id="0" name=""/>
        <dsp:cNvSpPr/>
      </dsp:nvSpPr>
      <dsp:spPr>
        <a:xfrm>
          <a:off x="307077" y="2891625"/>
          <a:ext cx="1703211" cy="66068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latin typeface="+mj-lt"/>
            </a:rPr>
            <a:t>T</a:t>
          </a:r>
          <a:endParaRPr lang="ru-RU" sz="3600" b="1" kern="1200">
            <a:latin typeface="+mj-lt"/>
          </a:endParaRPr>
        </a:p>
      </dsp:txBody>
      <dsp:txXfrm>
        <a:off x="339329" y="2923877"/>
        <a:ext cx="1638707" cy="5961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E4455-1D09-483C-B4DD-C99719CBCF8B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40365-58CA-4ED6-AF31-C3F9D2DEB8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429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40365-58CA-4ED6-AF31-C3F9D2DEB84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367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40365-58CA-4ED6-AF31-C3F9D2DEB84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643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791840" y="1495309"/>
            <a:ext cx="7232102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spc="-1" dirty="0">
                <a:latin typeface="Arial"/>
              </a:rPr>
              <a:t>Палочка- выручалочка</a:t>
            </a:r>
            <a:endParaRPr lang="ru-RU" sz="4800" b="1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3808" y="3483347"/>
            <a:ext cx="6408712" cy="233121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latin typeface="Arial"/>
              </a:rPr>
              <a:t>ИСК, 1 курс, группа ОБ-39.03.02.01-11,</a:t>
            </a:r>
          </a:p>
          <a:p>
            <a:pPr>
              <a:lnSpc>
                <a:spcPct val="100000"/>
              </a:lnSpc>
            </a:pPr>
            <a:r>
              <a:rPr lang="ru-RU" sz="2000" spc="-1" dirty="0">
                <a:latin typeface="Arial"/>
              </a:rPr>
              <a:t>Колесникова Екатерина Васильевна, Шарапова Милана Александровна, Кривова Дарья Алексеевна, Соловьева Полина Андреевна 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1131700" y="2747101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9049" y="2304471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strike="noStrike" spc="-1" dirty="0">
                <a:latin typeface="Arial"/>
              </a:rPr>
              <a:t>Название команды: «Звездочки»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44211"/>
            <a:ext cx="10088580" cy="981072"/>
          </a:xfrm>
        </p:spPr>
        <p:txBody>
          <a:bodyPr lIns="720000"/>
          <a:lstStyle/>
          <a:p>
            <a:r>
              <a:rPr lang="ru-RU" sz="4000" b="1" dirty="0">
                <a:latin typeface="+mj-lt"/>
                <a:ea typeface="MS Gothic" pitchFamily="49" charset="-128"/>
              </a:rPr>
              <a:t>Команда проекта</a:t>
            </a:r>
            <a:endParaRPr sz="4000" b="1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447071" y="3656844"/>
            <a:ext cx="2306055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Екатерина Колесникова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Лидерские качества, общение, умение слушать, технические навыки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Лидер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2892382" y="3656844"/>
            <a:ext cx="2356755" cy="1275127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Милана Шарапова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Управление временем, организационные навыки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Координатор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5388394" y="3826067"/>
            <a:ext cx="2168776" cy="1189718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Полина Соловьева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Навыки обслуживания клиентов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Мотиватор 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3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7812431" y="3937748"/>
            <a:ext cx="2124425" cy="149941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Дарья Кривова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Навыки критического мышления, финансовые навыки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Исследователь ресурсов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9947" b="11069"/>
          <a:stretch/>
        </p:blipFill>
        <p:spPr>
          <a:xfrm>
            <a:off x="569477" y="1346850"/>
            <a:ext cx="1846145" cy="19442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t="1" b="20547"/>
          <a:stretch/>
        </p:blipFill>
        <p:spPr>
          <a:xfrm>
            <a:off x="7812431" y="1790929"/>
            <a:ext cx="1840647" cy="1949918"/>
          </a:xfrm>
          <a:prstGeom prst="rect">
            <a:avLst/>
          </a:prstGeom>
        </p:spPr>
      </p:pic>
      <p:pic>
        <p:nvPicPr>
          <p:cNvPr id="1026" name="Picture 2" descr="https://sun9-7.userapi.com/impg/p9YCAkw9hTcbIJXmz_IwjLKyTBrMTeL77ro4lA/kGlE5BbENCc.jpg?size=810x1080&amp;quality=95&amp;sign=b2a2107212b0b47b79780b4ede27a909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0" b="8873"/>
          <a:stretch/>
        </p:blipFill>
        <p:spPr bwMode="auto">
          <a:xfrm>
            <a:off x="5437580" y="1517432"/>
            <a:ext cx="1846592" cy="1949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t="8977" b="12078"/>
          <a:stretch/>
        </p:blipFill>
        <p:spPr>
          <a:xfrm>
            <a:off x="2926145" y="1343999"/>
            <a:ext cx="1852484" cy="19499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27281" y="3378561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647824" y="4419451"/>
            <a:ext cx="7863907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b="1" i="1" dirty="0">
                <a:solidFill>
                  <a:schemeClr val="bg1">
                    <a:lumMod val="50000"/>
                  </a:schemeClr>
                </a:solidFill>
              </a:rPr>
              <a:t>Трость-навигатор с азбукой Морзе, предупреждающая об опасных зонах на ближайшей территории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2250" y="287372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9841260"/>
              </p:ext>
            </p:extLst>
          </p:nvPr>
        </p:nvGraphicFramePr>
        <p:xfrm>
          <a:off x="203526" y="1490807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675035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338046" y="1860818"/>
            <a:ext cx="9393370" cy="1870380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600" b="1" i="1" kern="0" dirty="0">
                <a:solidFill>
                  <a:srgbClr val="666666"/>
                </a:solidFill>
              </a:rPr>
              <a:t>На данном этапе мы имеем предполагаемое помещение под производственный цех.  Также мы определили каких именно ресурсов не хватает нам для достижения цели и установили крайний срок, к которому эта цель должна быть достигнута.</a:t>
            </a: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sz="1600" b="1" i="1" kern="0" dirty="0">
              <a:solidFill>
                <a:srgbClr val="666666"/>
              </a:solidFill>
            </a:endParaRPr>
          </a:p>
        </p:txBody>
      </p:sp>
      <p:pic>
        <p:nvPicPr>
          <p:cNvPr id="2050" name="Picture 2" descr="Первая линия 91 м².Торговля, общепит и т.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16" y="3201200"/>
            <a:ext cx="2724497" cy="204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Первая линия 91 м².Торговля, общепит и т.д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208" y="3201200"/>
            <a:ext cx="4812729" cy="204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459011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528019"/>
              </p:ext>
            </p:extLst>
          </p:nvPr>
        </p:nvGraphicFramePr>
        <p:xfrm>
          <a:off x="504056" y="1827163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Искусственный интеллект и новые производственные технологии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176" y="2907283"/>
            <a:ext cx="321336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45273E97-13FB-B646-417C-8557B4809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176" y="3860241"/>
            <a:ext cx="321336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0997" y="206329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6432546" y="2182665"/>
            <a:ext cx="305470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/>
              <a:t>Возраст:</a:t>
            </a:r>
            <a:r>
              <a:rPr lang="ru-RU" sz="2000" i="1" dirty="0"/>
              <a:t> 18-30 лет</a:t>
            </a:r>
          </a:p>
          <a:p>
            <a:pPr algn="ctr"/>
            <a:r>
              <a:rPr lang="ru-RU" sz="2000" i="1" dirty="0"/>
              <a:t>                30-60 лет</a:t>
            </a:r>
          </a:p>
          <a:p>
            <a:pPr algn="ctr"/>
            <a:r>
              <a:rPr lang="ru-RU" sz="2000" i="1" dirty="0"/>
              <a:t>                60-60+ лет</a:t>
            </a:r>
          </a:p>
          <a:p>
            <a:r>
              <a:rPr lang="ru-RU" sz="2000" i="1" dirty="0"/>
              <a:t>(мужчины и женщины)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6247394" y="5787022"/>
            <a:ext cx="3480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Геоположение: Российская Федерация (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~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146,5)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089622786"/>
              </p:ext>
            </p:extLst>
          </p:nvPr>
        </p:nvGraphicFramePr>
        <p:xfrm>
          <a:off x="-1016051" y="1080000"/>
          <a:ext cx="7740283" cy="4247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7029012"/>
              </p:ext>
            </p:extLst>
          </p:nvPr>
        </p:nvGraphicFramePr>
        <p:xfrm>
          <a:off x="-576312" y="1033621"/>
          <a:ext cx="5400600" cy="4320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248" y="1817116"/>
            <a:ext cx="5472608" cy="24497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(Potential Available Market) –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Общая численность (от 18 до 60+) - 82 946,7 чел.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Средняя стоимость товара- 5000 ₽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effectLst/>
              </a:rPr>
              <a:t>РАМ= 414 733 500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₽</a:t>
            </a:r>
          </a:p>
          <a:p>
            <a:pPr algn="l"/>
            <a:endParaRPr lang="ru-RU" sz="120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(Total Addressable Market) –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Потенциальные клиенты- 211 500 чел. ( 0,25% от общей численности); средняя пенсионная выплата 11 212, 36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₽</a:t>
            </a:r>
            <a:endParaRPr lang="ru-RU" sz="120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(Serviceable Available Market) –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effectLst/>
              </a:rPr>
              <a:t>Ежегодно конкуренты продают 77 000 товаров, 77 000*3000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₽= 231 000 000 ₽, т.е. 77 000 чел.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(Serviceable &amp; Obtainable Market) –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effectLst/>
              </a:rPr>
              <a:t>82 946,7 чел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  <a:effectLst/>
              </a:rPr>
              <a:t>;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414 733 500 ₽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276797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4223749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Нишевой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Дробное сегментирование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Производительность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Бренд / статус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56439" y="2793767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(торговые агенты, продажи через интернет, фирменные магазины)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073634" y="1460645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84392" y="4400268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Продажа продукта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739674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Производство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Платформы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44803" y="1267342"/>
            <a:ext cx="19832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Нижнетагильский медико- инструментальный завод ( НТМИЗ)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47289"/>
            <a:ext cx="3978697" cy="129266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200" i="1" u="sng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Арендная плата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Зарплата управленческому персоналу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Комунальные платежи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Проценты по кредиту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328236" y="4432020"/>
            <a:ext cx="256799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u="sng" dirty="0">
                <a:solidFill>
                  <a:schemeClr val="bg1">
                    <a:lumMod val="50000"/>
                  </a:schemeClr>
                </a:solidFill>
              </a:rPr>
              <a:t>Переменные издержки: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Заработная плата рабочих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Расходы на сырье и материалы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Элекроэнергия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Упаковка и транспортировка товаров  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10836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5133" y="314995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048201" y="1827163"/>
            <a:ext cx="8528616" cy="3456384"/>
          </a:xfrm>
          <a:prstGeom prst="rect">
            <a:avLst/>
          </a:prstGeom>
        </p:spPr>
        <p:txBody>
          <a:bodyPr lIns="0" tIns="0" rIns="0" bIns="0">
            <a:normAutofit fontScale="25000" lnSpcReduction="20000"/>
          </a:bodyPr>
          <a:lstStyle/>
          <a:p>
            <a:pPr marL="514350" indent="-514350">
              <a:lnSpc>
                <a:spcPct val="120000"/>
              </a:lnSpc>
              <a:buFont typeface="Times New Roman" pitchFamily="18" charset="0"/>
              <a:buAutoNum type="arabicPeriod"/>
            </a:pPr>
            <a:r>
              <a:rPr lang="ru-RU" sz="8000" i="1" dirty="0">
                <a:ea typeface="MS Gothic" pitchFamily="49" charset="-128"/>
              </a:rPr>
              <a:t>Создание дизайна </a:t>
            </a:r>
          </a:p>
          <a:p>
            <a:pPr marL="514350" indent="-514350">
              <a:lnSpc>
                <a:spcPct val="120000"/>
              </a:lnSpc>
              <a:buFont typeface="Times New Roman" pitchFamily="18" charset="0"/>
              <a:buAutoNum type="arabicPeriod"/>
            </a:pPr>
            <a:r>
              <a:rPr lang="ru-RU" sz="8000" i="1" dirty="0">
                <a:ea typeface="MS Gothic" pitchFamily="49" charset="-128"/>
              </a:rPr>
              <a:t>Разработка программы </a:t>
            </a:r>
          </a:p>
          <a:p>
            <a:pPr marL="514350" indent="-514350">
              <a:lnSpc>
                <a:spcPct val="120000"/>
              </a:lnSpc>
              <a:buFont typeface="Times New Roman" pitchFamily="18" charset="0"/>
              <a:buAutoNum type="arabicPeriod"/>
            </a:pPr>
            <a:r>
              <a:rPr lang="ru-RU" sz="8000" dirty="0"/>
              <a:t>Изготовление оснастки для воскообразных моделей</a:t>
            </a:r>
          </a:p>
          <a:p>
            <a:pPr marL="514350" indent="-514350">
              <a:lnSpc>
                <a:spcPct val="120000"/>
              </a:lnSpc>
              <a:buFont typeface="Times New Roman" pitchFamily="18" charset="0"/>
              <a:buAutoNum type="arabicPeriod"/>
            </a:pPr>
            <a:r>
              <a:rPr lang="ru-RU" sz="8000" dirty="0"/>
              <a:t>Изготовление воскообразной модели</a:t>
            </a:r>
          </a:p>
          <a:p>
            <a:pPr marL="514350" indent="-514350">
              <a:lnSpc>
                <a:spcPct val="120000"/>
              </a:lnSpc>
              <a:buFont typeface="Times New Roman" pitchFamily="18" charset="0"/>
              <a:buAutoNum type="arabicPeriod"/>
            </a:pPr>
            <a:r>
              <a:rPr lang="ru-RU" sz="8000" dirty="0"/>
              <a:t>Изготовление смеси</a:t>
            </a:r>
          </a:p>
          <a:p>
            <a:pPr marL="514350" indent="-514350">
              <a:lnSpc>
                <a:spcPct val="120000"/>
              </a:lnSpc>
              <a:buFont typeface="Times New Roman" pitchFamily="18" charset="0"/>
              <a:buAutoNum type="arabicPeriod"/>
            </a:pPr>
            <a:r>
              <a:rPr lang="ru-RU" sz="8000" dirty="0"/>
              <a:t>Формовка</a:t>
            </a:r>
          </a:p>
          <a:p>
            <a:pPr marL="514350" indent="-514350">
              <a:lnSpc>
                <a:spcPct val="120000"/>
              </a:lnSpc>
              <a:buFont typeface="Times New Roman" pitchFamily="18" charset="0"/>
              <a:buAutoNum type="arabicPeriod"/>
            </a:pPr>
            <a:r>
              <a:rPr lang="ru-RU" sz="8000" dirty="0"/>
              <a:t>Вытопка модельного состава</a:t>
            </a:r>
          </a:p>
          <a:p>
            <a:pPr marL="514350" indent="-514350">
              <a:lnSpc>
                <a:spcPct val="120000"/>
              </a:lnSpc>
              <a:buFont typeface="Times New Roman" pitchFamily="18" charset="0"/>
              <a:buAutoNum type="arabicPeriod"/>
            </a:pPr>
            <a:r>
              <a:rPr lang="ru-RU" sz="8000" dirty="0"/>
              <a:t>Плавка</a:t>
            </a:r>
          </a:p>
          <a:p>
            <a:pPr marL="514350" indent="-514350">
              <a:lnSpc>
                <a:spcPct val="120000"/>
              </a:lnSpc>
              <a:buFont typeface="Times New Roman" pitchFamily="18" charset="0"/>
              <a:buAutoNum type="arabicPeriod"/>
            </a:pPr>
            <a:r>
              <a:rPr lang="ru-RU" sz="8000" dirty="0"/>
              <a:t>Выбивка</a:t>
            </a:r>
          </a:p>
          <a:p>
            <a:pPr marL="514350" indent="-514350">
              <a:lnSpc>
                <a:spcPct val="120000"/>
              </a:lnSpc>
              <a:buFont typeface="Times New Roman" pitchFamily="18" charset="0"/>
              <a:buAutoNum type="arabicPeriod"/>
            </a:pPr>
            <a:r>
              <a:rPr lang="ru-RU" sz="8000" dirty="0"/>
              <a:t>Обработка</a:t>
            </a:r>
          </a:p>
          <a:p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/>
          </p:nvPr>
        </p:nvSpPr>
        <p:spPr>
          <a:xfrm>
            <a:off x="719832" y="4806403"/>
            <a:ext cx="6120680" cy="648072"/>
          </a:xfrm>
        </p:spPr>
        <p:txBody>
          <a:bodyPr/>
          <a:lstStyle/>
          <a:p>
            <a:r>
              <a:rPr lang="ru-RU" sz="2400" b="1" dirty="0">
                <a:latin typeface="+mn-lt"/>
              </a:rPr>
              <a:t>Итог: </a:t>
            </a:r>
            <a:r>
              <a:rPr lang="ru-RU" sz="2400" dirty="0">
                <a:latin typeface="+mn-lt"/>
              </a:rPr>
              <a:t>1 октября 2027 г. </a:t>
            </a: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314995"/>
            <a:ext cx="10080625" cy="982663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8890118"/>
              </p:ext>
            </p:extLst>
          </p:nvPr>
        </p:nvGraphicFramePr>
        <p:xfrm>
          <a:off x="287784" y="1269830"/>
          <a:ext cx="8136904" cy="3653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70979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3886717"/>
              </p:ext>
            </p:extLst>
          </p:nvPr>
        </p:nvGraphicFramePr>
        <p:xfrm>
          <a:off x="143766" y="1395115"/>
          <a:ext cx="9793089" cy="324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Доставка</a:t>
                      </a:r>
                      <a:r>
                        <a:rPr lang="ru-RU" sz="2300" baseline="0" dirty="0"/>
                        <a:t> оборудования 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10 000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Ремонт 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200 000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Кредит</a:t>
                      </a:r>
                      <a:r>
                        <a:rPr lang="ru-RU" sz="2300" baseline="0" dirty="0"/>
                        <a:t> 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Оборудование</a:t>
                      </a:r>
                      <a:r>
                        <a:rPr lang="ru-RU" sz="2300" baseline="0" dirty="0"/>
                        <a:t> 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300 000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Кредит 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032">
                <a:tc>
                  <a:txBody>
                    <a:bodyPr/>
                    <a:lstStyle/>
                    <a:p>
                      <a:r>
                        <a:rPr lang="ru-RU" sz="2300" b="1" dirty="0"/>
                        <a:t>ИТОГО: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510 000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242987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05284" y="1999085"/>
            <a:ext cx="9649072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b="1" dirty="0">
                <a:ea typeface="MS Gothic" pitchFamily="49" charset="-128"/>
              </a:rPr>
              <a:t>Выбранная организационно-правовая форма- </a:t>
            </a:r>
            <a:r>
              <a:rPr lang="ru-RU" sz="3000" i="1" u="sng" dirty="0">
                <a:ea typeface="MS Gothic" pitchFamily="49" charset="-128"/>
              </a:rPr>
              <a:t>ИП</a:t>
            </a:r>
            <a:r>
              <a:rPr lang="ru-RU" sz="3000" b="1" i="1" dirty="0">
                <a:ea typeface="MS Gothic" pitchFamily="49" charset="-128"/>
              </a:rPr>
              <a:t> </a:t>
            </a:r>
          </a:p>
          <a:p>
            <a:pPr>
              <a:buFont typeface="Times New Roman" pitchFamily="18" charset="0"/>
              <a:buNone/>
            </a:pPr>
            <a:endParaRPr lang="ru-RU" sz="3000" b="1" dirty="0">
              <a:ea typeface="MS Gothic" pitchFamily="49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b="1" dirty="0">
                <a:ea typeface="MS Gothic" pitchFamily="49" charset="-128"/>
              </a:rPr>
              <a:t>Выбранная система налогообложения- </a:t>
            </a:r>
            <a:r>
              <a:rPr lang="ru-RU" sz="3200" i="1" u="sng" dirty="0">
                <a:ea typeface="MS Gothic" pitchFamily="49" charset="-128"/>
              </a:rPr>
              <a:t>Упрощенная система (УСН)- 6% 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129553"/>
              </p:ext>
            </p:extLst>
          </p:nvPr>
        </p:nvGraphicFramePr>
        <p:xfrm>
          <a:off x="20437" y="747043"/>
          <a:ext cx="10000871" cy="5080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228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28493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73435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71063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3551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01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01630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3727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430000 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205000 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760000 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380000 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180000 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270000 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900000 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5 550 000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3727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310000 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280000 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307000 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317000 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310000 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330000 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3 649 000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4816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500 000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3727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помещения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400" u="none" strike="noStrike" baseline="0" dirty="0"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300 000 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3727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Зарплата управленческому персоналу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1 200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4816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Переменные</a:t>
                      </a:r>
                      <a:r>
                        <a:rPr lang="ru-RU" sz="1400" b="0" i="1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расходы: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2 149 000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3727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Заработная плата рабочих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117000 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122000 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1 419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3727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Расходы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на сырье и материалы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730 000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26222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1 901 000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4816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114 060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4816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786 940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93877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43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87915" y="410697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439406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5 550 000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3 649 000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786 940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550 000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98971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194398"/>
              </p:ext>
            </p:extLst>
          </p:nvPr>
        </p:nvGraphicFramePr>
        <p:xfrm>
          <a:off x="431801" y="1179093"/>
          <a:ext cx="9000999" cy="410445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00333">
                  <a:extLst>
                    <a:ext uri="{9D8B030D-6E8A-4147-A177-3AD203B41FA5}">
                      <a16:colId xmlns:a16="http://schemas.microsoft.com/office/drawing/2014/main" val="3424995838"/>
                    </a:ext>
                  </a:extLst>
                </a:gridCol>
                <a:gridCol w="3000333">
                  <a:extLst>
                    <a:ext uri="{9D8B030D-6E8A-4147-A177-3AD203B41FA5}">
                      <a16:colId xmlns:a16="http://schemas.microsoft.com/office/drawing/2014/main" val="646054736"/>
                    </a:ext>
                  </a:extLst>
                </a:gridCol>
                <a:gridCol w="3000333">
                  <a:extLst>
                    <a:ext uri="{9D8B030D-6E8A-4147-A177-3AD203B41FA5}">
                      <a16:colId xmlns:a16="http://schemas.microsoft.com/office/drawing/2014/main" val="3044812918"/>
                    </a:ext>
                  </a:extLst>
                </a:gridCol>
              </a:tblGrid>
              <a:tr h="684076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этапа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Ответственный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728282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r>
                        <a:rPr lang="ru-RU" dirty="0"/>
                        <a:t>Поиск помещения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Соловьева Полина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01.10.2023-01.01.2024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01074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r>
                        <a:rPr lang="ru-RU" dirty="0"/>
                        <a:t>Закупка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Кривова Дарья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01.01.2024-01.05.2024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016692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r>
                        <a:rPr lang="ru-RU" dirty="0"/>
                        <a:t>Регистрация ИП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Шарапова Милана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01.05.2024-01.06.2024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469362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r>
                        <a:rPr lang="ru-RU" dirty="0"/>
                        <a:t>Запуск производства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Колесникова Екатерина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01.06.2024-01.08.2026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735412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r>
                        <a:rPr lang="ru-RU" dirty="0"/>
                        <a:t>Реализация</a:t>
                      </a:r>
                      <a:r>
                        <a:rPr lang="ru-RU" baseline="0" dirty="0"/>
                        <a:t> товара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Колесникова</a:t>
                      </a:r>
                      <a:r>
                        <a:rPr lang="ru-RU" baseline="0" dirty="0"/>
                        <a:t> Екатерина </a:t>
                      </a:r>
                    </a:p>
                    <a:p>
                      <a:r>
                        <a:rPr lang="ru-RU" baseline="0" dirty="0"/>
                        <a:t>Шарапова Милана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01.10.2026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904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1277" y="184915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99779" y="3467350"/>
            <a:ext cx="2464269" cy="138414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Екатерина Колесникова, +7 965 848 7219, </a:t>
            </a:r>
          </a:p>
          <a:p>
            <a:pPr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kolesnikovaekaterina077@gmail.com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https://vk.com/kolesnikovakt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800587" y="3576768"/>
            <a:ext cx="2352293" cy="129614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Дарья Кривова, телефон, </a:t>
            </a:r>
          </a:p>
          <a:p>
            <a:pPr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dxhxshtyrz@gmail.com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https://vk.com/dashakrvv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2723250" y="3466037"/>
            <a:ext cx="2714330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Милана Шарапова,</a:t>
            </a:r>
          </a:p>
          <a:p>
            <a:pPr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+7 953 999 6457, </a:t>
            </a:r>
          </a:p>
          <a:p>
            <a:pPr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milanasharapova2505@gmail.com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https://vk.com/milk_way08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t="9947" b="11069"/>
          <a:stretch/>
        </p:blipFill>
        <p:spPr>
          <a:xfrm>
            <a:off x="569477" y="1346850"/>
            <a:ext cx="1846145" cy="19442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t="8977" b="12078"/>
          <a:stretch/>
        </p:blipFill>
        <p:spPr>
          <a:xfrm>
            <a:off x="2926145" y="1343999"/>
            <a:ext cx="1852484" cy="1949918"/>
          </a:xfrm>
          <a:prstGeom prst="rect">
            <a:avLst/>
          </a:prstGeom>
        </p:spPr>
      </p:pic>
      <p:pic>
        <p:nvPicPr>
          <p:cNvPr id="13" name="Picture 2" descr="https://sun9-7.userapi.com/impg/p9YCAkw9hTcbIJXmz_IwjLKyTBrMTeL77ro4lA/kGlE5BbENCc.jpg?size=810x1080&amp;quality=95&amp;sign=b2a2107212b0b47b79780b4ede27a909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0" b="8873"/>
          <a:stretch/>
        </p:blipFill>
        <p:spPr bwMode="auto">
          <a:xfrm>
            <a:off x="5437580" y="1517432"/>
            <a:ext cx="1846592" cy="1949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/>
          <a:srcRect t="1" b="20547"/>
          <a:stretch/>
        </p:blipFill>
        <p:spPr>
          <a:xfrm>
            <a:off x="7800587" y="1516119"/>
            <a:ext cx="1840647" cy="1949918"/>
          </a:xfrm>
          <a:prstGeom prst="rect">
            <a:avLst/>
          </a:prstGeom>
        </p:spPr>
      </p:pic>
      <p:sp>
        <p:nvSpPr>
          <p:cNvPr id="1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5353944" y="3576768"/>
            <a:ext cx="2530279" cy="121202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Полина Соловьева, </a:t>
            </a:r>
          </a:p>
          <a:p>
            <a:pPr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+7 952 406 5476, </a:t>
            </a:r>
          </a:p>
          <a:p>
            <a:pPr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solovvvapolina@yandex.ru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https://vk.com/solovevap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3771379"/>
            <a:ext cx="5724080" cy="12682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 dirty="0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8566</TotalTime>
  <Words>1149</Words>
  <Application>Microsoft Office PowerPoint</Application>
  <PresentationFormat>Произвольный</PresentationFormat>
  <Paragraphs>473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MS Gothic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Пользователь</cp:lastModifiedBy>
  <cp:revision>80</cp:revision>
  <dcterms:created xsi:type="dcterms:W3CDTF">2022-10-14T10:42:52Z</dcterms:created>
  <dcterms:modified xsi:type="dcterms:W3CDTF">2023-11-30T09:01:00Z</dcterms:modified>
  <dc:language>ru-RU</dc:language>
</cp:coreProperties>
</file>