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C0CA022-4305-4943-8D47-AB7734C62B43}">
  <a:tblStyle styleId="{DC0CA022-4305-4943-8D47-AB7734C62B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BBD04DD-DA88-4150-A79A-59CCD5482810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4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3.xml"/><Relationship Id="rId32" Type="http://schemas.openxmlformats.org/officeDocument/2006/relationships/font" Target="fonts/Roboto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18a6773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918a6773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918a67730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918a67730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6.jp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434" y="6"/>
            <a:ext cx="1803008" cy="171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6" name="Google Shape;10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/>
          <p:nvPr>
            <p:ph type="title"/>
          </p:nvPr>
        </p:nvSpPr>
        <p:spPr>
          <a:xfrm>
            <a:off x="401717" y="175233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Путь к себе</a:t>
            </a:r>
            <a:endParaRPr sz="3100"/>
          </a:p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456818" y="2759781"/>
            <a:ext cx="3825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Мобильное приложение, помогающее  отследить свое эмоциональное состояние и справляться с психологическими трудностями</a:t>
            </a:r>
            <a:endParaRPr/>
          </a:p>
        </p:txBody>
      </p:sp>
      <p:pic>
        <p:nvPicPr>
          <p:cNvPr id="109" name="Google Shape;109;p25"/>
          <p:cNvPicPr preferRelativeResize="0"/>
          <p:nvPr/>
        </p:nvPicPr>
        <p:blipFill rotWithShape="1">
          <a:blip r:embed="rId6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93050" y="1270000"/>
            <a:ext cx="66246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 настоящее время существует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b="1" lang="ru">
                <a:solidFill>
                  <a:srgbClr val="9F00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проблема доступности психологической помощи в отдаленных  населенных пунктах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b="1" lang="ru">
                <a:solidFill>
                  <a:srgbClr val="9F00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психопросвещения 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среди молодежи,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проблема </a:t>
            </a:r>
            <a:r>
              <a:rPr b="1" lang="ru">
                <a:solidFill>
                  <a:srgbClr val="9F00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обращения к специалисту из-за личных страхов и переживаний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b="1" lang="ru">
                <a:solidFill>
                  <a:srgbClr val="9F00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трудность в регулировании своего эмоционального состояния и в способности снимать стресс.</a:t>
            </a:r>
            <a:endParaRPr b="1">
              <a:solidFill>
                <a:srgbClr val="9F00F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Исходя из данных, полученных в ходе опроса и личных интервью, можно сделать вывод о том, что на данный момент набирают особую популярность трансформационные игры, а также игры-новеллы.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09450" y="6819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3139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Молодежь - </a:t>
            </a:r>
            <a:r>
              <a:rPr b="1" lang="ru" sz="17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7 280 000</a:t>
            </a:r>
            <a:endParaRPr b="1" sz="1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132C40"/>
                </a:solidFill>
              </a:rPr>
              <a:t>Молодежь, заинтересованная в психопросвещении - </a:t>
            </a:r>
            <a:r>
              <a:rPr b="1" lang="ru" sz="1700">
                <a:solidFill>
                  <a:schemeClr val="dk1"/>
                </a:solidFill>
              </a:rPr>
              <a:t>2 548 000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132C40"/>
                </a:solidFill>
              </a:rPr>
              <a:t>Молодежь с проблемами в общении - </a:t>
            </a:r>
            <a:r>
              <a:rPr b="1" lang="ru" sz="1700">
                <a:solidFill>
                  <a:schemeClr val="dk1"/>
                </a:solidFill>
              </a:rPr>
              <a:t>509 600 до 891 800</a:t>
            </a:r>
            <a:r>
              <a:rPr lang="ru" sz="1700">
                <a:solidFill>
                  <a:srgbClr val="132C40"/>
                </a:solidFill>
              </a:rPr>
              <a:t> 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132C40"/>
                </a:solidFill>
              </a:rPr>
              <a:t>Молодежь из отдаленных населенных пунктов, нуждающаяся в психологической помощи - </a:t>
            </a:r>
            <a:r>
              <a:rPr b="1" lang="ru" sz="1700">
                <a:solidFill>
                  <a:schemeClr val="dk1"/>
                </a:solidFill>
              </a:rPr>
              <a:t>637 000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063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01726" y="2122000"/>
            <a:ext cx="7671300" cy="31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1" lang="ru" sz="1800">
                <a:solidFill>
                  <a:schemeClr val="dk1"/>
                </a:solidFill>
                <a:highlight>
                  <a:schemeClr val="lt1"/>
                </a:highlight>
              </a:rPr>
              <a:t>Молодежь, заинтересованная в психологической помощи</a:t>
            </a:r>
            <a:r>
              <a:rPr lang="ru" sz="1800">
                <a:highlight>
                  <a:schemeClr val="lt1"/>
                </a:highlight>
              </a:rPr>
              <a:t> - отсутствие интересных форматов предоставления помощи, стремление к геймификации</a:t>
            </a:r>
            <a:endParaRPr sz="1800">
              <a:highlight>
                <a:schemeClr val="lt1"/>
              </a:highlight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1" lang="ru" sz="1800">
                <a:solidFill>
                  <a:schemeClr val="dk1"/>
                </a:solidFill>
                <a:highlight>
                  <a:schemeClr val="lt1"/>
                </a:highlight>
              </a:rPr>
              <a:t>Молодежь с проблемами в общении</a:t>
            </a:r>
            <a:r>
              <a:rPr lang="ru" sz="1800">
                <a:highlight>
                  <a:schemeClr val="lt1"/>
                </a:highlight>
              </a:rPr>
              <a:t> - трудности в обращении к специалисту</a:t>
            </a:r>
            <a:endParaRPr sz="1800">
              <a:highlight>
                <a:schemeClr val="lt1"/>
              </a:highlight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1" lang="ru" sz="1800">
                <a:solidFill>
                  <a:schemeClr val="dk1"/>
                </a:solidFill>
                <a:highlight>
                  <a:schemeClr val="lt1"/>
                </a:highlight>
              </a:rPr>
              <a:t>Молодежь из отдаленных населенных пунктов, нуждающаяся в психологической помощи</a:t>
            </a:r>
            <a:r>
              <a:rPr lang="ru" sz="1800">
                <a:highlight>
                  <a:schemeClr val="lt1"/>
                </a:highlight>
              </a:rPr>
              <a:t> - недоступность психологической помощи</a:t>
            </a:r>
            <a:endParaRPr sz="1800"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315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1800031"/>
            <a:ext cx="7993200" cy="3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7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Создание </a:t>
            </a:r>
            <a:r>
              <a:rPr b="1" lang="ru" sz="1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приложения с психологическими трансформационными играми</a:t>
            </a: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с помощью которого:</a:t>
            </a:r>
            <a:endParaRPr sz="17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пользователь может отслеживать свое эмоциональное состояние;</a:t>
            </a:r>
            <a:endParaRPr sz="17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 игровой форме получит новые новые психологические знания</a:t>
            </a:r>
            <a:endParaRPr sz="17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сможет записаться на психологическую консультации.</a:t>
            </a:r>
            <a:endParaRPr sz="17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Приложение будет дополнено </a:t>
            </a:r>
            <a:r>
              <a:rPr b="1" lang="ru" sz="1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ботом-помощником с использованием искусственного интеллекта</a:t>
            </a:r>
            <a:r>
              <a:rPr lang="ru" sz="17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ru" sz="1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эмоциональным трекером</a:t>
            </a:r>
            <a:endParaRPr b="1" sz="1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1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401725" y="1878325"/>
            <a:ext cx="8497500" cy="28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Мы команда 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"Путь к себе"</a:t>
            </a: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помогающая молодежи:</a:t>
            </a:r>
            <a:endParaRPr sz="1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заинтересованной в психопросвещении;</a:t>
            </a:r>
            <a:endParaRPr sz="1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имеющей проблемы в общении;</a:t>
            </a:r>
            <a:endParaRPr sz="1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проживающей в отдаленных населенных пунктах, которой необходима психологическая помощь в налаживании эмоционального состояния </a:t>
            </a: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потребителя и решить психологические проблемы.</a:t>
            </a:r>
            <a:endParaRPr sz="1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Посредством удобного приложения</a:t>
            </a: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с персонализированным ботом в формате игр, с помощью искусственного интеллекта и получаем </a:t>
            </a: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ценность</a:t>
            </a: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b="1" lang="ru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экономия сил</a:t>
            </a:r>
            <a:r>
              <a:rPr lang="ru" sz="13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- удобное приложение, которое не требует выхода из дома, </a:t>
            </a:r>
            <a:r>
              <a:rPr b="1" lang="ru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экономия денег</a:t>
            </a:r>
            <a:r>
              <a:rPr lang="ru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ru" sz="13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присутствует бесплатный трекер отслеживания эмоционального состояния, диагностики, которые может пройти каждый, а также чек-листы с рекомендациями; </a:t>
            </a:r>
            <a:r>
              <a:rPr b="1" lang="ru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экономия времени</a:t>
            </a:r>
            <a:r>
              <a:rPr lang="ru" sz="13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: не нужно тратить время на дорогу, а структурированная информация позволяет эффективно заниматься психопросвещением.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56819" y="2088588"/>
            <a:ext cx="6936600" cy="25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Психологи, занимающиеся частной практикой – </a:t>
            </a:r>
            <a:r>
              <a:rPr b="1" lang="ru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25 000</a:t>
            </a:r>
            <a:endParaRPr b="1" sz="15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Психологические приложения в мире – </a:t>
            </a:r>
            <a:r>
              <a:rPr b="1" lang="ru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около 1 000</a:t>
            </a:r>
            <a:endParaRPr b="1" sz="15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Трансформационные игры – </a:t>
            </a: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около 500</a:t>
            </a:r>
            <a:endParaRPr b="1"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 с трансформационными играми - </a:t>
            </a: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endParaRPr b="1"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61017" y="-100494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Анализ конкурентов</a:t>
            </a:r>
            <a:endParaRPr/>
          </a:p>
        </p:txBody>
      </p:sp>
      <p:graphicFrame>
        <p:nvGraphicFramePr>
          <p:cNvPr id="206" name="Google Shape;206;p32"/>
          <p:cNvGraphicFramePr/>
          <p:nvPr/>
        </p:nvGraphicFramePr>
        <p:xfrm>
          <a:off x="61000" y="40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{DC0CA022-4305-4943-8D47-AB7734C62B43}</a:tableStyleId>
              </a:tblPr>
              <a:tblGrid>
                <a:gridCol w="1932175"/>
                <a:gridCol w="1772450"/>
                <a:gridCol w="1772450"/>
                <a:gridCol w="1772450"/>
                <a:gridCol w="1772450"/>
              </a:tblGrid>
              <a:tr h="538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 сравнения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«Анти-депрессия»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«Happify»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Игра визуальная новелла «Клуб романтики»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Приложение-игра «Путь к себе»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  <a:tr h="538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Оказание психологических услуг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  <a:tr h="107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Формат и подход психологических сессий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Общение с ботом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Подход: КПТ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Упражнения без обратной связи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Гуманистический подход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</a:t>
                      </a: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нлайн-встречи с психологом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Подход: </a:t>
                      </a: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интегративный с применением </a:t>
                      </a: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Т-игр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  <a:tr h="823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Игровой формат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Квесты и задания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Развитие событий зависит от выбора игрока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Развитие событий зависит от выбора игрока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  <a:tr h="718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Вводное тестирование психологического состояния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  <a:tr h="53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Трекер эмоционального состояния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  <a:tr h="358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Язык приложения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BA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/>
        </p:nvSpPr>
        <p:spPr>
          <a:xfrm>
            <a:off x="2553150" y="2188125"/>
            <a:ext cx="62265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Рынок B2C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бесплатный формат игры, но есть платные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дополнительные услуги: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покупка игровой валюты </a:t>
            </a: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от 200 до 1000 рублей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-      онлайн-консультация с психологом </a:t>
            </a: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от 1000 до 2500 рублей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Рынок B2B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рекламные интеграции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Выручка за певрый год: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8496000 рублей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26" y="1989750"/>
            <a:ext cx="2145516" cy="204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510643" y="2004331"/>
            <a:ext cx="7993200" cy="23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1 Проработана концепция идеи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2 Исследован рынок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3 Проведены опросы целевой аудитории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4 Разработана бизнес модель и модель монетизации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5 Разработана стратегия развития 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>
                <a:highlight>
                  <a:srgbClr val="FFFFFF"/>
                </a:highlight>
              </a:rPr>
              <a:t>6 Оформлена презентация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8" name="Google Shape;22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725" y="1018788"/>
            <a:ext cx="1458801" cy="145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850" y="2648363"/>
            <a:ext cx="2070175" cy="207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5"/>
          <p:cNvSpPr txBox="1"/>
          <p:nvPr/>
        </p:nvSpPr>
        <p:spPr>
          <a:xfrm>
            <a:off x="2152175" y="1387950"/>
            <a:ext cx="30000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(CEO)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Сергеева Анна Андреевна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Копирайтер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2112525" y="3443050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АДМИНИСТРАТОР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Махник Софья Олеговна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Спикер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47" name="Google Shape;24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1500" y="878600"/>
            <a:ext cx="1647099" cy="164709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5"/>
          <p:cNvSpPr txBox="1"/>
          <p:nvPr/>
        </p:nvSpPr>
        <p:spPr>
          <a:xfrm>
            <a:off x="6144000" y="1343200"/>
            <a:ext cx="3000000" cy="8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ПРОИЗВОДИТЕЛЬ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Хозяинова Ангелина Алексеевна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Генератор идей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6900" y="2893850"/>
            <a:ext cx="1748101" cy="174810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 txBox="1"/>
          <p:nvPr/>
        </p:nvSpPr>
        <p:spPr>
          <a:xfrm>
            <a:off x="6245000" y="3443050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ИНТЕГРАТОР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Шубина Елена Евгеньевна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Дизайнер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/>
          <p:nvPr>
            <p:ph idx="1" type="body"/>
          </p:nvPr>
        </p:nvSpPr>
        <p:spPr>
          <a:xfrm>
            <a:off x="456825" y="1455025"/>
            <a:ext cx="7973700" cy="26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О</a:t>
            </a:r>
            <a:r>
              <a:rPr lang="ru" sz="1600">
                <a:solidFill>
                  <a:srgbClr val="132C40"/>
                </a:solidFill>
              </a:rPr>
              <a:t>сновные укрупненные задачи: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1. Проработана и валидирована идея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2. Исследован рынок, целевая аудитория, конкуренты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highlight>
                  <a:srgbClr val="FFFFFF"/>
                </a:highlight>
              </a:rPr>
              <a:t>3. Разработана бизнес модель и модель монетизации</a:t>
            </a:r>
            <a:endParaRPr b="1" sz="1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4. Разработка MVP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5. Пилотирование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6. Доработка продукта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7. Привлечение инвестиций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highlight>
                  <a:srgbClr val="FFFFFF"/>
                </a:highlight>
              </a:rPr>
              <a:t>8. Маcштабирование</a:t>
            </a:r>
            <a:endParaRPr sz="1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/>
          <p:nvPr>
            <p:ph type="title"/>
          </p:nvPr>
        </p:nvSpPr>
        <p:spPr>
          <a:xfrm>
            <a:off x="456817" y="233456"/>
            <a:ext cx="46557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/>
          </a:p>
        </p:txBody>
      </p:sp>
      <p:graphicFrame>
        <p:nvGraphicFramePr>
          <p:cNvPr id="270" name="Google Shape;270;p37"/>
          <p:cNvGraphicFramePr/>
          <p:nvPr/>
        </p:nvGraphicFramePr>
        <p:xfrm>
          <a:off x="587260" y="1611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{8BBD04DD-DA88-4150-A79A-59CCD5482810}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дизайна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01.11.2023 - 10.11.2023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Махник Софья Олеговна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наполнения</a:t>
                      </a:r>
                      <a:endParaRPr sz="15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01.11.2023 -10.11.2023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Шубина Елена Евгеньевна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Доработка продукта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10.11.2023 - 20.11.2023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Сергеева Анна Андреевна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Привлечение инвестиций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15.11.2023 - 25.11.2023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Хозяинова Ангелина Алексеевна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>
            <p:ph type="title"/>
          </p:nvPr>
        </p:nvSpPr>
        <p:spPr>
          <a:xfrm>
            <a:off x="401717" y="12702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8"/>
          <p:cNvSpPr txBox="1"/>
          <p:nvPr>
            <p:ph idx="1" type="body"/>
          </p:nvPr>
        </p:nvSpPr>
        <p:spPr>
          <a:xfrm>
            <a:off x="3344200" y="2445625"/>
            <a:ext cx="4936800" cy="14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chemeClr val="dk1"/>
                </a:solidFill>
              </a:rPr>
              <a:t>Сергеева Анна Андреевна</a:t>
            </a:r>
            <a:endParaRPr b="1" sz="1500">
              <a:solidFill>
                <a:schemeClr val="dk1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>
                <a:solidFill>
                  <a:srgbClr val="132C40"/>
                </a:solidFill>
              </a:rPr>
              <a:t>Контактный телефон:</a:t>
            </a:r>
            <a:r>
              <a:rPr lang="ru">
                <a:solidFill>
                  <a:srgbClr val="132C40"/>
                </a:solidFill>
              </a:rPr>
              <a:t>  +7 (911) 565 45 36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>
                <a:solidFill>
                  <a:srgbClr val="132C40"/>
                </a:solidFill>
              </a:rPr>
              <a:t>Электронная почта: </a:t>
            </a:r>
            <a:r>
              <a:rPr lang="ru">
                <a:solidFill>
                  <a:srgbClr val="132C40"/>
                </a:solidFill>
              </a:rPr>
              <a:t>sergeeva.a.a@edu.narfu.ru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5" name="Google Shape;28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1" y="1774625"/>
            <a:ext cx="2839301" cy="2839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