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369" r:id="rId3"/>
    <p:sldId id="2147473902" r:id="rId4"/>
    <p:sldId id="362" r:id="rId5"/>
    <p:sldId id="363" r:id="rId6"/>
    <p:sldId id="356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E97D4EE-9518-453E-9937-E68924F57EB8}">
          <p14:sldIdLst>
            <p14:sldId id="256"/>
            <p14:sldId id="369"/>
            <p14:sldId id="2147473902"/>
            <p14:sldId id="362"/>
            <p14:sldId id="363"/>
            <p14:sldId id="356"/>
          </p14:sldIdLst>
        </p14:section>
        <p14:section name="Приложения" id="{FC347334-2339-44D7-8AB6-37075970DA32}">
          <p14:sldIdLst/>
        </p14:section>
      </p14:sectionLst>
    </p:ex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1E24"/>
    <a:srgbClr val="1745C7"/>
    <a:srgbClr val="0E2A7B"/>
    <a:srgbClr val="189365"/>
    <a:srgbClr val="169264"/>
    <a:srgbClr val="2B5E97"/>
    <a:srgbClr val="F7FFF7"/>
    <a:srgbClr val="E8FEE8"/>
    <a:srgbClr val="FBB3C1"/>
    <a:srgbClr val="B5D8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17" d="100"/>
          <a:sy n="117" d="100"/>
        </p:scale>
        <p:origin x="-318" y="-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01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="" xmlns:a16="http://schemas.microsoft.com/office/drawing/2014/main" id="{CF2F7BB4-71C9-478A-B483-094648EBC05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B1C8A67B-0607-4A7E-9B01-59C21544611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DACCFF-94A6-483F-98AF-905814CE0763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0375B255-53F3-40FE-8E1D-132F4AC35A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7BBBD855-E69B-45F2-8EE2-0B4B499EFAE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D81E19-7B25-43DD-8188-4459C89A32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9806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D5358F-9434-4E9B-9C5A-C44783BD4694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A4C123-E484-4749-84E4-7411DE0E02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834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1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17AC4BC-D931-4C13-AED5-5505C1EA40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B97E2CBA-A684-46AB-922E-428AC83B0F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5EBAC33-36B9-4417-BD4F-CB61328CF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EAE96-F707-4F27-93F0-35EF67B37D46}" type="datetime1">
              <a:rPr lang="ru-RU" smtClean="0"/>
              <a:t>21.05.2026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8E516DE-D19B-49C1-80C0-9BA44BC3F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A9728A8-9FF5-4912-AA49-CF2BA3121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56599-0F77-482E-B5A3-2417453393DA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A7539E55-9DC2-4D16-AA36-9F62C6EB73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345" y="237747"/>
            <a:ext cx="1226111" cy="47850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007E6EA1-6AB4-431E-BDF0-6297087D410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188" y="261922"/>
            <a:ext cx="499623" cy="43015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4641BB9B-9598-4314-B3DA-565E6B5EAF2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1543" y="117484"/>
            <a:ext cx="1226112" cy="719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864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E5713E5-3EF5-49BF-8F90-DE2F8901C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7D32837E-40FB-4EB9-B1EA-02CDD4851A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B87E10A-CD01-4C20-914D-FC0409EF1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6D8C2-561B-4206-8AB5-DD6A60C8FD08}" type="datetime1">
              <a:rPr lang="ru-RU" smtClean="0"/>
              <a:t>21.05.2026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9ACC9D0-4519-43FC-8187-9E7E23ADA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723AD95-85E8-45E5-A4FB-4130D073A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56599-0F77-482E-B5A3-241745339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7674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902AFF2E-7753-440A-8430-F110C7CD07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CB98C501-609A-4C4D-B29F-A73A6A119A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898F898-5C1A-4B94-A6D8-64CD0985B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71659-38B3-493C-9A1D-6EBB60A0081F}" type="datetime1">
              <a:rPr lang="ru-RU" smtClean="0"/>
              <a:t>21.05.2026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1B3F1BA-71CB-46D3-A1F2-B75915C64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69B35A9-DEC5-4B94-8AF2-19D205BD5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56599-0F77-482E-B5A3-241745339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2261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Совсем 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81929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2 строки +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="" xmlns:a16="http://schemas.microsoft.com/office/drawing/2014/main" id="{FFCBE64E-93C6-4320-9F92-10643507F54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Слайд think-cell" r:id="rId4" imgW="425" imgH="424" progId="TCLayout.ActiveDocument.1">
                  <p:embed/>
                </p:oleObj>
              </mc:Choice>
              <mc:Fallback>
                <p:oleObj name="Слайд think-cell" r:id="rId4" imgW="425" imgH="424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="" xmlns:a16="http://schemas.microsoft.com/office/drawing/2014/main" id="{FFCBE64E-93C6-4320-9F92-10643507F54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Placeholder 6">
            <a:extLst>
              <a:ext uri="{FF2B5EF4-FFF2-40B4-BE49-F238E27FC236}">
                <a16:creationId xmlns="" xmlns:a16="http://schemas.microsoft.com/office/drawing/2014/main" id="{7BF86B54-2066-4892-9237-6CFE28AFA8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378" y="254563"/>
            <a:ext cx="10800519" cy="8309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000" b="1" kern="1200" spc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Заголовок слайда</a:t>
            </a:r>
            <a:br>
              <a:rPr lang="ru-RU" dirty="0"/>
            </a:br>
            <a:r>
              <a:rPr lang="ru-RU" dirty="0"/>
              <a:t>в две строки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237FDBB1-69FA-4E4C-8338-6E402EDD8B1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6459416"/>
            <a:ext cx="11398250" cy="22961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r>
              <a:rPr lang="ru-RU" dirty="0"/>
              <a:t>Источник / Примечание: </a:t>
            </a:r>
          </a:p>
        </p:txBody>
      </p:sp>
    </p:spTree>
    <p:extLst>
      <p:ext uri="{BB962C8B-B14F-4D97-AF65-F5344CB8AC3E}">
        <p14:creationId xmlns:p14="http://schemas.microsoft.com/office/powerpoint/2010/main" val="323638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DB34838-476C-411B-A7B9-DA97C8073A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C407BC8-43AB-424C-A0A9-C1917A66E1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0FC78-0A6C-4AE9-BB5B-A509E77FDC16}" type="datetime1">
              <a:rPr lang="ru-RU" smtClean="0"/>
              <a:t>21.05.2026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BA583FB-7218-4D9E-9697-6AF408646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731CDDA-FD00-466E-BAB4-69E5D0A7C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solidFill>
            <a:srgbClr val="FF0000">
              <a:alpha val="60000"/>
            </a:srgbClr>
          </a:solidFill>
          <a:ln>
            <a:noFill/>
          </a:ln>
        </p:spPr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fld id="{29356599-0F77-482E-B5A3-2417453393DA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63B4B040-DD3C-4AA8-B7AE-4BF0CCFDB4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6297226"/>
            <a:ext cx="1226111" cy="47850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75D26188-CD1F-40AE-ADD5-FB3F1CF4020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5243" y="6321401"/>
            <a:ext cx="499623" cy="43015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4701314E-0227-44B8-8C4F-6C664108E35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0598" y="6176963"/>
            <a:ext cx="1226112" cy="719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358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F5EAB1C-2B1D-4D63-8F00-8D5196F54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E1A17DC-70DA-4755-A7A2-F34E4E6355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B67CA51-D9D4-4A42-B9DF-060EAD03E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08240-48C0-467F-B798-31C7B060AB67}" type="datetime1">
              <a:rPr lang="ru-RU" smtClean="0"/>
              <a:t>21.05.2026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F4A1E5D-7107-4544-9341-018FA006A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CC97423-B7E8-48A5-A362-193B3E49C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56599-0F77-482E-B5A3-241745339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7585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EBCEE38-1243-40D6-A8FD-ABF1261F2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B66BE26-CC8B-40ED-A4E1-DBBBEA5EA5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0283EF32-F8FD-4D7D-BCFF-93354D003C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368FF5F-0017-490F-AB23-D83C101EF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708AF-8112-4C2D-867E-DD8B3AC3B210}" type="datetime1">
              <a:rPr lang="ru-RU" smtClean="0"/>
              <a:t>21.05.2026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B8094AC8-680D-4EED-8BA1-3A23C1985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076E8C8-66BF-4588-B2D3-E96E0D5D3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56599-0F77-482E-B5A3-241745339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4198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CE0B262-4B32-4E2C-B15B-05C4D105B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F92DF7C-A0A7-4C97-BB60-F24D6086C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949276BA-4CA5-474D-A495-5BE1C859A7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54F3270D-FC9F-43E1-8C52-B05E8E7926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886D0BDB-1377-4D92-91BB-3D9CA0C270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C01C6264-F37A-4DF6-85CE-33D2301B1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92B27-D4D5-491D-A2E6-E6EC29F31999}" type="datetime1">
              <a:rPr lang="ru-RU" smtClean="0"/>
              <a:t>21.05.2026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41CBDBEC-AF5C-4C05-9880-A72D48B66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1FEBC2C7-850D-4222-B1A8-8C6516091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56599-0F77-482E-B5A3-241745339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2797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EF60CDA-1009-41AD-8627-7ECB0AEAE7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77A8ECAD-988C-4B44-ADFD-3906E6EB4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39DC9-DDB3-4658-AF1A-6CFC1BC45134}" type="datetime1">
              <a:rPr lang="ru-RU" smtClean="0"/>
              <a:t>21.05.2026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CA05BCD2-72E4-418F-96E7-A7BAEF663F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ACD3DFAE-1230-41AF-BF38-8238DAA9C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56599-0F77-482E-B5A3-241745339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2186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A62D3397-271E-4597-AB4B-80C64ABA4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6D102-98B6-4C65-9A1E-C4D0F299FD6F}" type="datetime1">
              <a:rPr lang="ru-RU" smtClean="0"/>
              <a:t>21.05.2026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61D500A8-D4CC-4484-B408-886A32F98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4BD16235-E509-424D-8BCE-D2245609A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56599-0F77-482E-B5A3-241745339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30287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2F9F8F3-41BA-40EF-866D-23660E5C0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3809C15-1AD4-4016-9D70-791C00A7E2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BD3C4B54-016A-4784-9505-3C04EC9AB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75ABA891-3167-4EB8-AE7E-A65DEDADD8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0B448-1253-4D7C-825E-5369385F2C5F}" type="datetime1">
              <a:rPr lang="ru-RU" smtClean="0"/>
              <a:t>21.05.2026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3FC2A58B-F4CE-4914-BB5E-14C4F0BA7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E45B4F6-0B58-47C8-8303-CB966BC1B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56599-0F77-482E-B5A3-241745339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528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BC5D709-29F9-4E01-A06D-3487BB7C4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5F0587BF-E5A7-499F-94AD-2A6F22D20E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A1A56A7A-B045-438E-89A9-7FC3AE7639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3DF73583-2B38-4272-9D5F-5EC5CD553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2CB14-B131-4C16-8503-010E53551094}" type="datetime1">
              <a:rPr lang="ru-RU" smtClean="0"/>
              <a:t>21.05.2026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CA6F411-17E6-40DA-BE10-F4B54070B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01231A97-981E-4C70-9838-EBCEC8C9E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56599-0F77-482E-B5A3-241745339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407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7D9515B-63F2-4FB2-AA42-B991A3EF5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D1841BC-B784-427B-AFAF-7DE749DE0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2C3A472-5A31-457E-997E-8A46CC6083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2EDD90-03DA-4AD3-B765-C149DDD450DF}" type="datetime1">
              <a:rPr lang="ru-RU" smtClean="0"/>
              <a:t>21.05.2026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650AF2D-E083-401D-8236-000EC6110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CA6A14F-0876-4E5B-AE9E-C841E1DE1C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356350"/>
            <a:ext cx="521294" cy="499930"/>
          </a:xfrm>
          <a:prstGeom prst="rect">
            <a:avLst/>
          </a:prstGeom>
          <a:ln w="28575">
            <a:solidFill>
              <a:srgbClr val="FF0000"/>
            </a:solidFill>
          </a:ln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356599-0F77-482E-B5A3-2417453393D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5082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3.png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035041E-C3E3-448E-BC43-AFA5932C5B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15035" y="1149640"/>
            <a:ext cx="7761930" cy="1123378"/>
          </a:xfrm>
        </p:spPr>
        <p:txBody>
          <a:bodyPr anchor="ctr">
            <a:noAutofit/>
          </a:bodyPr>
          <a:lstStyle/>
          <a:p>
            <a:pPr algn="ctr"/>
            <a:r>
              <a:rPr lang="ru-RU" dirty="0">
                <a:gradFill>
                  <a:gsLst>
                    <a:gs pos="0">
                      <a:schemeClr val="accent5">
                        <a:lumMod val="98000"/>
                        <a:lumOff val="2000"/>
                      </a:schemeClr>
                    </a:gs>
                    <a:gs pos="34000">
                      <a:schemeClr val="accent1">
                        <a:lumMod val="50000"/>
                        <a:lumOff val="50000"/>
                      </a:schemeClr>
                    </a:gs>
                    <a:gs pos="59000">
                      <a:schemeClr val="accent6">
                        <a:lumMod val="62000"/>
                        <a:lumOff val="38000"/>
                      </a:schemeClr>
                    </a:gs>
                    <a:gs pos="100000">
                      <a:schemeClr val="accent6"/>
                    </a:gs>
                  </a:gsLst>
                  <a:lin ang="21000000" scaled="0"/>
                </a:gradFill>
              </a:rPr>
              <a:t>Научи говорить - Нет!</a:t>
            </a:r>
          </a:p>
        </p:txBody>
      </p:sp>
      <p:grpSp>
        <p:nvGrpSpPr>
          <p:cNvPr id="15" name="Группа 14">
            <a:extLst>
              <a:ext uri="{FF2B5EF4-FFF2-40B4-BE49-F238E27FC236}">
                <a16:creationId xmlns="" xmlns:a16="http://schemas.microsoft.com/office/drawing/2014/main" id="{C20A7AC7-30E6-4D58-BCED-5C9E796E8DE7}"/>
              </a:ext>
            </a:extLst>
          </p:cNvPr>
          <p:cNvGrpSpPr/>
          <p:nvPr/>
        </p:nvGrpSpPr>
        <p:grpSpPr>
          <a:xfrm>
            <a:off x="10639425" y="0"/>
            <a:ext cx="1552575" cy="6858000"/>
            <a:chOff x="11071932" y="0"/>
            <a:chExt cx="1120068" cy="4935014"/>
          </a:xfrm>
        </p:grpSpPr>
        <p:pic>
          <p:nvPicPr>
            <p:cNvPr id="13" name="Рисунок 12">
              <a:extLst>
                <a:ext uri="{FF2B5EF4-FFF2-40B4-BE49-F238E27FC236}">
                  <a16:creationId xmlns="" xmlns:a16="http://schemas.microsoft.com/office/drawing/2014/main" id="{FCF44F32-29AF-44D6-A34D-A2B07A4048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567" t="29281" r="36338"/>
            <a:stretch/>
          </p:blipFill>
          <p:spPr>
            <a:xfrm>
              <a:off x="11071932" y="0"/>
              <a:ext cx="1120068" cy="2462943"/>
            </a:xfrm>
            <a:prstGeom prst="rect">
              <a:avLst/>
            </a:prstGeom>
          </p:spPr>
        </p:pic>
        <p:pic>
          <p:nvPicPr>
            <p:cNvPr id="14" name="Рисунок 13">
              <a:extLst>
                <a:ext uri="{FF2B5EF4-FFF2-40B4-BE49-F238E27FC236}">
                  <a16:creationId xmlns="" xmlns:a16="http://schemas.microsoft.com/office/drawing/2014/main" id="{8ABD20AD-26B3-4B64-88B9-421D1C4742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548" t="29085" r="45357" b="196"/>
            <a:stretch/>
          </p:blipFill>
          <p:spPr>
            <a:xfrm>
              <a:off x="11071932" y="2453818"/>
              <a:ext cx="1120068" cy="2481196"/>
            </a:xfrm>
            <a:prstGeom prst="rect">
              <a:avLst/>
            </a:prstGeom>
          </p:spPr>
        </p:pic>
      </p:grpSp>
      <p:sp>
        <p:nvSpPr>
          <p:cNvPr id="16" name="TextBox 4">
            <a:extLst>
              <a:ext uri="{FF2B5EF4-FFF2-40B4-BE49-F238E27FC236}">
                <a16:creationId xmlns="" xmlns:a16="http://schemas.microsoft.com/office/drawing/2014/main" id="{71CF147C-86FD-4121-8FFC-40BFDE2AB5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194" y="2902145"/>
            <a:ext cx="6676231" cy="101566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sz="2000" dirty="0">
                <a:gradFill>
                  <a:gsLst>
                    <a:gs pos="0">
                      <a:schemeClr val="tx2"/>
                    </a:gs>
                    <a:gs pos="58000">
                      <a:schemeClr val="accent1"/>
                    </a:gs>
                    <a:gs pos="100000">
                      <a:schemeClr val="accent6"/>
                    </a:gs>
                  </a:gsLst>
                  <a:lin ang="21000000"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Мы делаем опросник для педагогов и родителей чтобы они могли выявить виктимное поведение у детей и подростков в простом и понятном формате!</a:t>
            </a:r>
            <a:endParaRPr lang="ru-RU" altLang="ru-RU" sz="2000" dirty="0">
              <a:gradFill>
                <a:gsLst>
                  <a:gs pos="0">
                    <a:schemeClr val="tx2"/>
                  </a:gs>
                  <a:gs pos="58000">
                    <a:schemeClr val="accent1"/>
                  </a:gs>
                  <a:gs pos="100000">
                    <a:schemeClr val="accent6"/>
                  </a:gs>
                </a:gsLst>
                <a:lin ang="21000000" scaled="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 descr="Изображение выглядит как мультфильм, графическая вставка, иллюстрация, Мультфильм&#10;&#10;Контент, сгенерированный ИИ, может содержать ошибки.">
            <a:extLst>
              <a:ext uri="{FF2B5EF4-FFF2-40B4-BE49-F238E27FC236}">
                <a16:creationId xmlns="" xmlns:a16="http://schemas.microsoft.com/office/drawing/2014/main" id="{CAF2F9BC-D870-1898-4AB7-0525E4470C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549" y="3479835"/>
            <a:ext cx="3352800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572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Объект 6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1618" y="0"/>
            <a:ext cx="2199766" cy="1818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2" descr="C:\Users\Anastasia\Downloads\Шаблон презы ЧГУ\Pics\ЧГУ_лого_рус_гориз_прозрачныйdd фон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89885" y="354075"/>
            <a:ext cx="3114474" cy="914971"/>
          </a:xfrm>
          <a:prstGeom prst="rect">
            <a:avLst/>
          </a:prstGeom>
          <a:noFill/>
        </p:spPr>
      </p:pic>
      <p:sp>
        <p:nvSpPr>
          <p:cNvPr id="71" name="Номер слайда 4"/>
          <p:cNvSpPr txBox="1">
            <a:spLocks/>
          </p:cNvSpPr>
          <p:nvPr/>
        </p:nvSpPr>
        <p:spPr>
          <a:xfrm>
            <a:off x="11432734" y="6356467"/>
            <a:ext cx="757063" cy="365040"/>
          </a:xfrm>
          <a:prstGeom prst="rect">
            <a:avLst/>
          </a:prstGeom>
        </p:spPr>
        <p:txBody>
          <a:bodyPr vert="horz" lIns="117199" tIns="58599" rIns="117199" bIns="58599" rtlCol="0" anchor="ctr"/>
          <a:lstStyle/>
          <a:p>
            <a:pPr algn="r" defTabSz="1172027">
              <a:defRPr/>
            </a:pPr>
            <a:fld id="{024C55D1-92A9-4B02-AD60-DEC4B6659F3A}" type="slidenum">
              <a:rPr lang="ru-RU" sz="1500">
                <a:solidFill>
                  <a:schemeClr val="tx1">
                    <a:tint val="75000"/>
                  </a:schemeClr>
                </a:solidFill>
              </a:rPr>
              <a:pPr algn="r" defTabSz="1172027">
                <a:defRPr/>
              </a:pPr>
              <a:t>2</a:t>
            </a:fld>
            <a:endParaRPr lang="ru-RU" sz="1500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8C4868A-2BCC-0C5B-B30A-28AEBD0D018E}"/>
              </a:ext>
            </a:extLst>
          </p:cNvPr>
          <p:cNvSpPr txBox="1"/>
          <p:nvPr/>
        </p:nvSpPr>
        <p:spPr>
          <a:xfrm>
            <a:off x="3827301" y="4873422"/>
            <a:ext cx="26419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Васильев М.С. </a:t>
            </a:r>
          </a:p>
          <a:p>
            <a:r>
              <a:rPr lang="en-US" sz="1600" dirty="0"/>
              <a:t>backend </a:t>
            </a:r>
            <a:r>
              <a:rPr lang="ru-RU" sz="1600" dirty="0"/>
              <a:t>разработчик, администратор БД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937F25BC-9E92-4B6C-1AFE-02E209CA7CB7}"/>
              </a:ext>
            </a:extLst>
          </p:cNvPr>
          <p:cNvSpPr txBox="1"/>
          <p:nvPr/>
        </p:nvSpPr>
        <p:spPr>
          <a:xfrm>
            <a:off x="3853131" y="2420516"/>
            <a:ext cx="226573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Сальникова О.С. РПО, </a:t>
            </a:r>
            <a:r>
              <a:rPr lang="ru-RU" sz="1600" b="0" i="0" dirty="0">
                <a:effectLst/>
                <a:cs typeface="Times New Roman" panose="02020603050405020304" pitchFamily="18" charset="0"/>
              </a:rPr>
              <a:t>доцент, кандидат наук</a:t>
            </a:r>
          </a:p>
          <a:p>
            <a:r>
              <a:rPr lang="ru-RU" sz="1600" dirty="0">
                <a:cs typeface="Times New Roman" panose="02020603050405020304" pitchFamily="18" charset="0"/>
              </a:rPr>
              <a:t>Руководитель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11344832-2A5A-8756-A781-4503EA5A6C1E}"/>
              </a:ext>
            </a:extLst>
          </p:cNvPr>
          <p:cNvSpPr txBox="1"/>
          <p:nvPr/>
        </p:nvSpPr>
        <p:spPr>
          <a:xfrm>
            <a:off x="8288146" y="2318735"/>
            <a:ext cx="20017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Колесов Е.Д.</a:t>
            </a:r>
          </a:p>
          <a:p>
            <a:r>
              <a:rPr lang="ru-RU" sz="1600" dirty="0"/>
              <a:t>Лидер команды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1C61097-8034-D5D3-295C-41C5878E9761}"/>
              </a:ext>
            </a:extLst>
          </p:cNvPr>
          <p:cNvSpPr txBox="1"/>
          <p:nvPr/>
        </p:nvSpPr>
        <p:spPr>
          <a:xfrm>
            <a:off x="8186607" y="4873422"/>
            <a:ext cx="21996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Пименов А.В.</a:t>
            </a:r>
          </a:p>
          <a:p>
            <a:r>
              <a:rPr lang="en-US" sz="1600" dirty="0"/>
              <a:t>frontend </a:t>
            </a:r>
            <a:r>
              <a:rPr lang="ru-RU" sz="1600" dirty="0"/>
              <a:t>разработчик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D6006E7D-599D-3F6A-C6F7-174D84BE37B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2500" b="12500"/>
          <a:stretch/>
        </p:blipFill>
        <p:spPr>
          <a:xfrm>
            <a:off x="6212977" y="1946480"/>
            <a:ext cx="1937568" cy="1937568"/>
          </a:xfrm>
          <a:prstGeom prst="ellipse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E4520152-F37A-BFBB-6CAC-55B51186551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399" t="10127" r="399" b="14874"/>
          <a:stretch/>
        </p:blipFill>
        <p:spPr>
          <a:xfrm>
            <a:off x="1779173" y="4566356"/>
            <a:ext cx="1893140" cy="1893140"/>
          </a:xfrm>
          <a:prstGeom prst="ellipse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D2C249A5-B0D3-1EC5-0073-383195B890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4544141"/>
            <a:ext cx="1937569" cy="1937569"/>
          </a:xfrm>
          <a:prstGeom prst="ellipse">
            <a:avLst/>
          </a:prstGeom>
        </p:spPr>
      </p:pic>
      <p:pic>
        <p:nvPicPr>
          <p:cNvPr id="19" name="Рисунок 18" descr="Изображение выглядит как Человеческое лицо, человек, улыбка, очки&#10;&#10;Содержимое, созданное ИИ, может быть неверным.">
            <a:extLst>
              <a:ext uri="{FF2B5EF4-FFF2-40B4-BE49-F238E27FC236}">
                <a16:creationId xmlns="" xmlns:a16="http://schemas.microsoft.com/office/drawing/2014/main" id="{A4169065-06D9-4854-22C6-BED70C99D84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7011" b="17011"/>
          <a:stretch/>
        </p:blipFill>
        <p:spPr>
          <a:xfrm>
            <a:off x="1779173" y="1986476"/>
            <a:ext cx="1937568" cy="1937568"/>
          </a:xfrm>
          <a:prstGeom prst="ellipse">
            <a:avLst/>
          </a:prstGeom>
        </p:spPr>
      </p:pic>
      <p:sp>
        <p:nvSpPr>
          <p:cNvPr id="20" name="Заголовок 1">
            <a:extLst>
              <a:ext uri="{FF2B5EF4-FFF2-40B4-BE49-F238E27FC236}">
                <a16:creationId xmlns="" xmlns:a16="http://schemas.microsoft.com/office/drawing/2014/main" id="{C996847F-958B-0D1A-24AB-684B1071F151}"/>
              </a:ext>
            </a:extLst>
          </p:cNvPr>
          <p:cNvSpPr txBox="1">
            <a:spLocks/>
          </p:cNvSpPr>
          <p:nvPr/>
        </p:nvSpPr>
        <p:spPr>
          <a:xfrm>
            <a:off x="4795748" y="140852"/>
            <a:ext cx="4772025" cy="1123378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>
                <a:gradFill>
                  <a:gsLst>
                    <a:gs pos="0">
                      <a:schemeClr val="accent5">
                        <a:lumMod val="98000"/>
                        <a:lumOff val="2000"/>
                      </a:schemeClr>
                    </a:gs>
                    <a:gs pos="34000">
                      <a:schemeClr val="accent1">
                        <a:lumMod val="50000"/>
                        <a:lumOff val="50000"/>
                      </a:schemeClr>
                    </a:gs>
                    <a:gs pos="59000">
                      <a:schemeClr val="accent6">
                        <a:lumMod val="62000"/>
                        <a:lumOff val="38000"/>
                      </a:schemeClr>
                    </a:gs>
                    <a:gs pos="100000">
                      <a:schemeClr val="accent6"/>
                    </a:gs>
                  </a:gsLst>
                  <a:lin ang="21000000" scaled="0"/>
                </a:gradFill>
              </a:rPr>
              <a:t>Команда проекта</a:t>
            </a:r>
          </a:p>
        </p:txBody>
      </p:sp>
    </p:spTree>
    <p:extLst>
      <p:ext uri="{BB962C8B-B14F-4D97-AF65-F5344CB8AC3E}">
        <p14:creationId xmlns:p14="http://schemas.microsoft.com/office/powerpoint/2010/main" val="37071386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Объект 6">
            <a:extLst>
              <a:ext uri="{FF2B5EF4-FFF2-40B4-BE49-F238E27FC236}">
                <a16:creationId xmlns="" xmlns:a16="http://schemas.microsoft.com/office/drawing/2014/main" id="{0EAC2CEF-CEC1-A96B-4B77-CC42815042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1618" y="0"/>
            <a:ext cx="2199766" cy="1818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think-cell data - do not delete" hidden="1">
            <a:extLst>
              <a:ext uri="{FF2B5EF4-FFF2-40B4-BE49-F238E27FC236}">
                <a16:creationId xmlns="" xmlns:a16="http://schemas.microsoft.com/office/drawing/2014/main" id="{D57166AE-0972-4CB5-9043-57640D8C97C6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Слайд think-cell" r:id="rId5" imgW="425" imgH="424" progId="TCLayout.ActiveDocument.1">
                  <p:embed/>
                </p:oleObj>
              </mc:Choice>
              <mc:Fallback>
                <p:oleObj name="Слайд think-cell" r:id="rId5" imgW="425" imgH="424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="" xmlns:a16="http://schemas.microsoft.com/office/drawing/2014/main" id="{D57166AE-0972-4CB5-9043-57640D8C97C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5CB4EFB7-0D32-41DE-8C10-0EFA108B6BE9}"/>
              </a:ext>
            </a:extLst>
          </p:cNvPr>
          <p:cNvSpPr/>
          <p:nvPr/>
        </p:nvSpPr>
        <p:spPr>
          <a:xfrm>
            <a:off x="358775" y="1416863"/>
            <a:ext cx="11474450" cy="50870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200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2E61802F-57F4-4551-88DD-AE0A6206F458}"/>
              </a:ext>
            </a:extLst>
          </p:cNvPr>
          <p:cNvSpPr txBox="1"/>
          <p:nvPr/>
        </p:nvSpPr>
        <p:spPr>
          <a:xfrm>
            <a:off x="4232457" y="1502191"/>
            <a:ext cx="36631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ru-RU" b="1" dirty="0">
                <a:solidFill>
                  <a:srgbClr val="00B0F0"/>
                </a:solidFill>
                <a:latin typeface="Arial Black" panose="020B0A04020102020204" pitchFamily="34" charset="0"/>
              </a:rPr>
              <a:t>Ценностное Предложение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="" xmlns:a16="http://schemas.microsoft.com/office/drawing/2014/main" id="{BCD26FD2-D4A1-499E-8703-73CA088F0819}"/>
              </a:ext>
            </a:extLst>
          </p:cNvPr>
          <p:cNvCxnSpPr>
            <a:cxnSpLocks/>
          </p:cNvCxnSpPr>
          <p:nvPr/>
        </p:nvCxnSpPr>
        <p:spPr>
          <a:xfrm>
            <a:off x="738562" y="2320673"/>
            <a:ext cx="10650973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9" descr="Luxury ">
            <a:extLst>
              <a:ext uri="{FF2B5EF4-FFF2-40B4-BE49-F238E27FC236}">
                <a16:creationId xmlns="" xmlns:a16="http://schemas.microsoft.com/office/drawing/2014/main" id="{6461FFC6-CA6B-41DC-8546-22BC36FE86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4168" y="1929630"/>
            <a:ext cx="762857" cy="76285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14" name="Половина рамки 13">
            <a:extLst>
              <a:ext uri="{FF2B5EF4-FFF2-40B4-BE49-F238E27FC236}">
                <a16:creationId xmlns="" xmlns:a16="http://schemas.microsoft.com/office/drawing/2014/main" id="{595944D2-56E6-412D-B3A3-D2EB2338A2F1}"/>
              </a:ext>
            </a:extLst>
          </p:cNvPr>
          <p:cNvSpPr/>
          <p:nvPr/>
        </p:nvSpPr>
        <p:spPr>
          <a:xfrm>
            <a:off x="358775" y="1411353"/>
            <a:ext cx="914400" cy="914400"/>
          </a:xfrm>
          <a:prstGeom prst="halfFrame">
            <a:avLst>
              <a:gd name="adj1" fmla="val 8055"/>
              <a:gd name="adj2" fmla="val 777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200">
              <a:solidFill>
                <a:schemeClr val="tx1"/>
              </a:solidFill>
            </a:endParaRPr>
          </a:p>
        </p:txBody>
      </p:sp>
      <p:sp>
        <p:nvSpPr>
          <p:cNvPr id="15" name="Половина рамки 14">
            <a:extLst>
              <a:ext uri="{FF2B5EF4-FFF2-40B4-BE49-F238E27FC236}">
                <a16:creationId xmlns="" xmlns:a16="http://schemas.microsoft.com/office/drawing/2014/main" id="{06745CCD-BDB4-45AB-B94A-961785CEB358}"/>
              </a:ext>
            </a:extLst>
          </p:cNvPr>
          <p:cNvSpPr/>
          <p:nvPr/>
        </p:nvSpPr>
        <p:spPr>
          <a:xfrm rot="5400000">
            <a:off x="10918825" y="1411353"/>
            <a:ext cx="914400" cy="914400"/>
          </a:xfrm>
          <a:prstGeom prst="halfFrame">
            <a:avLst>
              <a:gd name="adj1" fmla="val 8055"/>
              <a:gd name="adj2" fmla="val 777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200">
              <a:solidFill>
                <a:schemeClr val="tx1"/>
              </a:solidFill>
            </a:endParaRPr>
          </a:p>
        </p:txBody>
      </p:sp>
      <p:sp>
        <p:nvSpPr>
          <p:cNvPr id="16" name="Половина рамки 15">
            <a:extLst>
              <a:ext uri="{FF2B5EF4-FFF2-40B4-BE49-F238E27FC236}">
                <a16:creationId xmlns="" xmlns:a16="http://schemas.microsoft.com/office/drawing/2014/main" id="{04AB0257-19FB-4547-8B50-B347AEFE30FE}"/>
              </a:ext>
            </a:extLst>
          </p:cNvPr>
          <p:cNvSpPr/>
          <p:nvPr/>
        </p:nvSpPr>
        <p:spPr>
          <a:xfrm rot="10800000">
            <a:off x="10918825" y="5589525"/>
            <a:ext cx="914400" cy="914400"/>
          </a:xfrm>
          <a:prstGeom prst="halfFrame">
            <a:avLst>
              <a:gd name="adj1" fmla="val 8055"/>
              <a:gd name="adj2" fmla="val 777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200">
              <a:solidFill>
                <a:schemeClr val="tx1"/>
              </a:solidFill>
            </a:endParaRPr>
          </a:p>
        </p:txBody>
      </p:sp>
      <p:sp>
        <p:nvSpPr>
          <p:cNvPr id="17" name="Половина рамки 16">
            <a:extLst>
              <a:ext uri="{FF2B5EF4-FFF2-40B4-BE49-F238E27FC236}">
                <a16:creationId xmlns="" xmlns:a16="http://schemas.microsoft.com/office/drawing/2014/main" id="{7A2C63CC-7BAD-4377-B3ED-40C58CD14F1E}"/>
              </a:ext>
            </a:extLst>
          </p:cNvPr>
          <p:cNvSpPr/>
          <p:nvPr/>
        </p:nvSpPr>
        <p:spPr>
          <a:xfrm rot="16200000">
            <a:off x="358775" y="5589525"/>
            <a:ext cx="914400" cy="914400"/>
          </a:xfrm>
          <a:prstGeom prst="halfFrame">
            <a:avLst>
              <a:gd name="adj1" fmla="val 8055"/>
              <a:gd name="adj2" fmla="val 777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200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AA0362A0-BC3F-4B79-AFA9-30EC1607D9B4}"/>
              </a:ext>
            </a:extLst>
          </p:cNvPr>
          <p:cNvSpPr txBox="1"/>
          <p:nvPr/>
        </p:nvSpPr>
        <p:spPr>
          <a:xfrm>
            <a:off x="2330890" y="2585158"/>
            <a:ext cx="15776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ru-RU" sz="1600" dirty="0">
                <a:solidFill>
                  <a:srgbClr val="00B0F0"/>
                </a:solidFill>
                <a:latin typeface="Arial Black" panose="020B0A04020102020204" pitchFamily="34" charset="0"/>
              </a:rPr>
              <a:t>Кто клиент?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4F8C822F-6914-4AFC-8090-597ED5B242CB}"/>
              </a:ext>
            </a:extLst>
          </p:cNvPr>
          <p:cNvSpPr txBox="1"/>
          <p:nvPr/>
        </p:nvSpPr>
        <p:spPr>
          <a:xfrm>
            <a:off x="7620659" y="2585158"/>
            <a:ext cx="26228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ru-RU" sz="1600" dirty="0">
                <a:solidFill>
                  <a:srgbClr val="00B0F0"/>
                </a:solidFill>
                <a:latin typeface="Arial Black" panose="020B0A04020102020204" pitchFamily="34" charset="0"/>
              </a:rPr>
              <a:t>Какие боли решаем?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3AAC954D-E5D6-4E2B-90B9-DAC890BBE151}"/>
              </a:ext>
            </a:extLst>
          </p:cNvPr>
          <p:cNvSpPr txBox="1"/>
          <p:nvPr/>
        </p:nvSpPr>
        <p:spPr>
          <a:xfrm>
            <a:off x="1784266" y="4823565"/>
            <a:ext cx="26709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ru-RU" sz="1600" dirty="0">
                <a:solidFill>
                  <a:srgbClr val="00B0F0"/>
                </a:solidFill>
                <a:latin typeface="Arial Black" panose="020B0A04020102020204" pitchFamily="34" charset="0"/>
              </a:rPr>
              <a:t>Как мы это сделаем?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A19FD443-1AB6-43F9-A28F-FECA0CCBFD57}"/>
              </a:ext>
            </a:extLst>
          </p:cNvPr>
          <p:cNvSpPr txBox="1"/>
          <p:nvPr/>
        </p:nvSpPr>
        <p:spPr>
          <a:xfrm>
            <a:off x="632656" y="2857692"/>
            <a:ext cx="4740016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l">
              <a:buClr>
                <a:srgbClr val="00B0F0"/>
              </a:buClr>
              <a:buFont typeface="Arial" panose="020B0604020202020204" pitchFamily="34" charset="0"/>
              <a:buChar char="+"/>
            </a:pPr>
            <a:r>
              <a:rPr lang="ru-RU" sz="1400" dirty="0"/>
              <a:t>Родители детей 8–14 лет — проходят опросник, </a:t>
            </a:r>
            <a:br>
              <a:rPr lang="ru-RU" sz="1400" dirty="0"/>
            </a:br>
            <a:r>
              <a:rPr lang="ru-RU" sz="1400" dirty="0"/>
              <a:t>оценивая особенности поведения ребёнка</a:t>
            </a:r>
          </a:p>
          <a:p>
            <a:pPr marL="285750" indent="-285750" algn="l">
              <a:buClr>
                <a:srgbClr val="00B0F0"/>
              </a:buClr>
              <a:buFont typeface="Arial" panose="020B0604020202020204" pitchFamily="34" charset="0"/>
              <a:buChar char="+"/>
            </a:pPr>
            <a:r>
              <a:rPr lang="ru-RU" sz="1400" dirty="0"/>
              <a:t>Педагоги — проходят опросник на основе наблюдений </a:t>
            </a:r>
            <a:br>
              <a:rPr lang="ru-RU" sz="1400" dirty="0"/>
            </a:br>
            <a:r>
              <a:rPr lang="ru-RU" sz="1400" dirty="0"/>
              <a:t>за ребёнком в образовательной среде.</a:t>
            </a:r>
          </a:p>
          <a:p>
            <a:pPr marL="285750" indent="-285750" algn="l">
              <a:buClr>
                <a:srgbClr val="00B0F0"/>
              </a:buClr>
              <a:buFont typeface="Arial" panose="020B0604020202020204" pitchFamily="34" charset="0"/>
              <a:buChar char="+"/>
            </a:pPr>
            <a:r>
              <a:rPr lang="ru-RU" sz="1400" dirty="0"/>
              <a:t>Специалист — просматривает результаты, </a:t>
            </a:r>
            <a:br>
              <a:rPr lang="ru-RU" sz="1400" dirty="0"/>
            </a:br>
            <a:r>
              <a:rPr lang="ru-RU" sz="1400" dirty="0"/>
              <a:t>анализирует группы риска и использует данные для </a:t>
            </a:r>
            <a:br>
              <a:rPr lang="ru-RU" sz="1400" dirty="0"/>
            </a:br>
            <a:r>
              <a:rPr lang="ru-RU" sz="1400" dirty="0"/>
              <a:t>профилактической работы.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DB4AC39C-8C74-4091-9647-BEF27EC6F0A9}"/>
              </a:ext>
            </a:extLst>
          </p:cNvPr>
          <p:cNvSpPr txBox="1"/>
          <p:nvPr/>
        </p:nvSpPr>
        <p:spPr>
          <a:xfrm>
            <a:off x="6556098" y="2857884"/>
            <a:ext cx="444006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>
                <a:srgbClr val="00B0F0"/>
              </a:buClr>
            </a:pPr>
            <a:r>
              <a:rPr lang="ru-RU" sz="1400" dirty="0"/>
              <a:t>Отсутствие:</a:t>
            </a:r>
          </a:p>
          <a:p>
            <a:pPr marL="285750" indent="-285750" algn="l">
              <a:buClr>
                <a:srgbClr val="00B0F0"/>
              </a:buClr>
              <a:buFont typeface="Arial" panose="020B0604020202020204" pitchFamily="34" charset="0"/>
              <a:buChar char="+"/>
            </a:pPr>
            <a:r>
              <a:rPr lang="ru-RU" sz="1400" dirty="0"/>
              <a:t>простого и понятного инструментария для </a:t>
            </a:r>
            <a:br>
              <a:rPr lang="ru-RU" sz="1400" dirty="0"/>
            </a:br>
            <a:r>
              <a:rPr lang="ru-RU" sz="1400" dirty="0"/>
              <a:t>быстрой диагностики и оценки поведения ребенка</a:t>
            </a:r>
          </a:p>
          <a:p>
            <a:pPr marL="285750" indent="-285750" algn="l">
              <a:buClr>
                <a:srgbClr val="00B0F0"/>
              </a:buClr>
              <a:buFont typeface="Arial" panose="020B0604020202020204" pitchFamily="34" charset="0"/>
              <a:buChar char="+"/>
            </a:pPr>
            <a:r>
              <a:rPr lang="ru-RU" sz="1400" dirty="0"/>
              <a:t>простого инструмента для получения</a:t>
            </a:r>
            <a:br>
              <a:rPr lang="ru-RU" sz="1400" dirty="0"/>
            </a:br>
            <a:r>
              <a:rPr lang="ru-RU" sz="1400" dirty="0"/>
              <a:t>рекомендаций при различных видах </a:t>
            </a:r>
            <a:r>
              <a:rPr lang="ru-RU" sz="1400" dirty="0" err="1"/>
              <a:t>виктимного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поведения ребенка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7A6BA3DA-362D-4763-92B9-C54056B9168A}"/>
              </a:ext>
            </a:extLst>
          </p:cNvPr>
          <p:cNvSpPr txBox="1"/>
          <p:nvPr/>
        </p:nvSpPr>
        <p:spPr>
          <a:xfrm>
            <a:off x="632656" y="5096099"/>
            <a:ext cx="520219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>
                <a:srgbClr val="00B0F0"/>
              </a:buClr>
            </a:pPr>
            <a:r>
              <a:rPr lang="ru-RU" sz="1400" dirty="0"/>
              <a:t>Разработаем интеллектуальную систему для:</a:t>
            </a:r>
          </a:p>
          <a:p>
            <a:pPr marL="285750" indent="-285750" algn="l">
              <a:buClr>
                <a:srgbClr val="00B0F0"/>
              </a:buClr>
              <a:buFont typeface="Arial" panose="020B0604020202020204" pitchFamily="34" charset="0"/>
              <a:buChar char="+"/>
            </a:pPr>
            <a:r>
              <a:rPr lang="ru-RU" sz="1400" dirty="0"/>
              <a:t>Прохождения опроса и получения результата по шкалам</a:t>
            </a:r>
          </a:p>
          <a:p>
            <a:pPr marL="285750" indent="-285750" algn="l">
              <a:buClr>
                <a:srgbClr val="00B0F0"/>
              </a:buClr>
              <a:buFont typeface="Arial" panose="020B0604020202020204" pitchFamily="34" charset="0"/>
              <a:buChar char="+"/>
            </a:pPr>
            <a:r>
              <a:rPr lang="ru-RU" sz="1400" dirty="0"/>
              <a:t>Получения рекомендаций на основе полученных результатов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72BADAD7-6D2C-4771-9C89-86155727827A}"/>
              </a:ext>
            </a:extLst>
          </p:cNvPr>
          <p:cNvSpPr txBox="1"/>
          <p:nvPr/>
        </p:nvSpPr>
        <p:spPr>
          <a:xfrm>
            <a:off x="6907595" y="4926822"/>
            <a:ext cx="42033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ru-RU" sz="1600" dirty="0">
                <a:solidFill>
                  <a:srgbClr val="00B0F0"/>
                </a:solidFill>
                <a:latin typeface="Arial Black" panose="020B0A04020102020204" pitchFamily="34" charset="0"/>
              </a:rPr>
              <a:t>Какой будет эффект для клиента?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A0F4356A-D81D-47E6-A5E4-B004770E7D29}"/>
              </a:ext>
            </a:extLst>
          </p:cNvPr>
          <p:cNvSpPr txBox="1"/>
          <p:nvPr/>
        </p:nvSpPr>
        <p:spPr>
          <a:xfrm>
            <a:off x="6556098" y="5297340"/>
            <a:ext cx="502272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>
                <a:srgbClr val="00B0F0"/>
              </a:buClr>
            </a:pPr>
            <a:r>
              <a:rPr lang="ru-RU" sz="1400" dirty="0"/>
              <a:t>Клиент получит возможность:</a:t>
            </a:r>
          </a:p>
          <a:p>
            <a:pPr marL="285750" indent="-285750" algn="l">
              <a:buClr>
                <a:srgbClr val="00B0F0"/>
              </a:buClr>
              <a:buFont typeface="Arial" panose="020B0604020202020204" pitchFamily="34" charset="0"/>
              <a:buChar char="+"/>
            </a:pPr>
            <a:r>
              <a:rPr lang="ru-RU" sz="1400" dirty="0"/>
              <a:t>Понятно и просто пройти опрос</a:t>
            </a:r>
          </a:p>
          <a:p>
            <a:pPr marL="285750" indent="-285750" algn="l">
              <a:buClr>
                <a:srgbClr val="00B0F0"/>
              </a:buClr>
              <a:buFont typeface="Arial" panose="020B0604020202020204" pitchFamily="34" charset="0"/>
              <a:buChar char="+"/>
            </a:pPr>
            <a:r>
              <a:rPr lang="ru-RU" sz="1400" dirty="0"/>
              <a:t>Получить результат в понятном виде</a:t>
            </a:r>
          </a:p>
          <a:p>
            <a:pPr marL="285750" indent="-285750" algn="l">
              <a:buClr>
                <a:srgbClr val="00B0F0"/>
              </a:buClr>
              <a:buFont typeface="Arial" panose="020B0604020202020204" pitchFamily="34" charset="0"/>
              <a:buChar char="+"/>
            </a:pPr>
            <a:r>
              <a:rPr lang="ru-RU" sz="1400" dirty="0"/>
              <a:t>Получить рекомендации на основе конкретного результата</a:t>
            </a:r>
          </a:p>
        </p:txBody>
      </p:sp>
      <p:pic>
        <p:nvPicPr>
          <p:cNvPr id="11" name="Picture 2" descr="C:\Users\Anastasia\Downloads\Шаблон презы ЧГУ\Pics\ЧГУ_лого_рус_гориз_прозрачныйdd фон.png">
            <a:extLst>
              <a:ext uri="{FF2B5EF4-FFF2-40B4-BE49-F238E27FC236}">
                <a16:creationId xmlns="" xmlns:a16="http://schemas.microsoft.com/office/drawing/2014/main" id="{41782A40-DB49-169C-F3A1-4EBEBA5751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389885" y="354075"/>
            <a:ext cx="3114474" cy="9149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178142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Объект 6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1618" y="0"/>
            <a:ext cx="2199766" cy="1818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2" descr="C:\Users\Anastasia\Downloads\Шаблон презы ЧГУ\Pics\ЧГУ_лого_рус_гориз_прозрачныйdd фон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89885" y="354075"/>
            <a:ext cx="3114474" cy="914971"/>
          </a:xfrm>
          <a:prstGeom prst="rect">
            <a:avLst/>
          </a:prstGeom>
          <a:noFill/>
        </p:spPr>
      </p:pic>
      <p:sp>
        <p:nvSpPr>
          <p:cNvPr id="71" name="Номер слайда 4"/>
          <p:cNvSpPr txBox="1">
            <a:spLocks/>
          </p:cNvSpPr>
          <p:nvPr/>
        </p:nvSpPr>
        <p:spPr>
          <a:xfrm>
            <a:off x="11432734" y="6356467"/>
            <a:ext cx="757063" cy="365040"/>
          </a:xfrm>
          <a:prstGeom prst="rect">
            <a:avLst/>
          </a:prstGeom>
        </p:spPr>
        <p:txBody>
          <a:bodyPr vert="horz" lIns="117199" tIns="58599" rIns="117199" bIns="58599" rtlCol="0" anchor="ctr"/>
          <a:lstStyle/>
          <a:p>
            <a:pPr algn="r" defTabSz="1172027">
              <a:defRPr/>
            </a:pPr>
            <a:fld id="{024C55D1-92A9-4B02-AD60-DEC4B6659F3A}" type="slidenum">
              <a:rPr lang="ru-RU" sz="1500">
                <a:solidFill>
                  <a:schemeClr val="tx1">
                    <a:tint val="75000"/>
                  </a:schemeClr>
                </a:solidFill>
              </a:rPr>
              <a:pPr algn="r" defTabSz="1172027">
                <a:defRPr/>
              </a:pPr>
              <a:t>4</a:t>
            </a:fld>
            <a:endParaRPr lang="ru-RU" sz="1500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183C913-B840-5ACF-8559-621195A9BDF7}"/>
              </a:ext>
            </a:extLst>
          </p:cNvPr>
          <p:cNvSpPr txBox="1">
            <a:spLocks/>
          </p:cNvSpPr>
          <p:nvPr/>
        </p:nvSpPr>
        <p:spPr>
          <a:xfrm>
            <a:off x="4795748" y="140852"/>
            <a:ext cx="4772025" cy="1123378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>
                <a:gradFill>
                  <a:gsLst>
                    <a:gs pos="0">
                      <a:schemeClr val="accent5">
                        <a:lumMod val="98000"/>
                        <a:lumOff val="2000"/>
                      </a:schemeClr>
                    </a:gs>
                    <a:gs pos="34000">
                      <a:schemeClr val="accent1">
                        <a:lumMod val="50000"/>
                        <a:lumOff val="50000"/>
                      </a:schemeClr>
                    </a:gs>
                    <a:gs pos="59000">
                      <a:schemeClr val="accent6">
                        <a:lumMod val="62000"/>
                        <a:lumOff val="38000"/>
                      </a:schemeClr>
                    </a:gs>
                    <a:gs pos="100000">
                      <a:schemeClr val="accent6"/>
                    </a:gs>
                  </a:gsLst>
                  <a:lin ang="21000000" scaled="0"/>
                </a:gradFill>
              </a:rPr>
              <a:t>Конкуренты</a:t>
            </a:r>
          </a:p>
        </p:txBody>
      </p:sp>
      <p:graphicFrame>
        <p:nvGraphicFramePr>
          <p:cNvPr id="3" name="Google Shape;131;p3">
            <a:extLst>
              <a:ext uri="{FF2B5EF4-FFF2-40B4-BE49-F238E27FC236}">
                <a16:creationId xmlns="" xmlns:a16="http://schemas.microsoft.com/office/drawing/2014/main" id="{33FBD5E6-EBD7-6D54-00AE-349BC784A2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64541800"/>
              </p:ext>
            </p:extLst>
          </p:nvPr>
        </p:nvGraphicFramePr>
        <p:xfrm>
          <a:off x="445431" y="2068972"/>
          <a:ext cx="11301138" cy="2839212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24357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46514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79621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79621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74801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dirty="0">
                          <a:latin typeface="+mn-lt"/>
                          <a:ea typeface="Arial"/>
                          <a:cs typeface="Arial"/>
                          <a:sym typeface="Arial"/>
                        </a:rPr>
                        <a:t>Критерий</a:t>
                      </a: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gradFill>
                      <a:gsLst>
                        <a:gs pos="0">
                          <a:schemeClr val="tx2"/>
                        </a:gs>
                        <a:gs pos="100000">
                          <a:schemeClr val="accent1"/>
                        </a:gs>
                      </a:gsLst>
                      <a:lin ang="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dirty="0">
                          <a:latin typeface="+mn-lt"/>
                          <a:ea typeface="Arial"/>
                          <a:cs typeface="Arial"/>
                          <a:sym typeface="Arial"/>
                        </a:rPr>
                        <a:t>Предлагаемый командой продукт</a:t>
                      </a:r>
                      <a:endParaRPr sz="1800" dirty="0"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gradFill>
                      <a:gsLst>
                        <a:gs pos="0">
                          <a:schemeClr val="accent1"/>
                        </a:gs>
                        <a:gs pos="100000">
                          <a:schemeClr val="accent6">
                            <a:lumMod val="40000"/>
                            <a:lumOff val="60000"/>
                          </a:schemeClr>
                        </a:gs>
                      </a:gsLst>
                      <a:lin ang="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dirty="0">
                          <a:latin typeface="+mn-lt"/>
                          <a:ea typeface="Arial"/>
                          <a:cs typeface="Arial"/>
                          <a:sym typeface="Arial"/>
                        </a:rPr>
                        <a:t>Аналог 1 (онлайн-тесты)</a:t>
                      </a:r>
                      <a:endParaRPr sz="1800" dirty="0"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gradFill>
                      <a:gsLst>
                        <a:gs pos="2000">
                          <a:schemeClr val="accent6">
                            <a:lumMod val="40000"/>
                            <a:lumOff val="60000"/>
                          </a:schemeClr>
                        </a:gs>
                        <a:gs pos="100000">
                          <a:schemeClr val="accent6"/>
                        </a:gs>
                      </a:gsLst>
                      <a:lin ang="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dirty="0">
                          <a:latin typeface="+mn-lt"/>
                          <a:ea typeface="Arial"/>
                          <a:cs typeface="Arial"/>
                          <a:sym typeface="Arial"/>
                        </a:rPr>
                        <a:t>Аналог 2 (психолог)</a:t>
                      </a:r>
                      <a:endParaRPr sz="1800" dirty="0"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gradFill>
                      <a:gsLst>
                        <a:gs pos="2000">
                          <a:schemeClr val="accent6"/>
                        </a:gs>
                        <a:gs pos="100000">
                          <a:schemeClr val="bg1"/>
                        </a:gs>
                      </a:gsLst>
                      <a:lin ang="0" scaled="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dirty="0">
                          <a:latin typeface="+mn-lt"/>
                          <a:ea typeface="Calibri"/>
                          <a:cs typeface="Arial"/>
                          <a:sym typeface="Arial"/>
                        </a:rPr>
                        <a:t>Доступность</a:t>
                      </a:r>
                      <a:endParaRPr sz="1800" dirty="0"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F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dirty="0">
                          <a:latin typeface="+mn-lt"/>
                          <a:ea typeface="Calibri"/>
                          <a:cs typeface="Calibri"/>
                          <a:sym typeface="Calibri"/>
                        </a:rPr>
                        <a:t>Высокая (онлайн 24/7)</a:t>
                      </a:r>
                      <a:endParaRPr sz="1800" dirty="0"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F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dirty="0">
                          <a:latin typeface="+mn-lt"/>
                          <a:ea typeface="Calibri"/>
                          <a:cs typeface="Calibri"/>
                          <a:sym typeface="Calibri"/>
                        </a:rPr>
                        <a:t>Средняя</a:t>
                      </a:r>
                      <a:endParaRPr sz="1800" dirty="0"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F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dirty="0">
                          <a:latin typeface="+mn-lt"/>
                          <a:ea typeface="Calibri"/>
                          <a:cs typeface="Calibri"/>
                          <a:sym typeface="Calibri"/>
                        </a:rPr>
                        <a:t>Низкая</a:t>
                      </a:r>
                      <a:endParaRPr sz="1800" dirty="0"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FFF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1840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dirty="0">
                          <a:latin typeface="+mn-lt"/>
                          <a:ea typeface="Calibri"/>
                          <a:cs typeface="Calibri"/>
                          <a:sym typeface="Calibri"/>
                        </a:rPr>
                        <a:t>Скорость получения результата</a:t>
                      </a:r>
                      <a:endParaRPr sz="1800" dirty="0"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F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dirty="0">
                          <a:latin typeface="+mn-lt"/>
                          <a:ea typeface="Calibri"/>
                          <a:cs typeface="Calibri"/>
                          <a:sym typeface="Calibri"/>
                        </a:rPr>
                        <a:t>Мгновенная</a:t>
                      </a:r>
                      <a:endParaRPr sz="1800" dirty="0"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F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dirty="0">
                          <a:latin typeface="+mn-lt"/>
                          <a:ea typeface="Calibri"/>
                          <a:cs typeface="Calibri"/>
                          <a:sym typeface="Calibri"/>
                        </a:rPr>
                        <a:t>Быстро</a:t>
                      </a:r>
                      <a:endParaRPr sz="1800" dirty="0"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F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dirty="0">
                          <a:latin typeface="+mn-lt"/>
                          <a:ea typeface="Calibri"/>
                          <a:cs typeface="Calibri"/>
                          <a:sym typeface="Calibri"/>
                        </a:rPr>
                        <a:t>Медленно</a:t>
                      </a:r>
                      <a:endParaRPr sz="1800" dirty="0"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FFF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28222"/>
                  </a:ext>
                </a:extLst>
              </a:tr>
              <a:tr h="1085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dirty="0">
                          <a:latin typeface="+mn-lt"/>
                          <a:ea typeface="Arial"/>
                          <a:cs typeface="Arial"/>
                          <a:sym typeface="Arial"/>
                        </a:rPr>
                        <a:t>Наглядность результатов</a:t>
                      </a:r>
                      <a:endParaRPr sz="1800" dirty="0"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F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dirty="0">
                          <a:latin typeface="+mn-lt"/>
                          <a:ea typeface="Calibri"/>
                          <a:cs typeface="Calibri"/>
                          <a:sym typeface="Calibri"/>
                        </a:rPr>
                        <a:t>Высокая (диаграмма)</a:t>
                      </a:r>
                      <a:endParaRPr sz="1800" dirty="0"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F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dirty="0">
                          <a:latin typeface="+mn-lt"/>
                          <a:ea typeface="Calibri"/>
                          <a:cs typeface="Calibri"/>
                          <a:sym typeface="Calibri"/>
                        </a:rPr>
                        <a:t>Низкая</a:t>
                      </a:r>
                      <a:endParaRPr sz="1800" dirty="0"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F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dirty="0">
                          <a:latin typeface="+mn-lt"/>
                          <a:ea typeface="Calibri"/>
                          <a:cs typeface="Calibri"/>
                          <a:sym typeface="Calibri"/>
                        </a:rPr>
                        <a:t>Средняя</a:t>
                      </a:r>
                      <a:endParaRPr sz="1800" dirty="0"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FFF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085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dirty="0">
                          <a:latin typeface="+mn-lt"/>
                          <a:ea typeface="Calibri"/>
                          <a:cs typeface="Calibri"/>
                          <a:sym typeface="Calibri"/>
                        </a:rPr>
                        <a:t>Требование специалиста</a:t>
                      </a:r>
                      <a:endParaRPr sz="1800" dirty="0"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F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dirty="0">
                          <a:latin typeface="+mn-lt"/>
                          <a:ea typeface="Calibri"/>
                          <a:cs typeface="Calibri"/>
                          <a:sym typeface="Calibri"/>
                        </a:rPr>
                        <a:t>Нет</a:t>
                      </a:r>
                      <a:endParaRPr sz="1800" dirty="0"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F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dirty="0">
                          <a:latin typeface="+mn-lt"/>
                          <a:ea typeface="Calibri"/>
                          <a:cs typeface="Calibri"/>
                          <a:sym typeface="Calibri"/>
                        </a:rPr>
                        <a:t>Да</a:t>
                      </a:r>
                      <a:endParaRPr sz="1800" dirty="0"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F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dirty="0">
                          <a:latin typeface="+mn-lt"/>
                          <a:ea typeface="Calibri"/>
                          <a:cs typeface="Calibri"/>
                          <a:sym typeface="Calibri"/>
                        </a:rPr>
                        <a:t>Да</a:t>
                      </a:r>
                      <a:endParaRPr sz="1800" dirty="0"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FFF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83071066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dirty="0">
                          <a:latin typeface="+mn-lt"/>
                          <a:ea typeface="Arial"/>
                          <a:cs typeface="Arial"/>
                          <a:sym typeface="Arial"/>
                        </a:rPr>
                        <a:t>Стоимость (тыс. руб.)</a:t>
                      </a:r>
                      <a:endParaRPr sz="1800" dirty="0"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F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dirty="0">
                          <a:latin typeface="+mn-lt"/>
                          <a:ea typeface="Calibri"/>
                          <a:cs typeface="Calibri"/>
                          <a:sym typeface="Calibri"/>
                        </a:rPr>
                        <a:t>Низкая</a:t>
                      </a:r>
                      <a:endParaRPr sz="1800" dirty="0"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F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dirty="0">
                          <a:latin typeface="+mn-lt"/>
                          <a:ea typeface="Calibri"/>
                          <a:cs typeface="Calibri"/>
                          <a:sym typeface="Calibri"/>
                        </a:rPr>
                        <a:t>Низкая</a:t>
                      </a:r>
                      <a:endParaRPr sz="1800" dirty="0"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F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dirty="0">
                          <a:latin typeface="+mn-lt"/>
                          <a:ea typeface="Calibri"/>
                          <a:cs typeface="Calibri"/>
                          <a:sym typeface="Calibri"/>
                        </a:rPr>
                        <a:t>Высокая</a:t>
                      </a:r>
                      <a:endParaRPr sz="1800" dirty="0"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FFF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0064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Объект 6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1618" y="0"/>
            <a:ext cx="2199766" cy="1818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2" descr="C:\Users\Anastasia\Downloads\Шаблон презы ЧГУ\Pics\ЧГУ_лого_рус_гориз_прозрачныйdd фон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89885" y="354075"/>
            <a:ext cx="3114474" cy="914971"/>
          </a:xfrm>
          <a:prstGeom prst="rect">
            <a:avLst/>
          </a:prstGeom>
          <a:noFill/>
        </p:spPr>
      </p:pic>
      <p:sp>
        <p:nvSpPr>
          <p:cNvPr id="71" name="Номер слайда 4"/>
          <p:cNvSpPr txBox="1">
            <a:spLocks/>
          </p:cNvSpPr>
          <p:nvPr/>
        </p:nvSpPr>
        <p:spPr>
          <a:xfrm>
            <a:off x="11432734" y="6356467"/>
            <a:ext cx="757063" cy="365040"/>
          </a:xfrm>
          <a:prstGeom prst="rect">
            <a:avLst/>
          </a:prstGeom>
        </p:spPr>
        <p:txBody>
          <a:bodyPr vert="horz" lIns="117199" tIns="58599" rIns="117199" bIns="58599" rtlCol="0" anchor="ctr"/>
          <a:lstStyle/>
          <a:p>
            <a:pPr algn="r" defTabSz="1172027">
              <a:defRPr/>
            </a:pPr>
            <a:fld id="{024C55D1-92A9-4B02-AD60-DEC4B6659F3A}" type="slidenum">
              <a:rPr lang="ru-RU" sz="1500">
                <a:solidFill>
                  <a:schemeClr val="tx1">
                    <a:tint val="75000"/>
                  </a:schemeClr>
                </a:solidFill>
              </a:rPr>
              <a:pPr algn="r" defTabSz="1172027">
                <a:defRPr/>
              </a:pPr>
              <a:t>5</a:t>
            </a:fld>
            <a:endParaRPr lang="ru-RU" sz="1500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CB815418-7E86-AA5D-C4BA-7FCDFFF8010F}"/>
              </a:ext>
            </a:extLst>
          </p:cNvPr>
          <p:cNvSpPr txBox="1">
            <a:spLocks/>
          </p:cNvSpPr>
          <p:nvPr/>
        </p:nvSpPr>
        <p:spPr>
          <a:xfrm>
            <a:off x="4795748" y="140852"/>
            <a:ext cx="4772025" cy="1123378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>
                <a:gradFill>
                  <a:gsLst>
                    <a:gs pos="0">
                      <a:schemeClr val="accent5">
                        <a:lumMod val="98000"/>
                        <a:lumOff val="2000"/>
                      </a:schemeClr>
                    </a:gs>
                    <a:gs pos="34000">
                      <a:schemeClr val="accent1">
                        <a:lumMod val="50000"/>
                        <a:lumOff val="50000"/>
                      </a:schemeClr>
                    </a:gs>
                    <a:gs pos="59000">
                      <a:schemeClr val="accent6">
                        <a:lumMod val="62000"/>
                        <a:lumOff val="38000"/>
                      </a:schemeClr>
                    </a:gs>
                    <a:gs pos="100000">
                      <a:schemeClr val="accent6"/>
                    </a:gs>
                  </a:gsLst>
                  <a:lin ang="21000000" scaled="0"/>
                </a:gradFill>
              </a:rPr>
              <a:t>Рынок</a:t>
            </a:r>
          </a:p>
        </p:txBody>
      </p:sp>
      <p:sp>
        <p:nvSpPr>
          <p:cNvPr id="7" name="TextBox 4">
            <a:extLst>
              <a:ext uri="{FF2B5EF4-FFF2-40B4-BE49-F238E27FC236}">
                <a16:creationId xmlns="" xmlns:a16="http://schemas.microsoft.com/office/drawing/2014/main" id="{EC657805-B922-B698-08FD-E6464AF733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885" y="1972742"/>
            <a:ext cx="4277365" cy="3252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indent="361950">
              <a:spcAft>
                <a:spcPts val="800"/>
              </a:spcAft>
            </a:pPr>
            <a:r>
              <a:rPr lang="ru-RU" sz="1600" dirty="0">
                <a:latin typeface="+mn-lt"/>
              </a:rPr>
              <a:t>Рынок проекта — российский рынок цифровых решений для школьного образования и психолого-педагогического сопровождения. </a:t>
            </a:r>
          </a:p>
          <a:p>
            <a:pPr indent="361950">
              <a:spcAft>
                <a:spcPts val="800"/>
              </a:spcAft>
            </a:pPr>
            <a:r>
              <a:rPr lang="ru-RU" sz="1600" dirty="0">
                <a:latin typeface="+mn-lt"/>
              </a:rPr>
              <a:t>Основные клиенты: школы, педагоги, психологи и родители </a:t>
            </a:r>
            <a:r>
              <a:rPr lang="ru-RU" sz="1600">
                <a:latin typeface="+mn-lt"/>
              </a:rPr>
              <a:t>детей 8–14 </a:t>
            </a:r>
            <a:r>
              <a:rPr lang="ru-RU" sz="1600" dirty="0">
                <a:latin typeface="+mn-lt"/>
              </a:rPr>
              <a:t>лет .</a:t>
            </a:r>
          </a:p>
          <a:p>
            <a:pPr indent="361950">
              <a:spcAft>
                <a:spcPts val="800"/>
              </a:spcAft>
            </a:pPr>
            <a:r>
              <a:rPr lang="ru-RU" sz="1600" dirty="0">
                <a:latin typeface="+mn-lt"/>
              </a:rPr>
              <a:t>При модели годовой лицензии для школы потенциальный объём рынка оценивается примерно в 1,2 млрд ₽ в год, достижимый рынок на первом этапе — около 120 млн ₽, реалистичная стартовая доля — 1,5–3 млн ₽ в год.</a:t>
            </a:r>
            <a:endParaRPr lang="ru-RU" sz="16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0" name="Группа 19">
            <a:extLst>
              <a:ext uri="{FF2B5EF4-FFF2-40B4-BE49-F238E27FC236}">
                <a16:creationId xmlns="" xmlns:a16="http://schemas.microsoft.com/office/drawing/2014/main" id="{9BE44014-7EAC-947D-0153-D699DDDBF1ED}"/>
              </a:ext>
            </a:extLst>
          </p:cNvPr>
          <p:cNvGrpSpPr/>
          <p:nvPr/>
        </p:nvGrpSpPr>
        <p:grpSpPr>
          <a:xfrm>
            <a:off x="5229526" y="1972742"/>
            <a:ext cx="3762074" cy="3762074"/>
            <a:chOff x="5553376" y="2274030"/>
            <a:chExt cx="3762074" cy="3762074"/>
          </a:xfrm>
        </p:grpSpPr>
        <p:grpSp>
          <p:nvGrpSpPr>
            <p:cNvPr id="14" name="Группа 13">
              <a:extLst>
                <a:ext uri="{FF2B5EF4-FFF2-40B4-BE49-F238E27FC236}">
                  <a16:creationId xmlns="" xmlns:a16="http://schemas.microsoft.com/office/drawing/2014/main" id="{1A4C3FEA-20EF-4C78-60C7-BA5DF4ED299E}"/>
                </a:ext>
              </a:extLst>
            </p:cNvPr>
            <p:cNvGrpSpPr/>
            <p:nvPr/>
          </p:nvGrpSpPr>
          <p:grpSpPr>
            <a:xfrm>
              <a:off x="5553376" y="2274030"/>
              <a:ext cx="3762074" cy="3762074"/>
              <a:chOff x="5553376" y="2274030"/>
              <a:chExt cx="2724150" cy="2724150"/>
            </a:xfrm>
          </p:grpSpPr>
          <p:sp>
            <p:nvSpPr>
              <p:cNvPr id="11" name="Овал 10">
                <a:extLst>
                  <a:ext uri="{FF2B5EF4-FFF2-40B4-BE49-F238E27FC236}">
                    <a16:creationId xmlns="" xmlns:a16="http://schemas.microsoft.com/office/drawing/2014/main" id="{FEFC8D18-C811-77B4-FD7A-29CCB78882E9}"/>
                  </a:ext>
                </a:extLst>
              </p:cNvPr>
              <p:cNvSpPr/>
              <p:nvPr/>
            </p:nvSpPr>
            <p:spPr>
              <a:xfrm>
                <a:off x="5553376" y="2274030"/>
                <a:ext cx="2724150" cy="2724150"/>
              </a:xfrm>
              <a:prstGeom prst="ellipse">
                <a:avLst/>
              </a:prstGeom>
              <a:solidFill>
                <a:srgbClr val="0E2A7B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ru-RU" dirty="0"/>
              </a:p>
            </p:txBody>
          </p:sp>
          <p:sp>
            <p:nvSpPr>
              <p:cNvPr id="12" name="Овал 11">
                <a:extLst>
                  <a:ext uri="{FF2B5EF4-FFF2-40B4-BE49-F238E27FC236}">
                    <a16:creationId xmlns="" xmlns:a16="http://schemas.microsoft.com/office/drawing/2014/main" id="{551143B1-C309-0A4F-DC36-0DD42D6A3E9F}"/>
                  </a:ext>
                </a:extLst>
              </p:cNvPr>
              <p:cNvSpPr/>
              <p:nvPr/>
            </p:nvSpPr>
            <p:spPr>
              <a:xfrm>
                <a:off x="5865456" y="2924175"/>
                <a:ext cx="2074005" cy="2074005"/>
              </a:xfrm>
              <a:prstGeom prst="ellipse">
                <a:avLst/>
              </a:prstGeom>
              <a:solidFill>
                <a:srgbClr val="189365"/>
              </a:solidFill>
              <a:ln>
                <a:solidFill>
                  <a:srgbClr val="16926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3" name="Овал 12">
                <a:extLst>
                  <a:ext uri="{FF2B5EF4-FFF2-40B4-BE49-F238E27FC236}">
                    <a16:creationId xmlns="" xmlns:a16="http://schemas.microsoft.com/office/drawing/2014/main" id="{F199F5B4-4031-CD42-1384-5BBAF980413C}"/>
                  </a:ext>
                </a:extLst>
              </p:cNvPr>
              <p:cNvSpPr/>
              <p:nvPr/>
            </p:nvSpPr>
            <p:spPr>
              <a:xfrm>
                <a:off x="6179781" y="3552825"/>
                <a:ext cx="1445355" cy="144535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094072E7-2981-8247-5BE3-03CC04FE1C3C}"/>
                </a:ext>
              </a:extLst>
            </p:cNvPr>
            <p:cNvSpPr txBox="1"/>
            <p:nvPr/>
          </p:nvSpPr>
          <p:spPr>
            <a:xfrm>
              <a:off x="6796238" y="4327100"/>
              <a:ext cx="12763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189365"/>
                  </a:solidFill>
                </a:rPr>
                <a:t>SOM</a:t>
              </a:r>
              <a:br>
                <a:rPr lang="en-US" sz="1600" b="1" dirty="0">
                  <a:solidFill>
                    <a:srgbClr val="189365"/>
                  </a:solidFill>
                </a:rPr>
              </a:br>
              <a:r>
                <a:rPr lang="en-US" sz="1600" b="1" dirty="0">
                  <a:solidFill>
                    <a:srgbClr val="189365"/>
                  </a:solidFill>
                </a:rPr>
                <a:t>1,5 – 3 </a:t>
              </a:r>
              <a:r>
                <a:rPr lang="ru-RU" sz="1600" b="1" dirty="0">
                  <a:solidFill>
                    <a:srgbClr val="189365"/>
                  </a:solidFill>
                </a:rPr>
                <a:t>млн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="" xmlns:a16="http://schemas.microsoft.com/office/drawing/2014/main" id="{28E41CD0-009C-9490-FBA4-FECF4B69B8F3}"/>
                </a:ext>
              </a:extLst>
            </p:cNvPr>
            <p:cNvSpPr txBox="1"/>
            <p:nvPr/>
          </p:nvSpPr>
          <p:spPr>
            <a:xfrm>
              <a:off x="6778295" y="3326201"/>
              <a:ext cx="12763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0E2A7B"/>
                  </a:solidFill>
                </a:rPr>
                <a:t>SAM</a:t>
              </a:r>
              <a:br>
                <a:rPr lang="en-US" sz="1600" b="1" dirty="0">
                  <a:solidFill>
                    <a:srgbClr val="0E2A7B"/>
                  </a:solidFill>
                </a:rPr>
              </a:br>
              <a:r>
                <a:rPr lang="en-US" sz="1600" b="1" dirty="0">
                  <a:solidFill>
                    <a:srgbClr val="0E2A7B"/>
                  </a:solidFill>
                </a:rPr>
                <a:t>120 </a:t>
              </a:r>
              <a:r>
                <a:rPr lang="ru-RU" sz="1600" b="1" dirty="0">
                  <a:solidFill>
                    <a:srgbClr val="0E2A7B"/>
                  </a:solidFill>
                </a:rPr>
                <a:t>млн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123FDFBD-DAE0-6D10-68C4-8A450ECF5941}"/>
                </a:ext>
              </a:extLst>
            </p:cNvPr>
            <p:cNvSpPr txBox="1"/>
            <p:nvPr/>
          </p:nvSpPr>
          <p:spPr>
            <a:xfrm>
              <a:off x="6778295" y="2529295"/>
              <a:ext cx="12763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</a:rPr>
                <a:t>TAM</a:t>
              </a:r>
              <a:br>
                <a:rPr lang="en-US" sz="1600" b="1" dirty="0">
                  <a:solidFill>
                    <a:schemeClr val="bg1"/>
                  </a:solidFill>
                </a:rPr>
              </a:br>
              <a:r>
                <a:rPr lang="en-US" sz="1600" b="1" dirty="0">
                  <a:solidFill>
                    <a:schemeClr val="bg1"/>
                  </a:solidFill>
                </a:rPr>
                <a:t>1,2 </a:t>
              </a:r>
              <a:r>
                <a:rPr lang="ru-RU" sz="1600" b="1" dirty="0">
                  <a:solidFill>
                    <a:schemeClr val="bg1"/>
                  </a:solidFill>
                </a:rPr>
                <a:t>млрд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C5356BC5-57F3-B7A9-B639-02EFAFF37B50}"/>
              </a:ext>
            </a:extLst>
          </p:cNvPr>
          <p:cNvSpPr txBox="1"/>
          <p:nvPr/>
        </p:nvSpPr>
        <p:spPr>
          <a:xfrm>
            <a:off x="5361406" y="1358800"/>
            <a:ext cx="538647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/>
              <a:t>Расчётная модель: годовая лицензия для школы — </a:t>
            </a:r>
            <a:r>
              <a:rPr lang="ru-RU" sz="1600" b="1" dirty="0"/>
              <a:t>30 000 ₽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E6525282-854B-ABAD-984C-AAC9FF74D6E8}"/>
              </a:ext>
            </a:extLst>
          </p:cNvPr>
          <p:cNvSpPr txBox="1"/>
          <p:nvPr/>
        </p:nvSpPr>
        <p:spPr>
          <a:xfrm>
            <a:off x="9553876" y="2258784"/>
            <a:ext cx="255949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/>
              <a:t>Весь доступный рынок - 40 000 школ × 30 000 ₽</a:t>
            </a:r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="" xmlns:a16="http://schemas.microsoft.com/office/drawing/2014/main" id="{0E627215-AA7F-25CD-06F6-C5BBC40D48B4}"/>
              </a:ext>
            </a:extLst>
          </p:cNvPr>
          <p:cNvCxnSpPr>
            <a:cxnSpLocks/>
            <a:stCxn id="17" idx="3"/>
            <a:endCxn id="22" idx="1"/>
          </p:cNvCxnSpPr>
          <p:nvPr/>
        </p:nvCxnSpPr>
        <p:spPr>
          <a:xfrm flipV="1">
            <a:off x="7730795" y="2520394"/>
            <a:ext cx="1823081" cy="1"/>
          </a:xfrm>
          <a:prstGeom prst="line">
            <a:avLst/>
          </a:prstGeom>
          <a:ln w="25400" cap="flat" cmpd="sng" algn="ctr">
            <a:solidFill>
              <a:srgbClr val="E31E2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6BE0D239-FC13-6F85-10A2-A2FD15486FFA}"/>
              </a:ext>
            </a:extLst>
          </p:cNvPr>
          <p:cNvSpPr txBox="1"/>
          <p:nvPr/>
        </p:nvSpPr>
        <p:spPr>
          <a:xfrm>
            <a:off x="9553875" y="2947968"/>
            <a:ext cx="255949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/>
              <a:t>Достижимый рынок на первом этапе - 10% школ РФ: 4 000 школ × 30 000 ₽</a:t>
            </a:r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="" xmlns:a16="http://schemas.microsoft.com/office/drawing/2014/main" id="{D1AE249B-36CA-AC68-4FC2-90ED06CEB5AA}"/>
              </a:ext>
            </a:extLst>
          </p:cNvPr>
          <p:cNvCxnSpPr>
            <a:cxnSpLocks/>
            <a:stCxn id="16" idx="3"/>
            <a:endCxn id="35" idx="1"/>
          </p:cNvCxnSpPr>
          <p:nvPr/>
        </p:nvCxnSpPr>
        <p:spPr>
          <a:xfrm flipV="1">
            <a:off x="7730795" y="3317300"/>
            <a:ext cx="1823080" cy="1"/>
          </a:xfrm>
          <a:prstGeom prst="line">
            <a:avLst/>
          </a:prstGeom>
          <a:ln w="25400" cap="flat" cmpd="sng" algn="ctr">
            <a:solidFill>
              <a:srgbClr val="E31E2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F44F5072-8B3C-A7C6-6F8B-5CB5DD757C99}"/>
              </a:ext>
            </a:extLst>
          </p:cNvPr>
          <p:cNvSpPr txBox="1"/>
          <p:nvPr/>
        </p:nvSpPr>
        <p:spPr>
          <a:xfrm>
            <a:off x="9553874" y="3948867"/>
            <a:ext cx="255949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/>
              <a:t>Достижимый рынок на первом этапе - 10% школ РФ: 4 000 школ × 30 000 ₽</a:t>
            </a:r>
          </a:p>
        </p:txBody>
      </p:sp>
      <p:cxnSp>
        <p:nvCxnSpPr>
          <p:cNvPr id="42" name="Прямая соединительная линия 41">
            <a:extLst>
              <a:ext uri="{FF2B5EF4-FFF2-40B4-BE49-F238E27FC236}">
                <a16:creationId xmlns="" xmlns:a16="http://schemas.microsoft.com/office/drawing/2014/main" id="{F067E5E5-EC95-4140-F958-21DFC40FCA19}"/>
              </a:ext>
            </a:extLst>
          </p:cNvPr>
          <p:cNvCxnSpPr>
            <a:cxnSpLocks/>
            <a:stCxn id="15" idx="3"/>
            <a:endCxn id="41" idx="1"/>
          </p:cNvCxnSpPr>
          <p:nvPr/>
        </p:nvCxnSpPr>
        <p:spPr>
          <a:xfrm flipV="1">
            <a:off x="7748738" y="4318199"/>
            <a:ext cx="1805136" cy="1"/>
          </a:xfrm>
          <a:prstGeom prst="line">
            <a:avLst/>
          </a:prstGeom>
          <a:ln w="25400" cap="flat" cmpd="sng" algn="ctr">
            <a:solidFill>
              <a:srgbClr val="E31E2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03230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Группа 35"/>
          <p:cNvGrpSpPr/>
          <p:nvPr/>
        </p:nvGrpSpPr>
        <p:grpSpPr>
          <a:xfrm>
            <a:off x="938838" y="-2"/>
            <a:ext cx="11253162" cy="6858002"/>
            <a:chOff x="934647" y="0"/>
            <a:chExt cx="11255767" cy="6859590"/>
          </a:xfrm>
        </p:grpSpPr>
        <p:grpSp>
          <p:nvGrpSpPr>
            <p:cNvPr id="35" name="Группа 34"/>
            <p:cNvGrpSpPr/>
            <p:nvPr/>
          </p:nvGrpSpPr>
          <p:grpSpPr>
            <a:xfrm>
              <a:off x="1960336" y="0"/>
              <a:ext cx="10230078" cy="6859590"/>
              <a:chOff x="1960336" y="0"/>
              <a:chExt cx="10230078" cy="6859590"/>
            </a:xfrm>
          </p:grpSpPr>
          <p:sp>
            <p:nvSpPr>
              <p:cNvPr id="28" name="Прямоугольник 27"/>
              <p:cNvSpPr/>
              <p:nvPr/>
            </p:nvSpPr>
            <p:spPr bwMode="auto">
              <a:xfrm>
                <a:off x="2286000" y="0"/>
                <a:ext cx="9904414" cy="685958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19" tIns="45709" rIns="91419" bIns="45709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rtl="0"/>
                <a:endParaRPr lang="ru-RU" dirty="0"/>
              </a:p>
            </p:txBody>
          </p:sp>
          <p:sp>
            <p:nvSpPr>
              <p:cNvPr id="7" name="Прямоугольник 6"/>
              <p:cNvSpPr/>
              <p:nvPr/>
            </p:nvSpPr>
            <p:spPr bwMode="auto">
              <a:xfrm rot="16200000">
                <a:off x="-1097021" y="3057357"/>
                <a:ext cx="6859590" cy="744876"/>
              </a:xfrm>
              <a:prstGeom prst="rect">
                <a:avLst/>
              </a:prstGeom>
              <a:solidFill>
                <a:schemeClr val="accent1"/>
              </a:solidFill>
              <a:ln w="6350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19" tIns="45709" rIns="91419" bIns="45709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rtl="0"/>
                <a:endParaRPr lang="ru-RU" sz="1600" dirty="0"/>
              </a:p>
            </p:txBody>
          </p:sp>
        </p:grpSp>
        <p:sp>
          <p:nvSpPr>
            <p:cNvPr id="31" name="Овал 30"/>
            <p:cNvSpPr/>
            <p:nvPr/>
          </p:nvSpPr>
          <p:spPr>
            <a:xfrm>
              <a:off x="934647" y="1716042"/>
              <a:ext cx="2762825" cy="276282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Содержимое 2"/>
          <p:cNvSpPr txBox="1">
            <a:spLocks/>
          </p:cNvSpPr>
          <p:nvPr/>
        </p:nvSpPr>
        <p:spPr>
          <a:xfrm>
            <a:off x="4423432" y="736430"/>
            <a:ext cx="6819049" cy="1351808"/>
          </a:xfrm>
          <a:prstGeom prst="rect">
            <a:avLst/>
          </a:prstGeom>
        </p:spPr>
        <p:txBody>
          <a:bodyPr anchor="ctr"/>
          <a:lstStyle/>
          <a:p>
            <a:pPr marL="88882" indent="-88882" algn="ctr" defTabSz="1172027">
              <a:spcBef>
                <a:spcPct val="0"/>
              </a:spcBef>
              <a:defRPr/>
            </a:pPr>
            <a:r>
              <a:rPr lang="ru-RU" sz="4399" b="1" dirty="0">
                <a:ea typeface="+mj-ea"/>
                <a:cs typeface="+mj-cs"/>
              </a:rPr>
              <a:t>Контакты, если остались вопросы!</a:t>
            </a:r>
          </a:p>
        </p:txBody>
      </p:sp>
      <p:grpSp>
        <p:nvGrpSpPr>
          <p:cNvPr id="9" name="Группа 8"/>
          <p:cNvGrpSpPr/>
          <p:nvPr/>
        </p:nvGrpSpPr>
        <p:grpSpPr>
          <a:xfrm>
            <a:off x="5177118" y="2459654"/>
            <a:ext cx="2641541" cy="553998"/>
            <a:chOff x="4565195" y="6208499"/>
            <a:chExt cx="2642152" cy="554126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4865292" y="6208499"/>
              <a:ext cx="2342055" cy="554126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r>
                <a:rPr lang="ru-RU" sz="1600" b="1" dirty="0"/>
                <a:t>Егор Колесов</a:t>
              </a:r>
              <a:endParaRPr lang="ru-RU" sz="1400" dirty="0"/>
            </a:p>
            <a:p>
              <a:r>
                <a:rPr lang="ru-RU" sz="1400" dirty="0"/>
                <a:t>+7 (</a:t>
              </a:r>
              <a:r>
                <a:rPr lang="en-US" sz="1400" dirty="0"/>
                <a:t>95</a:t>
              </a:r>
              <a:r>
                <a:rPr lang="ru-RU" sz="1400" dirty="0"/>
                <a:t>1) 739-47-02</a:t>
              </a:r>
            </a:p>
          </p:txBody>
        </p:sp>
        <p:sp>
          <p:nvSpPr>
            <p:cNvPr id="11" name="Google Shape;11008;p139"/>
            <p:cNvSpPr/>
            <p:nvPr/>
          </p:nvSpPr>
          <p:spPr>
            <a:xfrm>
              <a:off x="4565195" y="6315496"/>
              <a:ext cx="353617" cy="340133"/>
            </a:xfrm>
            <a:custGeom>
              <a:avLst/>
              <a:gdLst/>
              <a:ahLst/>
              <a:cxnLst/>
              <a:rect l="l" t="t" r="r" b="b"/>
              <a:pathLst>
                <a:path w="20089" h="19323" extrusionOk="0">
                  <a:moveTo>
                    <a:pt x="4477" y="1134"/>
                  </a:moveTo>
                  <a:cubicBezTo>
                    <a:pt x="4624" y="1134"/>
                    <a:pt x="4765" y="1194"/>
                    <a:pt x="4868" y="1300"/>
                  </a:cubicBezTo>
                  <a:lnTo>
                    <a:pt x="7268" y="3694"/>
                  </a:lnTo>
                  <a:cubicBezTo>
                    <a:pt x="7489" y="3915"/>
                    <a:pt x="7489" y="4271"/>
                    <a:pt x="7268" y="4494"/>
                  </a:cubicBezTo>
                  <a:lnTo>
                    <a:pt x="6870" y="4893"/>
                  </a:lnTo>
                  <a:lnTo>
                    <a:pt x="3669" y="1692"/>
                  </a:lnTo>
                  <a:lnTo>
                    <a:pt x="4068" y="1300"/>
                  </a:lnTo>
                  <a:cubicBezTo>
                    <a:pt x="4173" y="1191"/>
                    <a:pt x="4315" y="1134"/>
                    <a:pt x="4466" y="1134"/>
                  </a:cubicBezTo>
                  <a:cubicBezTo>
                    <a:pt x="4470" y="1134"/>
                    <a:pt x="4473" y="1134"/>
                    <a:pt x="4477" y="1134"/>
                  </a:cubicBezTo>
                  <a:close/>
                  <a:moveTo>
                    <a:pt x="15822" y="12484"/>
                  </a:moveTo>
                  <a:cubicBezTo>
                    <a:pt x="15973" y="12484"/>
                    <a:pt x="16118" y="12544"/>
                    <a:pt x="16224" y="12650"/>
                  </a:cubicBezTo>
                  <a:lnTo>
                    <a:pt x="18624" y="15053"/>
                  </a:lnTo>
                  <a:cubicBezTo>
                    <a:pt x="18845" y="15274"/>
                    <a:pt x="18845" y="15633"/>
                    <a:pt x="18624" y="15854"/>
                  </a:cubicBezTo>
                  <a:lnTo>
                    <a:pt x="18226" y="16255"/>
                  </a:lnTo>
                  <a:lnTo>
                    <a:pt x="15022" y="13051"/>
                  </a:lnTo>
                  <a:lnTo>
                    <a:pt x="15421" y="12650"/>
                  </a:lnTo>
                  <a:cubicBezTo>
                    <a:pt x="15526" y="12544"/>
                    <a:pt x="15671" y="12484"/>
                    <a:pt x="15822" y="12484"/>
                  </a:cubicBezTo>
                  <a:close/>
                  <a:moveTo>
                    <a:pt x="2881" y="2508"/>
                  </a:moveTo>
                  <a:lnTo>
                    <a:pt x="6073" y="5699"/>
                  </a:lnTo>
                  <a:cubicBezTo>
                    <a:pt x="5227" y="6656"/>
                    <a:pt x="5275" y="8103"/>
                    <a:pt x="6175" y="9005"/>
                  </a:cubicBezTo>
                  <a:lnTo>
                    <a:pt x="10910" y="13743"/>
                  </a:lnTo>
                  <a:cubicBezTo>
                    <a:pt x="11379" y="14214"/>
                    <a:pt x="11998" y="14451"/>
                    <a:pt x="12618" y="14451"/>
                  </a:cubicBezTo>
                  <a:cubicBezTo>
                    <a:pt x="13188" y="14451"/>
                    <a:pt x="13758" y="14252"/>
                    <a:pt x="14216" y="13849"/>
                  </a:cubicBezTo>
                  <a:lnTo>
                    <a:pt x="17408" y="17040"/>
                  </a:lnTo>
                  <a:cubicBezTo>
                    <a:pt x="16480" y="17810"/>
                    <a:pt x="15350" y="18190"/>
                    <a:pt x="14222" y="18190"/>
                  </a:cubicBezTo>
                  <a:cubicBezTo>
                    <a:pt x="12939" y="18190"/>
                    <a:pt x="11660" y="17697"/>
                    <a:pt x="10689" y="16726"/>
                  </a:cubicBezTo>
                  <a:lnTo>
                    <a:pt x="10692" y="16726"/>
                  </a:lnTo>
                  <a:lnTo>
                    <a:pt x="3192" y="9226"/>
                  </a:lnTo>
                  <a:cubicBezTo>
                    <a:pt x="1371" y="7402"/>
                    <a:pt x="1235" y="4491"/>
                    <a:pt x="2881" y="2508"/>
                  </a:cubicBezTo>
                  <a:close/>
                  <a:moveTo>
                    <a:pt x="4468" y="1"/>
                  </a:moveTo>
                  <a:cubicBezTo>
                    <a:pt x="4034" y="1"/>
                    <a:pt x="3600" y="166"/>
                    <a:pt x="3267" y="497"/>
                  </a:cubicBezTo>
                  <a:lnTo>
                    <a:pt x="2473" y="1285"/>
                  </a:lnTo>
                  <a:lnTo>
                    <a:pt x="2464" y="1294"/>
                  </a:lnTo>
                  <a:lnTo>
                    <a:pt x="2458" y="1300"/>
                  </a:lnTo>
                  <a:lnTo>
                    <a:pt x="2392" y="1366"/>
                  </a:lnTo>
                  <a:cubicBezTo>
                    <a:pt x="0" y="3758"/>
                    <a:pt x="0" y="7635"/>
                    <a:pt x="2392" y="10026"/>
                  </a:cubicBezTo>
                  <a:lnTo>
                    <a:pt x="9889" y="17529"/>
                  </a:lnTo>
                  <a:cubicBezTo>
                    <a:pt x="11086" y="18725"/>
                    <a:pt x="12654" y="19323"/>
                    <a:pt x="14222" y="19323"/>
                  </a:cubicBezTo>
                  <a:cubicBezTo>
                    <a:pt x="15789" y="19323"/>
                    <a:pt x="17356" y="18725"/>
                    <a:pt x="18552" y="17529"/>
                  </a:cubicBezTo>
                  <a:lnTo>
                    <a:pt x="18624" y="17457"/>
                  </a:lnTo>
                  <a:lnTo>
                    <a:pt x="19425" y="16657"/>
                  </a:lnTo>
                  <a:cubicBezTo>
                    <a:pt x="20089" y="15992"/>
                    <a:pt x="20089" y="14917"/>
                    <a:pt x="19425" y="14253"/>
                  </a:cubicBezTo>
                  <a:lnTo>
                    <a:pt x="17024" y="11850"/>
                  </a:lnTo>
                  <a:cubicBezTo>
                    <a:pt x="16692" y="11518"/>
                    <a:pt x="16257" y="11352"/>
                    <a:pt x="15822" y="11352"/>
                  </a:cubicBezTo>
                  <a:cubicBezTo>
                    <a:pt x="15388" y="11352"/>
                    <a:pt x="14953" y="11518"/>
                    <a:pt x="14621" y="11850"/>
                  </a:cubicBezTo>
                  <a:lnTo>
                    <a:pt x="13820" y="12650"/>
                  </a:lnTo>
                  <a:lnTo>
                    <a:pt x="13531" y="12943"/>
                  </a:lnTo>
                  <a:cubicBezTo>
                    <a:pt x="13278" y="13193"/>
                    <a:pt x="12949" y="13319"/>
                    <a:pt x="12620" y="13319"/>
                  </a:cubicBezTo>
                  <a:cubicBezTo>
                    <a:pt x="12291" y="13319"/>
                    <a:pt x="11962" y="13193"/>
                    <a:pt x="11710" y="12943"/>
                  </a:cubicBezTo>
                  <a:lnTo>
                    <a:pt x="6978" y="8205"/>
                  </a:lnTo>
                  <a:cubicBezTo>
                    <a:pt x="6474" y="7704"/>
                    <a:pt x="6474" y="6889"/>
                    <a:pt x="6978" y="6385"/>
                  </a:cubicBezTo>
                  <a:lnTo>
                    <a:pt x="7268" y="6095"/>
                  </a:lnTo>
                  <a:lnTo>
                    <a:pt x="8068" y="5294"/>
                  </a:lnTo>
                  <a:cubicBezTo>
                    <a:pt x="8733" y="4630"/>
                    <a:pt x="8733" y="3555"/>
                    <a:pt x="8068" y="2891"/>
                  </a:cubicBezTo>
                  <a:lnTo>
                    <a:pt x="5668" y="497"/>
                  </a:lnTo>
                  <a:cubicBezTo>
                    <a:pt x="5336" y="166"/>
                    <a:pt x="4902" y="1"/>
                    <a:pt x="446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04" tIns="91404" rIns="91404" bIns="91404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5" name="Группа 4">
            <a:extLst>
              <a:ext uri="{FF2B5EF4-FFF2-40B4-BE49-F238E27FC236}">
                <a16:creationId xmlns="" xmlns:a16="http://schemas.microsoft.com/office/drawing/2014/main" id="{EAB81745-DBDF-2510-589F-55A29A0D3FB3}"/>
              </a:ext>
            </a:extLst>
          </p:cNvPr>
          <p:cNvGrpSpPr/>
          <p:nvPr/>
        </p:nvGrpSpPr>
        <p:grpSpPr>
          <a:xfrm>
            <a:off x="5177118" y="3456413"/>
            <a:ext cx="2641541" cy="553998"/>
            <a:chOff x="4565195" y="6208499"/>
            <a:chExt cx="2642152" cy="554126"/>
          </a:xfrm>
        </p:grpSpPr>
        <p:sp>
          <p:nvSpPr>
            <p:cNvPr id="6" name="Прямоугольник 5">
              <a:extLst>
                <a:ext uri="{FF2B5EF4-FFF2-40B4-BE49-F238E27FC236}">
                  <a16:creationId xmlns="" xmlns:a16="http://schemas.microsoft.com/office/drawing/2014/main" id="{6C084B98-15C9-0DFE-C38A-D1A6E9F7DA4B}"/>
                </a:ext>
              </a:extLst>
            </p:cNvPr>
            <p:cNvSpPr/>
            <p:nvPr/>
          </p:nvSpPr>
          <p:spPr>
            <a:xfrm>
              <a:off x="4865292" y="6208499"/>
              <a:ext cx="2342055" cy="554126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r>
                <a:rPr lang="ru-RU" sz="1600" b="1" dirty="0"/>
                <a:t>Макар Васильев</a:t>
              </a:r>
            </a:p>
            <a:p>
              <a:r>
                <a:rPr lang="ru-RU" sz="1400" dirty="0"/>
                <a:t>+7 (</a:t>
              </a:r>
              <a:r>
                <a:rPr lang="en-US" sz="1400" dirty="0"/>
                <a:t>9</a:t>
              </a:r>
              <a:r>
                <a:rPr lang="ru-RU" sz="1400" dirty="0"/>
                <a:t>64) 670-43-82</a:t>
              </a:r>
            </a:p>
          </p:txBody>
        </p:sp>
        <p:sp>
          <p:nvSpPr>
            <p:cNvPr id="15" name="Google Shape;11008;p139">
              <a:extLst>
                <a:ext uri="{FF2B5EF4-FFF2-40B4-BE49-F238E27FC236}">
                  <a16:creationId xmlns="" xmlns:a16="http://schemas.microsoft.com/office/drawing/2014/main" id="{1792D814-C0A3-C098-08A3-28551F3F289C}"/>
                </a:ext>
              </a:extLst>
            </p:cNvPr>
            <p:cNvSpPr/>
            <p:nvPr/>
          </p:nvSpPr>
          <p:spPr>
            <a:xfrm>
              <a:off x="4565195" y="6315496"/>
              <a:ext cx="353617" cy="340133"/>
            </a:xfrm>
            <a:custGeom>
              <a:avLst/>
              <a:gdLst/>
              <a:ahLst/>
              <a:cxnLst/>
              <a:rect l="l" t="t" r="r" b="b"/>
              <a:pathLst>
                <a:path w="20089" h="19323" extrusionOk="0">
                  <a:moveTo>
                    <a:pt x="4477" y="1134"/>
                  </a:moveTo>
                  <a:cubicBezTo>
                    <a:pt x="4624" y="1134"/>
                    <a:pt x="4765" y="1194"/>
                    <a:pt x="4868" y="1300"/>
                  </a:cubicBezTo>
                  <a:lnTo>
                    <a:pt x="7268" y="3694"/>
                  </a:lnTo>
                  <a:cubicBezTo>
                    <a:pt x="7489" y="3915"/>
                    <a:pt x="7489" y="4271"/>
                    <a:pt x="7268" y="4494"/>
                  </a:cubicBezTo>
                  <a:lnTo>
                    <a:pt x="6870" y="4893"/>
                  </a:lnTo>
                  <a:lnTo>
                    <a:pt x="3669" y="1692"/>
                  </a:lnTo>
                  <a:lnTo>
                    <a:pt x="4068" y="1300"/>
                  </a:lnTo>
                  <a:cubicBezTo>
                    <a:pt x="4173" y="1191"/>
                    <a:pt x="4315" y="1134"/>
                    <a:pt x="4466" y="1134"/>
                  </a:cubicBezTo>
                  <a:cubicBezTo>
                    <a:pt x="4470" y="1134"/>
                    <a:pt x="4473" y="1134"/>
                    <a:pt x="4477" y="1134"/>
                  </a:cubicBezTo>
                  <a:close/>
                  <a:moveTo>
                    <a:pt x="15822" y="12484"/>
                  </a:moveTo>
                  <a:cubicBezTo>
                    <a:pt x="15973" y="12484"/>
                    <a:pt x="16118" y="12544"/>
                    <a:pt x="16224" y="12650"/>
                  </a:cubicBezTo>
                  <a:lnTo>
                    <a:pt x="18624" y="15053"/>
                  </a:lnTo>
                  <a:cubicBezTo>
                    <a:pt x="18845" y="15274"/>
                    <a:pt x="18845" y="15633"/>
                    <a:pt x="18624" y="15854"/>
                  </a:cubicBezTo>
                  <a:lnTo>
                    <a:pt x="18226" y="16255"/>
                  </a:lnTo>
                  <a:lnTo>
                    <a:pt x="15022" y="13051"/>
                  </a:lnTo>
                  <a:lnTo>
                    <a:pt x="15421" y="12650"/>
                  </a:lnTo>
                  <a:cubicBezTo>
                    <a:pt x="15526" y="12544"/>
                    <a:pt x="15671" y="12484"/>
                    <a:pt x="15822" y="12484"/>
                  </a:cubicBezTo>
                  <a:close/>
                  <a:moveTo>
                    <a:pt x="2881" y="2508"/>
                  </a:moveTo>
                  <a:lnTo>
                    <a:pt x="6073" y="5699"/>
                  </a:lnTo>
                  <a:cubicBezTo>
                    <a:pt x="5227" y="6656"/>
                    <a:pt x="5275" y="8103"/>
                    <a:pt x="6175" y="9005"/>
                  </a:cubicBezTo>
                  <a:lnTo>
                    <a:pt x="10910" y="13743"/>
                  </a:lnTo>
                  <a:cubicBezTo>
                    <a:pt x="11379" y="14214"/>
                    <a:pt x="11998" y="14451"/>
                    <a:pt x="12618" y="14451"/>
                  </a:cubicBezTo>
                  <a:cubicBezTo>
                    <a:pt x="13188" y="14451"/>
                    <a:pt x="13758" y="14252"/>
                    <a:pt x="14216" y="13849"/>
                  </a:cubicBezTo>
                  <a:lnTo>
                    <a:pt x="17408" y="17040"/>
                  </a:lnTo>
                  <a:cubicBezTo>
                    <a:pt x="16480" y="17810"/>
                    <a:pt x="15350" y="18190"/>
                    <a:pt x="14222" y="18190"/>
                  </a:cubicBezTo>
                  <a:cubicBezTo>
                    <a:pt x="12939" y="18190"/>
                    <a:pt x="11660" y="17697"/>
                    <a:pt x="10689" y="16726"/>
                  </a:cubicBezTo>
                  <a:lnTo>
                    <a:pt x="10692" y="16726"/>
                  </a:lnTo>
                  <a:lnTo>
                    <a:pt x="3192" y="9226"/>
                  </a:lnTo>
                  <a:cubicBezTo>
                    <a:pt x="1371" y="7402"/>
                    <a:pt x="1235" y="4491"/>
                    <a:pt x="2881" y="2508"/>
                  </a:cubicBezTo>
                  <a:close/>
                  <a:moveTo>
                    <a:pt x="4468" y="1"/>
                  </a:moveTo>
                  <a:cubicBezTo>
                    <a:pt x="4034" y="1"/>
                    <a:pt x="3600" y="166"/>
                    <a:pt x="3267" y="497"/>
                  </a:cubicBezTo>
                  <a:lnTo>
                    <a:pt x="2473" y="1285"/>
                  </a:lnTo>
                  <a:lnTo>
                    <a:pt x="2464" y="1294"/>
                  </a:lnTo>
                  <a:lnTo>
                    <a:pt x="2458" y="1300"/>
                  </a:lnTo>
                  <a:lnTo>
                    <a:pt x="2392" y="1366"/>
                  </a:lnTo>
                  <a:cubicBezTo>
                    <a:pt x="0" y="3758"/>
                    <a:pt x="0" y="7635"/>
                    <a:pt x="2392" y="10026"/>
                  </a:cubicBezTo>
                  <a:lnTo>
                    <a:pt x="9889" y="17529"/>
                  </a:lnTo>
                  <a:cubicBezTo>
                    <a:pt x="11086" y="18725"/>
                    <a:pt x="12654" y="19323"/>
                    <a:pt x="14222" y="19323"/>
                  </a:cubicBezTo>
                  <a:cubicBezTo>
                    <a:pt x="15789" y="19323"/>
                    <a:pt x="17356" y="18725"/>
                    <a:pt x="18552" y="17529"/>
                  </a:cubicBezTo>
                  <a:lnTo>
                    <a:pt x="18624" y="17457"/>
                  </a:lnTo>
                  <a:lnTo>
                    <a:pt x="19425" y="16657"/>
                  </a:lnTo>
                  <a:cubicBezTo>
                    <a:pt x="20089" y="15992"/>
                    <a:pt x="20089" y="14917"/>
                    <a:pt x="19425" y="14253"/>
                  </a:cubicBezTo>
                  <a:lnTo>
                    <a:pt x="17024" y="11850"/>
                  </a:lnTo>
                  <a:cubicBezTo>
                    <a:pt x="16692" y="11518"/>
                    <a:pt x="16257" y="11352"/>
                    <a:pt x="15822" y="11352"/>
                  </a:cubicBezTo>
                  <a:cubicBezTo>
                    <a:pt x="15388" y="11352"/>
                    <a:pt x="14953" y="11518"/>
                    <a:pt x="14621" y="11850"/>
                  </a:cubicBezTo>
                  <a:lnTo>
                    <a:pt x="13820" y="12650"/>
                  </a:lnTo>
                  <a:lnTo>
                    <a:pt x="13531" y="12943"/>
                  </a:lnTo>
                  <a:cubicBezTo>
                    <a:pt x="13278" y="13193"/>
                    <a:pt x="12949" y="13319"/>
                    <a:pt x="12620" y="13319"/>
                  </a:cubicBezTo>
                  <a:cubicBezTo>
                    <a:pt x="12291" y="13319"/>
                    <a:pt x="11962" y="13193"/>
                    <a:pt x="11710" y="12943"/>
                  </a:cubicBezTo>
                  <a:lnTo>
                    <a:pt x="6978" y="8205"/>
                  </a:lnTo>
                  <a:cubicBezTo>
                    <a:pt x="6474" y="7704"/>
                    <a:pt x="6474" y="6889"/>
                    <a:pt x="6978" y="6385"/>
                  </a:cubicBezTo>
                  <a:lnTo>
                    <a:pt x="7268" y="6095"/>
                  </a:lnTo>
                  <a:lnTo>
                    <a:pt x="8068" y="5294"/>
                  </a:lnTo>
                  <a:cubicBezTo>
                    <a:pt x="8733" y="4630"/>
                    <a:pt x="8733" y="3555"/>
                    <a:pt x="8068" y="2891"/>
                  </a:cubicBezTo>
                  <a:lnTo>
                    <a:pt x="5668" y="497"/>
                  </a:lnTo>
                  <a:cubicBezTo>
                    <a:pt x="5336" y="166"/>
                    <a:pt x="4902" y="1"/>
                    <a:pt x="446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04" tIns="91404" rIns="91404" bIns="91404" anchor="ctr" anchorCtr="0">
              <a:noAutofit/>
            </a:bodyPr>
            <a:lstStyle/>
            <a:p>
              <a:endParaRPr/>
            </a:p>
          </p:txBody>
        </p:sp>
      </p:grpSp>
      <p:pic>
        <p:nvPicPr>
          <p:cNvPr id="2" name="Рисунок 1" descr="Изображение выглядит как мультфильм, графическая вставка, иллюстрация, Мультфильм&#10;&#10;Контент, сгенерированный ИИ, может содержать ошибки.">
            <a:extLst>
              <a:ext uri="{FF2B5EF4-FFF2-40B4-BE49-F238E27FC236}">
                <a16:creationId xmlns="" xmlns:a16="http://schemas.microsoft.com/office/drawing/2014/main" id="{C48E0D12-E752-ACC0-AC67-AB55D55335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05416" y="1875947"/>
            <a:ext cx="2624626" cy="2624626"/>
          </a:xfrm>
          <a:prstGeom prst="rect">
            <a:avLst/>
          </a:prstGeom>
        </p:spPr>
      </p:pic>
      <p:grpSp>
        <p:nvGrpSpPr>
          <p:cNvPr id="4" name="Группа 3">
            <a:extLst>
              <a:ext uri="{FF2B5EF4-FFF2-40B4-BE49-F238E27FC236}">
                <a16:creationId xmlns="" xmlns:a16="http://schemas.microsoft.com/office/drawing/2014/main" id="{D45A6768-AC14-B1F8-E138-74AA33416264}"/>
              </a:ext>
            </a:extLst>
          </p:cNvPr>
          <p:cNvGrpSpPr/>
          <p:nvPr/>
        </p:nvGrpSpPr>
        <p:grpSpPr>
          <a:xfrm>
            <a:off x="5177118" y="4390117"/>
            <a:ext cx="2641541" cy="553998"/>
            <a:chOff x="4565195" y="6208499"/>
            <a:chExt cx="2642152" cy="554126"/>
          </a:xfrm>
        </p:grpSpPr>
        <p:sp>
          <p:nvSpPr>
            <p:cNvPr id="12" name="Прямоугольник 11">
              <a:extLst>
                <a:ext uri="{FF2B5EF4-FFF2-40B4-BE49-F238E27FC236}">
                  <a16:creationId xmlns="" xmlns:a16="http://schemas.microsoft.com/office/drawing/2014/main" id="{04EEC003-5DAC-617D-6506-51539037A4CB}"/>
                </a:ext>
              </a:extLst>
            </p:cNvPr>
            <p:cNvSpPr/>
            <p:nvPr/>
          </p:nvSpPr>
          <p:spPr>
            <a:xfrm>
              <a:off x="4865292" y="6208499"/>
              <a:ext cx="2342055" cy="554126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r>
                <a:rPr lang="ru-RU" sz="1600" b="1" dirty="0"/>
                <a:t>Андрей Пименов</a:t>
              </a:r>
            </a:p>
            <a:p>
              <a:r>
                <a:rPr lang="ru-RU" sz="1400" dirty="0"/>
                <a:t>+7 (</a:t>
              </a:r>
              <a:r>
                <a:rPr lang="en-US" sz="1400" dirty="0"/>
                <a:t>9</a:t>
              </a:r>
              <a:r>
                <a:rPr lang="ru-RU" sz="1400" dirty="0"/>
                <a:t>21) 136-23-10</a:t>
              </a:r>
            </a:p>
          </p:txBody>
        </p:sp>
        <p:sp>
          <p:nvSpPr>
            <p:cNvPr id="13" name="Google Shape;11008;p139">
              <a:extLst>
                <a:ext uri="{FF2B5EF4-FFF2-40B4-BE49-F238E27FC236}">
                  <a16:creationId xmlns="" xmlns:a16="http://schemas.microsoft.com/office/drawing/2014/main" id="{14F9760B-F952-E80C-290F-AF6301875F16}"/>
                </a:ext>
              </a:extLst>
            </p:cNvPr>
            <p:cNvSpPr/>
            <p:nvPr/>
          </p:nvSpPr>
          <p:spPr>
            <a:xfrm>
              <a:off x="4565195" y="6315496"/>
              <a:ext cx="353617" cy="340133"/>
            </a:xfrm>
            <a:custGeom>
              <a:avLst/>
              <a:gdLst/>
              <a:ahLst/>
              <a:cxnLst/>
              <a:rect l="l" t="t" r="r" b="b"/>
              <a:pathLst>
                <a:path w="20089" h="19323" extrusionOk="0">
                  <a:moveTo>
                    <a:pt x="4477" y="1134"/>
                  </a:moveTo>
                  <a:cubicBezTo>
                    <a:pt x="4624" y="1134"/>
                    <a:pt x="4765" y="1194"/>
                    <a:pt x="4868" y="1300"/>
                  </a:cubicBezTo>
                  <a:lnTo>
                    <a:pt x="7268" y="3694"/>
                  </a:lnTo>
                  <a:cubicBezTo>
                    <a:pt x="7489" y="3915"/>
                    <a:pt x="7489" y="4271"/>
                    <a:pt x="7268" y="4494"/>
                  </a:cubicBezTo>
                  <a:lnTo>
                    <a:pt x="6870" y="4893"/>
                  </a:lnTo>
                  <a:lnTo>
                    <a:pt x="3669" y="1692"/>
                  </a:lnTo>
                  <a:lnTo>
                    <a:pt x="4068" y="1300"/>
                  </a:lnTo>
                  <a:cubicBezTo>
                    <a:pt x="4173" y="1191"/>
                    <a:pt x="4315" y="1134"/>
                    <a:pt x="4466" y="1134"/>
                  </a:cubicBezTo>
                  <a:cubicBezTo>
                    <a:pt x="4470" y="1134"/>
                    <a:pt x="4473" y="1134"/>
                    <a:pt x="4477" y="1134"/>
                  </a:cubicBezTo>
                  <a:close/>
                  <a:moveTo>
                    <a:pt x="15822" y="12484"/>
                  </a:moveTo>
                  <a:cubicBezTo>
                    <a:pt x="15973" y="12484"/>
                    <a:pt x="16118" y="12544"/>
                    <a:pt x="16224" y="12650"/>
                  </a:cubicBezTo>
                  <a:lnTo>
                    <a:pt x="18624" y="15053"/>
                  </a:lnTo>
                  <a:cubicBezTo>
                    <a:pt x="18845" y="15274"/>
                    <a:pt x="18845" y="15633"/>
                    <a:pt x="18624" y="15854"/>
                  </a:cubicBezTo>
                  <a:lnTo>
                    <a:pt x="18226" y="16255"/>
                  </a:lnTo>
                  <a:lnTo>
                    <a:pt x="15022" y="13051"/>
                  </a:lnTo>
                  <a:lnTo>
                    <a:pt x="15421" y="12650"/>
                  </a:lnTo>
                  <a:cubicBezTo>
                    <a:pt x="15526" y="12544"/>
                    <a:pt x="15671" y="12484"/>
                    <a:pt x="15822" y="12484"/>
                  </a:cubicBezTo>
                  <a:close/>
                  <a:moveTo>
                    <a:pt x="2881" y="2508"/>
                  </a:moveTo>
                  <a:lnTo>
                    <a:pt x="6073" y="5699"/>
                  </a:lnTo>
                  <a:cubicBezTo>
                    <a:pt x="5227" y="6656"/>
                    <a:pt x="5275" y="8103"/>
                    <a:pt x="6175" y="9005"/>
                  </a:cubicBezTo>
                  <a:lnTo>
                    <a:pt x="10910" y="13743"/>
                  </a:lnTo>
                  <a:cubicBezTo>
                    <a:pt x="11379" y="14214"/>
                    <a:pt x="11998" y="14451"/>
                    <a:pt x="12618" y="14451"/>
                  </a:cubicBezTo>
                  <a:cubicBezTo>
                    <a:pt x="13188" y="14451"/>
                    <a:pt x="13758" y="14252"/>
                    <a:pt x="14216" y="13849"/>
                  </a:cubicBezTo>
                  <a:lnTo>
                    <a:pt x="17408" y="17040"/>
                  </a:lnTo>
                  <a:cubicBezTo>
                    <a:pt x="16480" y="17810"/>
                    <a:pt x="15350" y="18190"/>
                    <a:pt x="14222" y="18190"/>
                  </a:cubicBezTo>
                  <a:cubicBezTo>
                    <a:pt x="12939" y="18190"/>
                    <a:pt x="11660" y="17697"/>
                    <a:pt x="10689" y="16726"/>
                  </a:cubicBezTo>
                  <a:lnTo>
                    <a:pt x="10692" y="16726"/>
                  </a:lnTo>
                  <a:lnTo>
                    <a:pt x="3192" y="9226"/>
                  </a:lnTo>
                  <a:cubicBezTo>
                    <a:pt x="1371" y="7402"/>
                    <a:pt x="1235" y="4491"/>
                    <a:pt x="2881" y="2508"/>
                  </a:cubicBezTo>
                  <a:close/>
                  <a:moveTo>
                    <a:pt x="4468" y="1"/>
                  </a:moveTo>
                  <a:cubicBezTo>
                    <a:pt x="4034" y="1"/>
                    <a:pt x="3600" y="166"/>
                    <a:pt x="3267" y="497"/>
                  </a:cubicBezTo>
                  <a:lnTo>
                    <a:pt x="2473" y="1285"/>
                  </a:lnTo>
                  <a:lnTo>
                    <a:pt x="2464" y="1294"/>
                  </a:lnTo>
                  <a:lnTo>
                    <a:pt x="2458" y="1300"/>
                  </a:lnTo>
                  <a:lnTo>
                    <a:pt x="2392" y="1366"/>
                  </a:lnTo>
                  <a:cubicBezTo>
                    <a:pt x="0" y="3758"/>
                    <a:pt x="0" y="7635"/>
                    <a:pt x="2392" y="10026"/>
                  </a:cubicBezTo>
                  <a:lnTo>
                    <a:pt x="9889" y="17529"/>
                  </a:lnTo>
                  <a:cubicBezTo>
                    <a:pt x="11086" y="18725"/>
                    <a:pt x="12654" y="19323"/>
                    <a:pt x="14222" y="19323"/>
                  </a:cubicBezTo>
                  <a:cubicBezTo>
                    <a:pt x="15789" y="19323"/>
                    <a:pt x="17356" y="18725"/>
                    <a:pt x="18552" y="17529"/>
                  </a:cubicBezTo>
                  <a:lnTo>
                    <a:pt x="18624" y="17457"/>
                  </a:lnTo>
                  <a:lnTo>
                    <a:pt x="19425" y="16657"/>
                  </a:lnTo>
                  <a:cubicBezTo>
                    <a:pt x="20089" y="15992"/>
                    <a:pt x="20089" y="14917"/>
                    <a:pt x="19425" y="14253"/>
                  </a:cubicBezTo>
                  <a:lnTo>
                    <a:pt x="17024" y="11850"/>
                  </a:lnTo>
                  <a:cubicBezTo>
                    <a:pt x="16692" y="11518"/>
                    <a:pt x="16257" y="11352"/>
                    <a:pt x="15822" y="11352"/>
                  </a:cubicBezTo>
                  <a:cubicBezTo>
                    <a:pt x="15388" y="11352"/>
                    <a:pt x="14953" y="11518"/>
                    <a:pt x="14621" y="11850"/>
                  </a:cubicBezTo>
                  <a:lnTo>
                    <a:pt x="13820" y="12650"/>
                  </a:lnTo>
                  <a:lnTo>
                    <a:pt x="13531" y="12943"/>
                  </a:lnTo>
                  <a:cubicBezTo>
                    <a:pt x="13278" y="13193"/>
                    <a:pt x="12949" y="13319"/>
                    <a:pt x="12620" y="13319"/>
                  </a:cubicBezTo>
                  <a:cubicBezTo>
                    <a:pt x="12291" y="13319"/>
                    <a:pt x="11962" y="13193"/>
                    <a:pt x="11710" y="12943"/>
                  </a:cubicBezTo>
                  <a:lnTo>
                    <a:pt x="6978" y="8205"/>
                  </a:lnTo>
                  <a:cubicBezTo>
                    <a:pt x="6474" y="7704"/>
                    <a:pt x="6474" y="6889"/>
                    <a:pt x="6978" y="6385"/>
                  </a:cubicBezTo>
                  <a:lnTo>
                    <a:pt x="7268" y="6095"/>
                  </a:lnTo>
                  <a:lnTo>
                    <a:pt x="8068" y="5294"/>
                  </a:lnTo>
                  <a:cubicBezTo>
                    <a:pt x="8733" y="4630"/>
                    <a:pt x="8733" y="3555"/>
                    <a:pt x="8068" y="2891"/>
                  </a:cubicBezTo>
                  <a:lnTo>
                    <a:pt x="5668" y="497"/>
                  </a:lnTo>
                  <a:cubicBezTo>
                    <a:pt x="5336" y="166"/>
                    <a:pt x="4902" y="1"/>
                    <a:pt x="446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04" tIns="91404" rIns="91404" bIns="91404" anchor="ctr" anchorCtr="0">
              <a:noAutofit/>
            </a:bodyPr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15792405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JOst">
      <a:majorFont>
        <a:latin typeface="JOst"/>
        <a:ea typeface=""/>
        <a:cs typeface=""/>
      </a:majorFont>
      <a:minorFont>
        <a:latin typeface="JOst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</TotalTime>
  <Words>347</Words>
  <Application>Microsoft Office PowerPoint</Application>
  <PresentationFormat>Произвольный</PresentationFormat>
  <Paragraphs>75</Paragraphs>
  <Slides>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8" baseType="lpstr">
      <vt:lpstr>Тема Office</vt:lpstr>
      <vt:lpstr>Слайд think-cell</vt:lpstr>
      <vt:lpstr>Научи говорить - Нет!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ПРОЕКТА</dc:title>
  <dc:creator>Илья Коняшов</dc:creator>
  <cp:lastModifiedBy>Ершов Евгений Валентинович</cp:lastModifiedBy>
  <cp:revision>47</cp:revision>
  <dcterms:created xsi:type="dcterms:W3CDTF">2024-04-21T07:35:36Z</dcterms:created>
  <dcterms:modified xsi:type="dcterms:W3CDTF">2026-05-21T11:01:11Z</dcterms:modified>
</cp:coreProperties>
</file>