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19"/>
  </p:notesMasterIdLst>
  <p:sldIdLst>
    <p:sldId id="275" r:id="rId2"/>
    <p:sldId id="257" r:id="rId3"/>
    <p:sldId id="268" r:id="rId4"/>
    <p:sldId id="269" r:id="rId5"/>
    <p:sldId id="270" r:id="rId6"/>
    <p:sldId id="280" r:id="rId7"/>
    <p:sldId id="284" r:id="rId8"/>
    <p:sldId id="281" r:id="rId9"/>
    <p:sldId id="282" r:id="rId10"/>
    <p:sldId id="283" r:id="rId11"/>
    <p:sldId id="279" r:id="rId12"/>
    <p:sldId id="273" r:id="rId13"/>
    <p:sldId id="278" r:id="rId14"/>
    <p:sldId id="274" r:id="rId15"/>
    <p:sldId id="276" r:id="rId16"/>
    <p:sldId id="272" r:id="rId17"/>
    <p:sldId id="277" r:id="rId18"/>
  </p:sldIdLst>
  <p:sldSz cx="9144000" cy="5143500" type="screen16x9"/>
  <p:notesSz cx="9928225" cy="14357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3024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E5ED"/>
    <a:srgbClr val="E6C4E5"/>
    <a:srgbClr val="E3A3CF"/>
    <a:srgbClr val="ED8874"/>
    <a:srgbClr val="E5A2E0"/>
    <a:srgbClr val="F4BBB2"/>
    <a:srgbClr val="F5C0B5"/>
    <a:srgbClr val="D8A5D7"/>
    <a:srgbClr val="C1AACA"/>
    <a:srgbClr val="AA7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704" autoAdjust="0"/>
  </p:normalViewPr>
  <p:slideViewPr>
    <p:cSldViewPr snapToGrid="0">
      <p:cViewPr>
        <p:scale>
          <a:sx n="100" d="100"/>
          <a:sy n="100" d="100"/>
        </p:scale>
        <p:origin x="931" y="77"/>
      </p:cViewPr>
      <p:guideLst>
        <p:guide pos="4037"/>
        <p:guide orient="horz" pos="302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25" tIns="138725" rIns="138725" bIns="1387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1440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578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6891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201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6891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5958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3981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92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10523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1636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92823" y="6819741"/>
            <a:ext cx="7942580" cy="6460808"/>
          </a:xfrm>
          <a:prstGeom prst="rect">
            <a:avLst/>
          </a:prstGeom>
        </p:spPr>
        <p:txBody>
          <a:bodyPr spcFirstLastPara="1" wrap="square" lIns="138725" tIns="138725" rIns="138725" bIns="138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71037" cy="538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8394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38854-A894-A8AA-9446-44AAFF4E3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48814A-7FCB-4548-3E31-45E78FF61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BE2BD8-68E1-0ACE-5DEF-DDFCC0E9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19686-5727-6A99-A2E1-B96C4DAF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5B0FC-A02F-B5F2-00C2-33A3D81F2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7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C4F4C-2856-829B-4AB4-F0EAEA05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08169E-982E-1C9F-AD67-34CF37554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963B64-FF80-DA76-1E77-BFF7BFEE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98B5B6-08E6-3022-668F-82145B093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25DF1A-EE25-E874-D0D2-B258004A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677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0835C-D619-02D6-8BCB-9B9C6F60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8BA184-6345-9F24-87C5-5E6AA2E81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6868D1-CA95-D9E1-6EFE-43F51418A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6AD703-B4DC-10DD-D1C7-F3ED434DB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4407B4-8C8A-8416-F710-1869EDAA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472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02DE4-0619-5EF9-328A-0BF541E4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C39B44-9512-51CD-2D49-B613D9F33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D89649-A714-04B4-07C2-643A971A7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ADC2FE-03DE-4D8D-8017-FAC77936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C90E7B-88F5-D9B9-4BFA-D2385D7FF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DE36B9-152F-6E4A-C310-21C36819C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83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10815-E07A-784F-9ABD-13E2D75ED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D4E347-8DD2-823B-BC21-1DDE93E82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C74DA1-A39E-20D5-A167-0C2FBFB42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19D9ED-7501-33F9-EA71-D81A65830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B029D8-7618-1C5E-7F0C-25495CCEC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454D4C-1B7A-1FB2-6A73-3DF8A38F3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42687E-F4C7-D7AD-EFEA-802779590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067E7DD-C7A9-98AA-B6E3-7560CC82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75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DD48A-357A-7785-BD81-035A3674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9A803C1-A4CB-8022-0723-E65CE860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C6202D-1EEB-905E-BDC7-4CE355ACB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D22648-11A4-F3D5-6C8D-66A37CDEB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14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991187-057D-4584-C525-7D04FF691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6F55CB-9F04-C517-40E2-41FA0B7B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420798-82EB-06EE-106E-F22252C0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42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32E74-C2A2-B309-6A58-77D67843D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074593-7B4D-7A2B-5166-69BFC848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A740BF-7178-5564-211F-9E88D132D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896102-DC6B-F9F1-798F-D16F1AE0D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5955E6-A5B9-72E0-F37E-3E53158F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58305B-DB07-278E-2669-AAE55DBB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08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7AF09-E3DD-ECC5-485F-F0898DD8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CB8001-4104-45AD-BB2E-7F9B3C286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FD97E0-7E12-CB96-A6AE-B6767146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3BBDCC-E72E-24D4-7854-BD144A352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B26EFF-EC3C-22A5-B3D1-8C20F4CE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A2A60-E2D0-FC95-C9C8-AE74BE663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12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98E45-0EE2-FBE1-2F27-17690D85A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9EE31E-7B58-A105-1B53-A65F5CAD6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656EB7-8181-A0E0-0926-80BAC9175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E5218E-CE96-F762-9873-A4E3B42D5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1E1D02-AFE7-E7C0-E96B-40C4AD71D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3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1B767C-F4E8-24A9-E402-75CAE2D8A3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9C4260-0C52-0EB9-C7BC-B6407811A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184CA-6C5E-3553-BD12-43A59819F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B4D048-A1F4-554F-D71C-FBE02A16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3B68C0-70CA-8E0D-F2F5-B1782D47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973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28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28"/>
              </a:spcBef>
              <a:spcAft>
                <a:spcPts val="142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30" cy="119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7577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F8256-08CA-4439-D64D-DB76913B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091F81-45BA-E6FD-12D3-3DE112663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95D05B-B8F2-3439-BB7E-A6C9496EE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0EA8C4-3408-7FE9-F906-6E3127932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D781B0-D1C9-C7FB-2893-FBFC80F2F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96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217758-D2BA-BCE9-1D22-B7A421754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0EAD24-23F9-3E11-4152-00CD739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229" y="1952027"/>
            <a:ext cx="5804748" cy="674765"/>
          </a:xfrm>
          <a:noFill/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Montserrat Black" pitchFamily="2" charset="-52"/>
              </a:rPr>
              <a:t>Платформа по расшифровке </a:t>
            </a:r>
            <a:br>
              <a:rPr lang="ru-RU" sz="2400" dirty="0">
                <a:solidFill>
                  <a:schemeClr val="bg1">
                    <a:lumMod val="85000"/>
                  </a:schemeClr>
                </a:solidFill>
                <a:latin typeface="Montserrat Black" pitchFamily="2" charset="-52"/>
              </a:rPr>
            </a:br>
            <a:r>
              <a:rPr lang="ru-RU" sz="2400" dirty="0" err="1">
                <a:solidFill>
                  <a:schemeClr val="bg1">
                    <a:lumMod val="85000"/>
                  </a:schemeClr>
                </a:solidFill>
                <a:latin typeface="Montserrat Black" pitchFamily="2" charset="-52"/>
              </a:rPr>
              <a:t>ИК-спектров</a:t>
            </a:r>
            <a:endParaRPr lang="ru-RU" sz="2400" dirty="0">
              <a:solidFill>
                <a:schemeClr val="bg1">
                  <a:lumMod val="85000"/>
                </a:schemeClr>
              </a:solidFill>
              <a:latin typeface="Montserrat Black" pitchFamily="2" charset="-52"/>
            </a:endParaRPr>
          </a:p>
        </p:txBody>
      </p:sp>
      <p:pic>
        <p:nvPicPr>
          <p:cNvPr id="7" name="Google Shape;88;p15">
            <a:extLst>
              <a:ext uri="{FF2B5EF4-FFF2-40B4-BE49-F238E27FC236}">
                <a16:creationId xmlns:a16="http://schemas.microsoft.com/office/drawing/2014/main" id="{08F5730F-5E86-57E3-0314-2EBBA363DA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5272" y="539362"/>
            <a:ext cx="1033623" cy="35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0;p15">
            <a:extLst>
              <a:ext uri="{FF2B5EF4-FFF2-40B4-BE49-F238E27FC236}">
                <a16:creationId xmlns:a16="http://schemas.microsoft.com/office/drawing/2014/main" id="{C4818053-F2A3-8E8E-614B-15D145D4638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9980" y="405981"/>
            <a:ext cx="617400" cy="611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530" name="Picture 2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46035" y="477988"/>
            <a:ext cx="944743" cy="467386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07E43C-B18D-B973-202B-8B8ECEB745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06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70B6D7-33A7-4589-A673-D0A16C7DD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481713" y="3654108"/>
            <a:ext cx="3069343" cy="83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 b="1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  <a:ea typeface="Verdana" panose="020B0604030504040204" pitchFamily="34" charset="0"/>
              </a:rPr>
              <a:t>Актуальность проекта</a:t>
            </a:r>
            <a:endParaRPr sz="2400" b="1" dirty="0">
              <a:gradFill>
                <a:gsLst>
                  <a:gs pos="1000">
                    <a:srgbClr val="73C6E7"/>
                  </a:gs>
                  <a:gs pos="100000">
                    <a:srgbClr val="FB79E8"/>
                  </a:gs>
                </a:gsLst>
                <a:path path="circle">
                  <a:fillToRect r="100000" b="100000"/>
                </a:path>
              </a:gradFill>
              <a:latin typeface="Montserrat Black" pitchFamily="2" charset="-52"/>
              <a:ea typeface="Verdana" panose="020B0604030504040204" pitchFamily="34" charset="0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4208676" y="1501129"/>
            <a:ext cx="4512347" cy="2141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 dirty="0">
                <a:solidFill>
                  <a:srgbClr val="77E5ED"/>
                </a:solidFill>
                <a:latin typeface="Montserrat" pitchFamily="2" charset="-52"/>
                <a:ea typeface="Verdana" panose="020B0604030504040204" pitchFamily="34" charset="0"/>
              </a:rPr>
              <a:t>По итогам проведенного интервью: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400" dirty="0">
              <a:latin typeface="Montserrat" pitchFamily="2" charset="-52"/>
              <a:ea typeface="Verdana" panose="020B060403050404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  <a:ea typeface="Verdana" panose="020B0604030504040204" pitchFamily="34" charset="0"/>
              </a:rPr>
              <a:t>На сегодняшний день расшифровка </a:t>
            </a:r>
            <a:r>
              <a:rPr lang="ru-RU" sz="1400" dirty="0" err="1">
                <a:solidFill>
                  <a:schemeClr val="bg1"/>
                </a:solidFill>
                <a:latin typeface="Montserrat" pitchFamily="2" charset="-52"/>
                <a:ea typeface="Verdana" panose="020B0604030504040204" pitchFamily="34" charset="0"/>
              </a:rPr>
              <a:t>ИК-спектров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  <a:ea typeface="Verdana" panose="020B0604030504040204" pitchFamily="34" charset="0"/>
              </a:rPr>
              <a:t> у специалистов в области химии занимает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  <a:ea typeface="Verdana" panose="020B0604030504040204" pitchFamily="34" charset="0"/>
              </a:rPr>
              <a:t> много сил, времени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  <a:ea typeface="Verdana" panose="020B0604030504040204" pitchFamily="34" charset="0"/>
              </a:rPr>
              <a:t>и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  <a:ea typeface="Verdana" panose="020B0604030504040204" pitchFamily="34" charset="0"/>
              </a:rPr>
              <a:t>внимания</a:t>
            </a:r>
          </a:p>
          <a:p>
            <a:pPr marL="342900">
              <a:buFontTx/>
              <a:buChar char="-"/>
            </a:pPr>
            <a:endParaRPr lang="ru-RU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dirty="0"/>
          </a:p>
        </p:txBody>
      </p:sp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Picture 2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2117" y="232810"/>
            <a:ext cx="944743" cy="467386"/>
          </a:xfrm>
          <a:prstGeom prst="rect">
            <a:avLst/>
          </a:prstGeom>
          <a:noFill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6FF777-6CE1-2020-9A4C-0B82E64791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29" b="49065" l="975" r="29082">
                        <a14:foregroundMark x1="2275" y1="36604" x2="2275" y2="36604"/>
                        <a14:foregroundMark x1="2275" y1="36604" x2="1056" y2="34424"/>
                        <a14:foregroundMark x1="27051" y1="38474" x2="25102" y2="47819"/>
                        <a14:foregroundMark x1="25102" y1="47819" x2="23314" y2="46417"/>
                        <a14:foregroundMark x1="28270" y1="42835" x2="28432" y2="44860"/>
                        <a14:foregroundMark x1="28757" y1="38941" x2="29163" y2="45327"/>
                        <a14:foregroundMark x1="23558" y1="49065" x2="27051" y2="49065"/>
                        <a14:foregroundMark x1="21608" y1="43614" x2="21527" y2="44393"/>
                        <a14:foregroundMark x1="21527" y1="44393" x2="21446" y2="40187"/>
                        <a14:backgroundMark x1="9911" y1="40966" x2="14622" y2="45016"/>
                        <a14:backgroundMark x1="14622" y1="45016" x2="21040" y2="44081"/>
                        <a14:backgroundMark x1="21040" y1="44081" x2="18522" y2="45794"/>
                        <a14:backgroundMark x1="19415" y1="45016" x2="10723" y2="43458"/>
                        <a14:backgroundMark x1="10723" y1="43458" x2="16084" y2="41433"/>
                        <a14:backgroundMark x1="16084" y1="41433" x2="19578" y2="45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86" t="-6343" r="69676" b="48031"/>
          <a:stretch/>
        </p:blipFill>
        <p:spPr bwMode="auto">
          <a:xfrm rot="594587">
            <a:off x="1630884" y="1161038"/>
            <a:ext cx="2141242" cy="214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FC5E143-146F-4C20-39A5-52B6F8B23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52" b="41589" l="67669" r="99838">
                        <a14:foregroundMark x1="69299" y1="16618" x2="67994" y2="26791"/>
                        <a14:foregroundMark x1="67994" y1="26791" x2="69618" y2="14953"/>
                        <a14:foregroundMark x1="69432" y1="16913" x2="68643" y2="25234"/>
                        <a14:foregroundMark x1="68643" y1="25234" x2="69618" y2="28816"/>
                        <a14:foregroundMark x1="68075" y1="26947" x2="67831" y2="26791"/>
                        <a14:foregroundMark x1="85215" y1="40031" x2="89115" y2="38785"/>
                        <a14:foregroundMark x1="96101" y1="23364" x2="99040" y2="17117"/>
                        <a14:foregroundMark x1="85621" y1="40966" x2="87652" y2="41121"/>
                        <a14:foregroundMark x1="85540" y1="41433" x2="88058" y2="40966"/>
                        <a14:foregroundMark x1="67669" y1="18692" x2="70106" y2="15109"/>
                        <a14:foregroundMark x1="69293" y1="15888" x2="67994" y2="17757"/>
                        <a14:backgroundMark x1="99350" y1="13240" x2="99756" y2="168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222" t="1372" r="211" b="53928"/>
          <a:stretch/>
        </p:blipFill>
        <p:spPr bwMode="auto">
          <a:xfrm rot="19844294">
            <a:off x="-89783" y="416070"/>
            <a:ext cx="2477798" cy="172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5CCFA1-13CF-7699-2C7F-E86955EA4B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262626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4C3C28-0155-EBE6-0D6A-085098B95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FBEF69-261D-4A26-2D7F-E061696A3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667" y="1121539"/>
            <a:ext cx="4396843" cy="876821"/>
          </a:xfrm>
        </p:spPr>
        <p:txBody>
          <a:bodyPr/>
          <a:lstStyle/>
          <a:p>
            <a:pPr marL="114300" indent="0"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Основные наши потребители это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студенты, исследователи и специалисты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в области исследования состава различных веществ, которые в рамках учебы и работы постоянно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сталкиваются с данным методом и неудобствами в его расшифровке</a:t>
            </a:r>
          </a:p>
          <a:p>
            <a:endParaRPr lang="ru-RU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0EAD24-23F9-3E11-4152-00CD739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335" y="714063"/>
            <a:ext cx="8520600" cy="456655"/>
          </a:xfrm>
          <a:noFill/>
        </p:spPr>
        <p:txBody>
          <a:bodyPr/>
          <a:lstStyle/>
          <a:p>
            <a:r>
              <a:rPr lang="ru-RU" sz="2400" b="1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Целевая аудитория</a:t>
            </a:r>
            <a:endParaRPr lang="ru-RU" sz="2400" dirty="0">
              <a:gradFill>
                <a:gsLst>
                  <a:gs pos="1000">
                    <a:srgbClr val="73C6E7"/>
                  </a:gs>
                  <a:gs pos="100000">
                    <a:srgbClr val="FB79E8"/>
                  </a:gs>
                </a:gsLst>
                <a:path path="circle">
                  <a:fillToRect r="100000" b="100000"/>
                </a:path>
              </a:gradFill>
              <a:latin typeface="Montserrat Black" pitchFamily="2" charset="-52"/>
            </a:endParaRPr>
          </a:p>
        </p:txBody>
      </p:sp>
      <p:sp>
        <p:nvSpPr>
          <p:cNvPr id="2" name="Блок-схема: знак завершения 1">
            <a:extLst>
              <a:ext uri="{FF2B5EF4-FFF2-40B4-BE49-F238E27FC236}">
                <a16:creationId xmlns:a16="http://schemas.microsoft.com/office/drawing/2014/main" id="{18D797F5-11AA-D23E-DD1C-536795C63958}"/>
              </a:ext>
            </a:extLst>
          </p:cNvPr>
          <p:cNvSpPr/>
          <p:nvPr/>
        </p:nvSpPr>
        <p:spPr>
          <a:xfrm>
            <a:off x="623400" y="3002695"/>
            <a:ext cx="2083174" cy="1170523"/>
          </a:xfrm>
          <a:prstGeom prst="flowChartTerminator">
            <a:avLst/>
          </a:prstGeom>
          <a:gradFill>
            <a:gsLst>
              <a:gs pos="0">
                <a:srgbClr val="7CC1E7">
                  <a:alpha val="75000"/>
                </a:srgbClr>
              </a:gs>
              <a:gs pos="100000">
                <a:srgbClr val="FA7AE8">
                  <a:alpha val="75000"/>
                </a:srgbClr>
              </a:gs>
            </a:gsLst>
            <a:lin ang="2700000" scaled="1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-52"/>
              </a:rPr>
              <a:t>Исследователи и специалисты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E6A398DA-58D5-5467-451E-12C8F9571674}"/>
              </a:ext>
            </a:extLst>
          </p:cNvPr>
          <p:cNvSpPr/>
          <p:nvPr/>
        </p:nvSpPr>
        <p:spPr>
          <a:xfrm>
            <a:off x="3041378" y="3002695"/>
            <a:ext cx="2033217" cy="1170523"/>
          </a:xfrm>
          <a:prstGeom prst="flowChartTerminator">
            <a:avLst/>
          </a:prstGeom>
          <a:gradFill>
            <a:gsLst>
              <a:gs pos="36000">
                <a:srgbClr val="DD7C6A">
                  <a:alpha val="75000"/>
                </a:srgbClr>
              </a:gs>
              <a:gs pos="100000">
                <a:srgbClr val="FA7AE8">
                  <a:alpha val="75000"/>
                </a:srgbClr>
              </a:gs>
            </a:gsLst>
            <a:path path="circle">
              <a:fillToRect l="100000" t="100000"/>
            </a:path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-52"/>
              </a:rPr>
              <a:t>Студенты</a:t>
            </a:r>
          </a:p>
        </p:txBody>
      </p:sp>
      <p:pic>
        <p:nvPicPr>
          <p:cNvPr id="3" name="Picture 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634601DD-C8E9-4F5C-0C7A-62F9B8926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7299" y="78922"/>
            <a:ext cx="944743" cy="467386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FFFF3F-5FA1-1663-C8FF-30F1101E6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59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4FF8774D-3B0E-6320-C29B-F561292CB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FBEF69-261D-4A26-2D7F-E061696A3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38768"/>
            <a:ext cx="5194766" cy="1369703"/>
          </a:xfrm>
        </p:spPr>
        <p:txBody>
          <a:bodyPr/>
          <a:lstStyle/>
          <a:p>
            <a:pPr marL="102045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Поиск информации среди разрозненных данных, которые находятся в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печатных каталогах, журналах и книгах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, занимает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много времени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в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поиске информации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и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обработке данных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, так же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отнимает большое количество сил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A768A67B-7A0E-769E-17FD-882D3315A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12" y="620392"/>
            <a:ext cx="1975421" cy="456655"/>
          </a:xfrm>
          <a:noFill/>
        </p:spPr>
        <p:txBody>
          <a:bodyPr/>
          <a:lstStyle/>
          <a:p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Проблема</a:t>
            </a:r>
          </a:p>
        </p:txBody>
      </p:sp>
      <p:pic>
        <p:nvPicPr>
          <p:cNvPr id="3" name="Picture 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ADBD4E7C-9E3F-E60D-9D00-27B680D62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77786" y="78922"/>
            <a:ext cx="944743" cy="46738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44E851-A4BC-E920-68D6-85C4A4036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13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A6D37B-CB52-ABC3-B6EA-1DA2BEB08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FBEF69-261D-4A26-2D7F-E061696A3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378" y="1000706"/>
            <a:ext cx="4324801" cy="4113979"/>
          </a:xfrm>
        </p:spPr>
        <p:txBody>
          <a:bodyPr/>
          <a:lstStyle/>
          <a:p>
            <a:pPr marL="114300" indent="0">
              <a:spcAft>
                <a:spcPts val="6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Для решения этих проблем наша команда разработала платформу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«Спектра»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.</a:t>
            </a:r>
          </a:p>
          <a:p>
            <a:pPr marL="114300" indent="0">
              <a:spcAft>
                <a:spcPts val="600"/>
              </a:spcAft>
              <a:buNone/>
            </a:pPr>
            <a:endParaRPr lang="ru-RU" sz="1400" dirty="0">
              <a:solidFill>
                <a:schemeClr val="bg1"/>
              </a:solidFill>
              <a:latin typeface="Montserrat" pitchFamily="2" charset="-52"/>
            </a:endParaRPr>
          </a:p>
          <a:p>
            <a:pPr marL="114300" indent="0">
              <a:spcAft>
                <a:spcPts val="6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Благодаря данному продукту научный сотрудник сможет  загрузить ИК-спектр и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 автоматически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его обработать с использованием специализированных алгоритмов и базы данных.</a:t>
            </a:r>
          </a:p>
          <a:p>
            <a:pPr marL="114300" indent="0">
              <a:spcAft>
                <a:spcPts val="600"/>
              </a:spcAft>
              <a:buNone/>
            </a:pPr>
            <a:endParaRPr lang="ru-RU" sz="1400" dirty="0">
              <a:solidFill>
                <a:schemeClr val="bg1"/>
              </a:solidFill>
              <a:latin typeface="Montserrat" pitchFamily="2" charset="-52"/>
            </a:endParaRPr>
          </a:p>
          <a:p>
            <a:pPr marL="114300" lvl="0" indent="0">
              <a:spcAft>
                <a:spcPts val="6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Поиск информации в среднем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занимает 2-3 часа.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 Наша платформа помогает сократить данное время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до 10-20 минут.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52778D-7051-75A8-E8F7-6967C09D4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966" y="608890"/>
            <a:ext cx="3537371" cy="1989772"/>
          </a:xfrm>
          <a:prstGeom prst="rect">
            <a:avLst/>
          </a:prstGeom>
        </p:spPr>
      </p:pic>
      <p:sp>
        <p:nvSpPr>
          <p:cNvPr id="12" name="Заголовок 10">
            <a:extLst>
              <a:ext uri="{FF2B5EF4-FFF2-40B4-BE49-F238E27FC236}">
                <a16:creationId xmlns:a16="http://schemas.microsoft.com/office/drawing/2014/main" id="{6833C9E7-4BBA-4D9E-BA2E-8E75DC0F0392}"/>
              </a:ext>
            </a:extLst>
          </p:cNvPr>
          <p:cNvSpPr txBox="1">
            <a:spLocks/>
          </p:cNvSpPr>
          <p:nvPr/>
        </p:nvSpPr>
        <p:spPr>
          <a:xfrm>
            <a:off x="674664" y="263404"/>
            <a:ext cx="3180229" cy="4030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>
            <a:lvl1pPr lvl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Решение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7A003D-738D-B682-FE8F-1347375FD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0274" y="2107223"/>
            <a:ext cx="3721323" cy="2093245"/>
          </a:xfrm>
          <a:prstGeom prst="rect">
            <a:avLst/>
          </a:prstGeom>
        </p:spPr>
      </p:pic>
      <p:pic>
        <p:nvPicPr>
          <p:cNvPr id="13" name="Picture 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5B34B63C-8242-A69F-77E8-086382C9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96964" y="99554"/>
            <a:ext cx="944743" cy="467386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BBA0A1-CBED-3A9C-91DB-0AD5A0250A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48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C0A45-5D98-63A5-58CD-98B26553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5C38E-38AF-E73B-2F56-8DF0B3C52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7E329C-A73A-6BCE-F829-C1EBE6AEE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39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4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C0A45-5D98-63A5-58CD-98B26553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5C38E-38AF-E73B-2F56-8DF0B3C52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A4B4BD-87CE-1A37-6068-C817F6B19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92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B415A-706F-99AE-6E92-E9BA375A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F0C75C-8F6F-BA43-6006-3611C4B24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E3A0E4-58DD-C32E-016E-1BA71B549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85"/>
            <a:ext cx="9144000" cy="514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3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A690E-B8C0-5A1D-5759-BF876CB66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931A04-53DB-1C27-1FAE-E97D64A99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A03E21-9DB8-E443-F981-ECF9C08BB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22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A690E-B8C0-5A1D-5759-BF876CB66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931A04-53DB-1C27-1FAE-E97D64A99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AB0D2A-5BA0-E042-221B-D7DE793DD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5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4FF8774D-3B0E-6320-C29B-F561292CB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ADBD4E7C-9E3F-E60D-9D00-27B680D62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77786" y="78922"/>
            <a:ext cx="944743" cy="46738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8489" y="659435"/>
            <a:ext cx="8520600" cy="310611"/>
          </a:xfrm>
        </p:spPr>
        <p:txBody>
          <a:bodyPr/>
          <a:lstStyle/>
          <a:p>
            <a:r>
              <a:rPr lang="ru-RU" sz="1600" b="1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Ценность. Ценностное предложение</a:t>
            </a:r>
            <a:endParaRPr lang="ru-RU" dirty="0"/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42FBEF69-261D-4A26-2D7F-E061696A3830}"/>
              </a:ext>
            </a:extLst>
          </p:cNvPr>
          <p:cNvSpPr txBox="1">
            <a:spLocks/>
          </p:cNvSpPr>
          <p:nvPr/>
        </p:nvSpPr>
        <p:spPr>
          <a:xfrm>
            <a:off x="126274" y="1838620"/>
            <a:ext cx="5194766" cy="13697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/>
          <a:p>
            <a:pPr marL="102045" marR="0" lvl="0" indent="0" algn="l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Мы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 помогаем 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rgbClr val="77E5ED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ученым и исследователям оптимизировать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 процесс исследовательской деятельности. С помощью платформы «Спектра», которая поможет </a:t>
            </a:r>
            <a:r>
              <a:rPr kumimoji="0" lang="ru-RU" sz="1400" b="0" i="0" u="none" strike="noStrike" kern="1200" cap="none" spc="0" normalizeH="0" noProof="0" dirty="0">
                <a:ln>
                  <a:noFill/>
                </a:ln>
                <a:solidFill>
                  <a:srgbClr val="77E5ED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сэкономить время и предоставить удобства в расшифровке </a:t>
            </a:r>
            <a:r>
              <a:rPr kumimoji="0" lang="ru-RU" sz="14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ИК-спектров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77E5ED"/>
              </a:solidFill>
              <a:effectLst/>
              <a:uLnTx/>
              <a:uFillTx/>
              <a:latin typeface="Montserrat" pitchFamily="2" charset="-52"/>
              <a:ea typeface="+mn-ea"/>
              <a:cs typeface="+mn-cs"/>
            </a:endParaRPr>
          </a:p>
          <a:p>
            <a:pPr marL="114300" marR="0" lvl="0" indent="0" algn="l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9A9282-C6D8-9146-4834-9FFDAC869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13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158ADA2-55D7-DDA7-0D42-0781F2D29CF7}"/>
              </a:ext>
            </a:extLst>
          </p:cNvPr>
          <p:cNvSpPr/>
          <p:nvPr/>
        </p:nvSpPr>
        <p:spPr>
          <a:xfrm>
            <a:off x="4464844" y="6096"/>
            <a:ext cx="4679156" cy="5143500"/>
          </a:xfrm>
          <a:prstGeom prst="rect">
            <a:avLst/>
          </a:prstGeom>
          <a:gradFill flip="none" rotWithShape="1">
            <a:gsLst>
              <a:gs pos="1000">
                <a:schemeClr val="accent2">
                  <a:lumMod val="94000"/>
                  <a:lumOff val="6000"/>
                  <a:alpha val="50000"/>
                </a:schemeClr>
              </a:gs>
              <a:gs pos="100000">
                <a:srgbClr val="595959">
                  <a:alpha val="0"/>
                  <a:lumMod val="99000"/>
                  <a:lumOff val="1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24FBD876-62BD-87C9-D317-AE12BB5627DD}"/>
              </a:ext>
            </a:extLst>
          </p:cNvPr>
          <p:cNvSpPr/>
          <p:nvPr/>
        </p:nvSpPr>
        <p:spPr>
          <a:xfrm>
            <a:off x="7679" y="6096"/>
            <a:ext cx="5584429" cy="5143500"/>
          </a:xfrm>
          <a:prstGeom prst="rect">
            <a:avLst/>
          </a:prstGeom>
          <a:gradFill flip="none" rotWithShape="1">
            <a:gsLst>
              <a:gs pos="37000">
                <a:srgbClr val="442C4E">
                  <a:alpha val="54000"/>
                </a:srgbClr>
              </a:gs>
              <a:gs pos="100000">
                <a:srgbClr val="7D7D7D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Текст 4">
            <a:extLst>
              <a:ext uri="{FF2B5EF4-FFF2-40B4-BE49-F238E27FC236}">
                <a16:creationId xmlns:a16="http://schemas.microsoft.com/office/drawing/2014/main" id="{B7CDF552-E9B9-948C-142F-F1A7CED27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6982" y="224875"/>
            <a:ext cx="3675943" cy="1025588"/>
          </a:xfrm>
        </p:spPr>
        <p:txBody>
          <a:bodyPr/>
          <a:lstStyle/>
          <a:p>
            <a:pPr marL="114300" indent="0" algn="r">
              <a:spcAft>
                <a:spcPts val="6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Ежемесячная подписка –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1500 </a:t>
            </a:r>
            <a:r>
              <a:rPr lang="ru-RU" sz="1400" dirty="0" err="1">
                <a:solidFill>
                  <a:srgbClr val="77E5ED"/>
                </a:solidFill>
                <a:latin typeface="Montserrat" pitchFamily="2" charset="-52"/>
              </a:rPr>
              <a:t>руб</a:t>
            </a:r>
            <a:endParaRPr lang="ru-RU" sz="1400" dirty="0">
              <a:solidFill>
                <a:srgbClr val="77E5ED"/>
              </a:solidFill>
              <a:latin typeface="Montserrat" pitchFamily="2" charset="-52"/>
            </a:endParaRPr>
          </a:p>
          <a:p>
            <a:pPr marL="114300" indent="0" algn="r">
              <a:spcAft>
                <a:spcPts val="60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Годовая подписка –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12000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 </a:t>
            </a:r>
            <a:r>
              <a:rPr lang="ru-RU" sz="1400" dirty="0" err="1">
                <a:solidFill>
                  <a:srgbClr val="77E5ED"/>
                </a:solidFill>
                <a:latin typeface="Montserrat" pitchFamily="2" charset="-52"/>
              </a:rPr>
              <a:t>руб</a:t>
            </a:r>
            <a:endParaRPr lang="ru-RU" sz="1400" dirty="0">
              <a:solidFill>
                <a:srgbClr val="77E5ED"/>
              </a:solidFill>
              <a:latin typeface="Montserrat" pitchFamily="2" charset="-52"/>
            </a:endParaRPr>
          </a:p>
        </p:txBody>
      </p:sp>
      <p:pic>
        <p:nvPicPr>
          <p:cNvPr id="9" name="Picture 2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71632" y="4500424"/>
            <a:ext cx="944743" cy="467386"/>
          </a:xfrm>
          <a:prstGeom prst="rect">
            <a:avLst/>
          </a:prstGeom>
          <a:noFill/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9CC5420-F9F0-3F42-D663-2E7C6DB4833F}"/>
              </a:ext>
            </a:extLst>
          </p:cNvPr>
          <p:cNvGrpSpPr/>
          <p:nvPr/>
        </p:nvGrpSpPr>
        <p:grpSpPr>
          <a:xfrm>
            <a:off x="295272" y="543620"/>
            <a:ext cx="4276728" cy="4276728"/>
            <a:chOff x="403622" y="1239520"/>
            <a:chExt cx="3657600" cy="3657600"/>
          </a:xfrm>
        </p:grpSpPr>
        <p:sp>
          <p:nvSpPr>
            <p:cNvPr id="6" name="Часть круга 5">
              <a:extLst>
                <a:ext uri="{FF2B5EF4-FFF2-40B4-BE49-F238E27FC236}">
                  <a16:creationId xmlns:a16="http://schemas.microsoft.com/office/drawing/2014/main" id="{414935FF-837C-DC11-B987-A995AEDB6F24}"/>
                </a:ext>
              </a:extLst>
            </p:cNvPr>
            <p:cNvSpPr/>
            <p:nvPr/>
          </p:nvSpPr>
          <p:spPr>
            <a:xfrm>
              <a:off x="403622" y="1239520"/>
              <a:ext cx="3657600" cy="3657600"/>
            </a:xfrm>
            <a:prstGeom prst="pie">
              <a:avLst>
                <a:gd name="adj1" fmla="val 5400000"/>
                <a:gd name="adj2" fmla="val 16200000"/>
              </a:avLst>
            </a:prstGeom>
            <a:gradFill rotWithShape="0">
              <a:gsLst>
                <a:gs pos="866">
                  <a:srgbClr val="E6C4E5">
                    <a:alpha val="65000"/>
                  </a:srgbClr>
                </a:gs>
                <a:gs pos="90000">
                  <a:srgbClr val="DD426D">
                    <a:alpha val="65000"/>
                  </a:srgbClr>
                </a:gs>
                <a:gs pos="68000">
                  <a:srgbClr val="F5C1B5">
                    <a:alpha val="65000"/>
                  </a:srgbClr>
                </a:gs>
                <a:gs pos="32000">
                  <a:srgbClr val="F397BC">
                    <a:alpha val="65000"/>
                  </a:srgbClr>
                </a:gs>
              </a:gsLst>
              <a:path path="circle">
                <a:fillToRect l="100000" t="100000"/>
              </a:path>
            </a:gra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7" name="Часть круга 6">
              <a:extLst>
                <a:ext uri="{FF2B5EF4-FFF2-40B4-BE49-F238E27FC236}">
                  <a16:creationId xmlns:a16="http://schemas.microsoft.com/office/drawing/2014/main" id="{E3E0A8CA-3104-D8F0-A5EA-1193CAFD86A2}"/>
                </a:ext>
              </a:extLst>
            </p:cNvPr>
            <p:cNvSpPr/>
            <p:nvPr/>
          </p:nvSpPr>
          <p:spPr>
            <a:xfrm>
              <a:off x="901186" y="2059288"/>
              <a:ext cx="2649280" cy="2649280"/>
            </a:xfrm>
            <a:prstGeom prst="pie">
              <a:avLst>
                <a:gd name="adj1" fmla="val 5400000"/>
                <a:gd name="adj2" fmla="val 16219760"/>
              </a:avLst>
            </a:prstGeom>
            <a:gradFill rotWithShape="0">
              <a:gsLst>
                <a:gs pos="62000">
                  <a:srgbClr val="F5AEBD">
                    <a:alpha val="75000"/>
                  </a:srgbClr>
                </a:gs>
                <a:gs pos="36000">
                  <a:srgbClr val="EB8E8C">
                    <a:alpha val="75000"/>
                  </a:srgbClr>
                </a:gs>
                <a:gs pos="0">
                  <a:srgbClr val="DB3769">
                    <a:alpha val="75000"/>
                  </a:srgbClr>
                </a:gs>
                <a:gs pos="91000">
                  <a:srgbClr val="F5A1C7">
                    <a:alpha val="75000"/>
                  </a:srgb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0" name="Часть круга 9">
              <a:extLst>
                <a:ext uri="{FF2B5EF4-FFF2-40B4-BE49-F238E27FC236}">
                  <a16:creationId xmlns:a16="http://schemas.microsoft.com/office/drawing/2014/main" id="{A4CA3455-5E82-4574-0044-F1130A1FD556}"/>
                </a:ext>
              </a:extLst>
            </p:cNvPr>
            <p:cNvSpPr/>
            <p:nvPr/>
          </p:nvSpPr>
          <p:spPr>
            <a:xfrm>
              <a:off x="1363742" y="2814715"/>
              <a:ext cx="1737360" cy="1737360"/>
            </a:xfrm>
            <a:prstGeom prst="pie">
              <a:avLst>
                <a:gd name="adj1" fmla="val 5400000"/>
                <a:gd name="adj2" fmla="val 16200000"/>
              </a:avLst>
            </a:prstGeom>
            <a:gradFill rotWithShape="0">
              <a:gsLst>
                <a:gs pos="29000">
                  <a:srgbClr val="EC727F">
                    <a:alpha val="85000"/>
                  </a:srgbClr>
                </a:gs>
                <a:gs pos="100000">
                  <a:srgbClr val="F5C0B5">
                    <a:alpha val="85000"/>
                  </a:srgbClr>
                </a:gs>
                <a:gs pos="57000">
                  <a:srgbClr val="ED8476">
                    <a:alpha val="85000"/>
                  </a:srgbClr>
                </a:gs>
                <a:gs pos="7000">
                  <a:srgbClr val="EC6B83">
                    <a:alpha val="85000"/>
                  </a:srgb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Часть круга 11">
              <a:extLst>
                <a:ext uri="{FF2B5EF4-FFF2-40B4-BE49-F238E27FC236}">
                  <a16:creationId xmlns:a16="http://schemas.microsoft.com/office/drawing/2014/main" id="{C37707E3-ED94-1975-E536-99FAEB1BC13A}"/>
                </a:ext>
              </a:extLst>
            </p:cNvPr>
            <p:cNvSpPr/>
            <p:nvPr/>
          </p:nvSpPr>
          <p:spPr>
            <a:xfrm>
              <a:off x="1843802" y="3509405"/>
              <a:ext cx="777240" cy="777240"/>
            </a:xfrm>
            <a:prstGeom prst="pie">
              <a:avLst>
                <a:gd name="adj1" fmla="val 5400000"/>
                <a:gd name="adj2" fmla="val 16200000"/>
              </a:avLst>
            </a:prstGeom>
            <a:gradFill rotWithShape="0">
              <a:gsLst>
                <a:gs pos="49000">
                  <a:srgbClr val="ED8874">
                    <a:alpha val="95000"/>
                  </a:srgbClr>
                </a:gs>
                <a:gs pos="100000">
                  <a:srgbClr val="D51965">
                    <a:alpha val="95000"/>
                  </a:srgbClr>
                </a:gs>
              </a:gsLst>
              <a:path path="circle">
                <a:fillToRect l="100000" t="100000"/>
              </a:path>
            </a:gra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74B482B-4ACF-4C50-87A7-3F5CE877E614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425923" y="1501009"/>
            <a:ext cx="2940765" cy="114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BE3996E-1740-E9E7-E74F-91A56FA4C76B}"/>
              </a:ext>
            </a:extLst>
          </p:cNvPr>
          <p:cNvCxnSpPr>
            <a:cxnSpLocks/>
          </p:cNvCxnSpPr>
          <p:nvPr/>
        </p:nvCxnSpPr>
        <p:spPr>
          <a:xfrm>
            <a:off x="2433636" y="2385451"/>
            <a:ext cx="33963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7A3101A-7124-A458-CB33-E9334F6CEA00}"/>
              </a:ext>
            </a:extLst>
          </p:cNvPr>
          <p:cNvCxnSpPr>
            <a:cxnSpLocks/>
          </p:cNvCxnSpPr>
          <p:nvPr/>
        </p:nvCxnSpPr>
        <p:spPr>
          <a:xfrm>
            <a:off x="2433635" y="3197732"/>
            <a:ext cx="406265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5B64C63-A8A9-2793-08E5-66C810102E65}"/>
              </a:ext>
            </a:extLst>
          </p:cNvPr>
          <p:cNvCxnSpPr>
            <a:cxnSpLocks/>
          </p:cNvCxnSpPr>
          <p:nvPr/>
        </p:nvCxnSpPr>
        <p:spPr>
          <a:xfrm>
            <a:off x="2433636" y="4103869"/>
            <a:ext cx="463772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6F71036-83F5-518E-8498-222462322A23}"/>
              </a:ext>
            </a:extLst>
          </p:cNvPr>
          <p:cNvSpPr txBox="1"/>
          <p:nvPr/>
        </p:nvSpPr>
        <p:spPr>
          <a:xfrm>
            <a:off x="2512114" y="743972"/>
            <a:ext cx="285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/>
                </a:solidFill>
                <a:latin typeface="Montserrat" pitchFamily="2" charset="-52"/>
              </a:rPr>
              <a:t>Потенциальный объем рынка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60 млн</a:t>
            </a:r>
            <a:endParaRPr lang="ru-RU" sz="1400" dirty="0">
              <a:solidFill>
                <a:schemeClr val="bg2"/>
              </a:solidFill>
              <a:latin typeface="Montserrat" pitchFamily="2" charset="-5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CB8501-8CA7-E4FA-5099-E3089B8C54BF}"/>
              </a:ext>
            </a:extLst>
          </p:cNvPr>
          <p:cNvSpPr txBox="1"/>
          <p:nvPr/>
        </p:nvSpPr>
        <p:spPr>
          <a:xfrm>
            <a:off x="2512114" y="1692113"/>
            <a:ext cx="285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/>
                </a:solidFill>
                <a:latin typeface="Montserrat" pitchFamily="2" charset="-52"/>
              </a:rPr>
              <a:t>Общий объем целевого рынка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58 млн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A729A6-51DE-03A6-7586-54D5C7C328C9}"/>
              </a:ext>
            </a:extLst>
          </p:cNvPr>
          <p:cNvSpPr txBox="1"/>
          <p:nvPr/>
        </p:nvSpPr>
        <p:spPr>
          <a:xfrm>
            <a:off x="2512114" y="2546832"/>
            <a:ext cx="285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/>
                </a:solidFill>
                <a:latin typeface="Montserrat" pitchFamily="2" charset="-52"/>
              </a:rPr>
              <a:t>Доступный объем рынка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24 млн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1D8B13-DD89-417F-B0ED-D765ECD939D0}"/>
              </a:ext>
            </a:extLst>
          </p:cNvPr>
          <p:cNvSpPr txBox="1"/>
          <p:nvPr/>
        </p:nvSpPr>
        <p:spPr>
          <a:xfrm>
            <a:off x="2512114" y="3399258"/>
            <a:ext cx="285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2"/>
                </a:solidFill>
                <a:latin typeface="Montserrat" pitchFamily="2" charset="-52"/>
              </a:rPr>
              <a:t>Реально достижимый объем рынка </a:t>
            </a: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2,4 млн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9AFEA8-2356-7536-F854-AE1DE8819620}"/>
              </a:ext>
            </a:extLst>
          </p:cNvPr>
          <p:cNvSpPr txBox="1"/>
          <p:nvPr/>
        </p:nvSpPr>
        <p:spPr>
          <a:xfrm>
            <a:off x="5423344" y="1202747"/>
            <a:ext cx="1254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Montserrat" pitchFamily="2" charset="-52"/>
              </a:rPr>
              <a:t>PAM</a:t>
            </a:r>
            <a:endParaRPr lang="ru-RU" sz="2800" dirty="0">
              <a:solidFill>
                <a:schemeClr val="bg2"/>
              </a:solidFill>
              <a:latin typeface="Montserrat" pitchFamily="2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EC0D7A-8007-01EC-585F-8CAC49CE6421}"/>
              </a:ext>
            </a:extLst>
          </p:cNvPr>
          <p:cNvSpPr txBox="1"/>
          <p:nvPr/>
        </p:nvSpPr>
        <p:spPr>
          <a:xfrm>
            <a:off x="5906737" y="2074911"/>
            <a:ext cx="1108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Montserrat" pitchFamily="2" charset="-52"/>
              </a:rPr>
              <a:t>TAM</a:t>
            </a:r>
            <a:endParaRPr lang="ru-RU" sz="2800" dirty="0">
              <a:solidFill>
                <a:schemeClr val="bg2"/>
              </a:solidFill>
              <a:latin typeface="Montserrat" pitchFamily="2" charset="-5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AD423B-45BA-5481-B19D-F45824DCA38D}"/>
              </a:ext>
            </a:extLst>
          </p:cNvPr>
          <p:cNvSpPr txBox="1"/>
          <p:nvPr/>
        </p:nvSpPr>
        <p:spPr>
          <a:xfrm>
            <a:off x="6496290" y="2886972"/>
            <a:ext cx="1108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Montserrat" pitchFamily="2" charset="-52"/>
              </a:rPr>
              <a:t>SAM</a:t>
            </a:r>
            <a:endParaRPr lang="ru-RU" sz="2800" dirty="0">
              <a:solidFill>
                <a:schemeClr val="bg2"/>
              </a:solidFill>
              <a:latin typeface="Montserrat" pitchFamily="2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AD0DD1-60C7-31EA-BBA1-318B6960AADE}"/>
              </a:ext>
            </a:extLst>
          </p:cNvPr>
          <p:cNvSpPr txBox="1"/>
          <p:nvPr/>
        </p:nvSpPr>
        <p:spPr>
          <a:xfrm>
            <a:off x="7098728" y="3756674"/>
            <a:ext cx="1108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Montserrat" pitchFamily="2" charset="-52"/>
              </a:rPr>
              <a:t>SOM</a:t>
            </a:r>
            <a:endParaRPr lang="ru-RU" sz="2800" dirty="0">
              <a:solidFill>
                <a:schemeClr val="bg2"/>
              </a:solidFill>
              <a:latin typeface="Montserrat" pitchFamily="2" charset="-52"/>
            </a:endParaRPr>
          </a:p>
        </p:txBody>
      </p:sp>
      <p:sp>
        <p:nvSpPr>
          <p:cNvPr id="3" name="Заголовок 10">
            <a:extLst>
              <a:ext uri="{FF2B5EF4-FFF2-40B4-BE49-F238E27FC236}">
                <a16:creationId xmlns:a16="http://schemas.microsoft.com/office/drawing/2014/main" id="{8F9A315D-DD7C-9175-75EB-C318F69E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75" y="163737"/>
            <a:ext cx="1340802" cy="456655"/>
          </a:xfrm>
          <a:noFill/>
        </p:spPr>
        <p:txBody>
          <a:bodyPr/>
          <a:lstStyle/>
          <a:p>
            <a:pPr algn="ctr"/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Рынок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217F08-7C0D-63E8-9EB4-322FED5A3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02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4FF8774D-3B0E-6320-C29B-F561292CB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FBEF69-261D-4A26-2D7F-E061696A3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41" y="1982311"/>
            <a:ext cx="5194766" cy="1369703"/>
          </a:xfrm>
        </p:spPr>
        <p:txBody>
          <a:bodyPr/>
          <a:lstStyle/>
          <a:p>
            <a:pPr marL="114300" indent="0">
              <a:buNone/>
            </a:pPr>
            <a:r>
              <a:rPr lang="ru-RU" sz="1400" dirty="0">
                <a:solidFill>
                  <a:schemeClr val="bg1"/>
                </a:solidFill>
                <a:latin typeface="Montserrat"/>
              </a:rPr>
              <a:t>Наша команда </a:t>
            </a:r>
            <a:r>
              <a:rPr lang="ru-RU" sz="1400" dirty="0">
                <a:solidFill>
                  <a:srgbClr val="77E5ED"/>
                </a:solidFill>
                <a:latin typeface="Montserrat"/>
              </a:rPr>
              <a:t>разработала платформу «Спектра»</a:t>
            </a:r>
            <a:r>
              <a:rPr lang="ru-RU" sz="1400" dirty="0">
                <a:solidFill>
                  <a:schemeClr val="bg1"/>
                </a:solidFill>
                <a:latin typeface="Montserrat"/>
              </a:rPr>
              <a:t> с подпиской, которую можно приобрести в личном кабинете </a:t>
            </a:r>
            <a:r>
              <a:rPr lang="ru-RU" sz="1400" dirty="0">
                <a:solidFill>
                  <a:srgbClr val="77E5ED"/>
                </a:solidFill>
                <a:latin typeface="Montserrat"/>
              </a:rPr>
              <a:t>за 1500 рублей в месяц</a:t>
            </a:r>
            <a:r>
              <a:rPr lang="ru-RU" sz="1400" dirty="0">
                <a:solidFill>
                  <a:schemeClr val="bg1"/>
                </a:solidFill>
                <a:latin typeface="Montserrat"/>
              </a:rPr>
              <a:t> или </a:t>
            </a:r>
            <a:r>
              <a:rPr lang="ru-RU" sz="1400" dirty="0">
                <a:solidFill>
                  <a:srgbClr val="77E5ED"/>
                </a:solidFill>
                <a:latin typeface="Montserrat"/>
              </a:rPr>
              <a:t>за 12000 рублей за год</a:t>
            </a:r>
            <a:r>
              <a:rPr lang="ru-RU" sz="1400" dirty="0">
                <a:solidFill>
                  <a:schemeClr val="bg1"/>
                </a:solidFill>
                <a:latin typeface="Montserrat"/>
              </a:rPr>
              <a:t>.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A768A67B-7A0E-769E-17FD-882D3315A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12" y="620392"/>
            <a:ext cx="2928168" cy="456655"/>
          </a:xfrm>
          <a:noFill/>
        </p:spPr>
        <p:txBody>
          <a:bodyPr/>
          <a:lstStyle/>
          <a:p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Бизнес-модель</a:t>
            </a:r>
          </a:p>
        </p:txBody>
      </p:sp>
      <p:pic>
        <p:nvPicPr>
          <p:cNvPr id="3" name="Picture 2" descr="E:\-=Tanya=-\2035 Работа\-=Айдентика 2035=-\лого университета\Univer20_35_RGB_white.emf">
            <a:extLst>
              <a:ext uri="{FF2B5EF4-FFF2-40B4-BE49-F238E27FC236}">
                <a16:creationId xmlns:a16="http://schemas.microsoft.com/office/drawing/2014/main" id="{ADBD4E7C-9E3F-E60D-9D00-27B680D62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77786" y="78922"/>
            <a:ext cx="944743" cy="467386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FFB894-ECF1-BC1E-5E74-61600564C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26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Рисунок 644">
            <a:extLst>
              <a:ext uri="{FF2B5EF4-FFF2-40B4-BE49-F238E27FC236}">
                <a16:creationId xmlns:a16="http://schemas.microsoft.com/office/drawing/2014/main" id="{9119D218-7F69-8E62-CBB7-68A553381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646" name="Группа 645">
            <a:extLst>
              <a:ext uri="{FF2B5EF4-FFF2-40B4-BE49-F238E27FC236}">
                <a16:creationId xmlns:a16="http://schemas.microsoft.com/office/drawing/2014/main" id="{43193826-F854-3A58-B139-06FAF54A0B94}"/>
              </a:ext>
            </a:extLst>
          </p:cNvPr>
          <p:cNvGrpSpPr/>
          <p:nvPr/>
        </p:nvGrpSpPr>
        <p:grpSpPr>
          <a:xfrm>
            <a:off x="2170051" y="2356412"/>
            <a:ext cx="4822282" cy="1507459"/>
            <a:chOff x="1368545" y="2287613"/>
            <a:chExt cx="4822282" cy="1507459"/>
          </a:xfrm>
        </p:grpSpPr>
        <p:sp>
          <p:nvSpPr>
            <p:cNvPr id="631" name="Прямоугольник 630">
              <a:extLst>
                <a:ext uri="{FF2B5EF4-FFF2-40B4-BE49-F238E27FC236}">
                  <a16:creationId xmlns:a16="http://schemas.microsoft.com/office/drawing/2014/main" id="{B2062CE9-2D12-C53B-1BA7-41A9AC6323CB}"/>
                </a:ext>
              </a:extLst>
            </p:cNvPr>
            <p:cNvSpPr/>
            <p:nvPr/>
          </p:nvSpPr>
          <p:spPr>
            <a:xfrm>
              <a:off x="1368545" y="2291392"/>
              <a:ext cx="1618827" cy="1503680"/>
            </a:xfrm>
            <a:prstGeom prst="rect">
              <a:avLst/>
            </a:prstGeom>
            <a:gradFill flip="none" rotWithShape="1">
              <a:gsLst>
                <a:gs pos="0">
                  <a:srgbClr val="E8FBFE">
                    <a:alpha val="75000"/>
                  </a:srgbClr>
                </a:gs>
                <a:gs pos="2000">
                  <a:srgbClr val="FFB3FA">
                    <a:alpha val="64706"/>
                  </a:srgbClr>
                </a:gs>
                <a:gs pos="61000">
                  <a:srgbClr val="8CB8E7">
                    <a:alpha val="65000"/>
                  </a:srgbClr>
                </a:gs>
              </a:gsLst>
              <a:lin ang="5400000" scaled="1"/>
              <a:tileRect/>
            </a:gra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2" name="Прямоугольник 631">
              <a:extLst>
                <a:ext uri="{FF2B5EF4-FFF2-40B4-BE49-F238E27FC236}">
                  <a16:creationId xmlns:a16="http://schemas.microsoft.com/office/drawing/2014/main" id="{39D2A565-D991-8179-4F86-43BE31332033}"/>
                </a:ext>
              </a:extLst>
            </p:cNvPr>
            <p:cNvSpPr/>
            <p:nvPr/>
          </p:nvSpPr>
          <p:spPr>
            <a:xfrm>
              <a:off x="2965971" y="2291162"/>
              <a:ext cx="1618827" cy="1503680"/>
            </a:xfrm>
            <a:prstGeom prst="rect">
              <a:avLst/>
            </a:prstGeom>
            <a:gradFill flip="none" rotWithShape="1">
              <a:gsLst>
                <a:gs pos="0">
                  <a:srgbClr val="E8FBFE">
                    <a:alpha val="75000"/>
                  </a:srgbClr>
                </a:gs>
                <a:gs pos="2000">
                  <a:srgbClr val="FFB3FA">
                    <a:alpha val="64706"/>
                  </a:srgbClr>
                </a:gs>
                <a:gs pos="61000">
                  <a:srgbClr val="8CB8E7">
                    <a:alpha val="65000"/>
                  </a:srgbClr>
                </a:gs>
              </a:gsLst>
              <a:lin ang="5400000" scaled="1"/>
              <a:tileRect/>
            </a:gra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3" name="Прямоугольник 632">
              <a:extLst>
                <a:ext uri="{FF2B5EF4-FFF2-40B4-BE49-F238E27FC236}">
                  <a16:creationId xmlns:a16="http://schemas.microsoft.com/office/drawing/2014/main" id="{F70F70DB-041C-7297-747E-E601A6D1B43A}"/>
                </a:ext>
              </a:extLst>
            </p:cNvPr>
            <p:cNvSpPr/>
            <p:nvPr/>
          </p:nvSpPr>
          <p:spPr>
            <a:xfrm>
              <a:off x="4572000" y="2287613"/>
              <a:ext cx="1618827" cy="1503680"/>
            </a:xfrm>
            <a:prstGeom prst="rect">
              <a:avLst/>
            </a:prstGeom>
            <a:gradFill flip="none" rotWithShape="1">
              <a:gsLst>
                <a:gs pos="0">
                  <a:srgbClr val="E8FBFE">
                    <a:alpha val="75000"/>
                  </a:srgbClr>
                </a:gs>
                <a:gs pos="2000">
                  <a:srgbClr val="FFB3FA">
                    <a:alpha val="64706"/>
                  </a:srgbClr>
                </a:gs>
                <a:gs pos="61000">
                  <a:srgbClr val="8CB8E7">
                    <a:alpha val="65000"/>
                  </a:srgbClr>
                </a:gs>
              </a:gsLst>
              <a:lin ang="5400000" scaled="1"/>
              <a:tileRect/>
            </a:gra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34" name="Группа 633">
              <a:extLst>
                <a:ext uri="{FF2B5EF4-FFF2-40B4-BE49-F238E27FC236}">
                  <a16:creationId xmlns:a16="http://schemas.microsoft.com/office/drawing/2014/main" id="{BA25A102-50AF-EE1D-D47F-3F1DEC2A850E}"/>
                </a:ext>
              </a:extLst>
            </p:cNvPr>
            <p:cNvGrpSpPr/>
            <p:nvPr/>
          </p:nvGrpSpPr>
          <p:grpSpPr>
            <a:xfrm>
              <a:off x="1486932" y="2814534"/>
              <a:ext cx="4570438" cy="11102"/>
              <a:chOff x="-3216" y="2644987"/>
              <a:chExt cx="4570438" cy="11102"/>
            </a:xfrm>
          </p:grpSpPr>
          <p:grpSp>
            <p:nvGrpSpPr>
              <p:cNvPr id="635" name="Группа 634">
                <a:extLst>
                  <a:ext uri="{FF2B5EF4-FFF2-40B4-BE49-F238E27FC236}">
                    <a16:creationId xmlns:a16="http://schemas.microsoft.com/office/drawing/2014/main" id="{F2FDC032-C339-2C23-6168-1323BDBC7FCC}"/>
                  </a:ext>
                </a:extLst>
              </p:cNvPr>
              <p:cNvGrpSpPr/>
              <p:nvPr/>
            </p:nvGrpSpPr>
            <p:grpSpPr>
              <a:xfrm>
                <a:off x="-3216" y="2644987"/>
                <a:ext cx="2969973" cy="11102"/>
                <a:chOff x="672765" y="2836073"/>
                <a:chExt cx="2969973" cy="11102"/>
              </a:xfrm>
            </p:grpSpPr>
            <p:cxnSp>
              <p:nvCxnSpPr>
                <p:cNvPr id="639" name="Прямая соединительная линия 638">
                  <a:extLst>
                    <a:ext uri="{FF2B5EF4-FFF2-40B4-BE49-F238E27FC236}">
                      <a16:creationId xmlns:a16="http://schemas.microsoft.com/office/drawing/2014/main" id="{C3409B4A-29D2-89F1-9F86-A1F5DBDAEC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93333" y="2836073"/>
                  <a:ext cx="1349405" cy="0"/>
                </a:xfrm>
                <a:prstGeom prst="line">
                  <a:avLst/>
                </a:prstGeom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0" name="Прямая соединительная линия 639">
                  <a:extLst>
                    <a:ext uri="{FF2B5EF4-FFF2-40B4-BE49-F238E27FC236}">
                      <a16:creationId xmlns:a16="http://schemas.microsoft.com/office/drawing/2014/main" id="{3C5E5A8F-233B-2848-3950-8F6B139B10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2765" y="2847175"/>
                  <a:ext cx="1346102" cy="0"/>
                </a:xfrm>
                <a:prstGeom prst="line">
                  <a:avLst/>
                </a:prstGeom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36" name="Прямая соединительная линия 635">
                <a:extLst>
                  <a:ext uri="{FF2B5EF4-FFF2-40B4-BE49-F238E27FC236}">
                    <a16:creationId xmlns:a16="http://schemas.microsoft.com/office/drawing/2014/main" id="{90E8CAF4-D9F9-CF54-616D-D1C75BF7DF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1120" y="2645225"/>
                <a:ext cx="1346102" cy="0"/>
              </a:xfrm>
              <a:prstGeom prst="line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0EAD24-23F9-3E11-4152-00CD739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543510"/>
            <a:ext cx="3805176" cy="456655"/>
          </a:xfrm>
          <a:noFill/>
        </p:spPr>
        <p:txBody>
          <a:bodyPr/>
          <a:lstStyle/>
          <a:p>
            <a:pPr algn="ctr"/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Текущие результаты</a:t>
            </a:r>
          </a:p>
        </p:txBody>
      </p:sp>
      <p:grpSp>
        <p:nvGrpSpPr>
          <p:cNvPr id="622" name="Группа 621">
            <a:extLst>
              <a:ext uri="{FF2B5EF4-FFF2-40B4-BE49-F238E27FC236}">
                <a16:creationId xmlns:a16="http://schemas.microsoft.com/office/drawing/2014/main" id="{2289202E-FDA7-2EAF-C7D1-3D60DE8089A5}"/>
              </a:ext>
            </a:extLst>
          </p:cNvPr>
          <p:cNvGrpSpPr/>
          <p:nvPr/>
        </p:nvGrpSpPr>
        <p:grpSpPr>
          <a:xfrm>
            <a:off x="2269609" y="2564627"/>
            <a:ext cx="5364890" cy="1203684"/>
            <a:chOff x="820509" y="2318002"/>
            <a:chExt cx="5364890" cy="1203684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2331BA6C-6E93-0C2B-7B7F-1E506C606F25}"/>
                </a:ext>
              </a:extLst>
            </p:cNvPr>
            <p:cNvGrpSpPr/>
            <p:nvPr/>
          </p:nvGrpSpPr>
          <p:grpSpPr>
            <a:xfrm>
              <a:off x="820509" y="2322475"/>
              <a:ext cx="5364890" cy="1199211"/>
              <a:chOff x="2304980" y="2398411"/>
              <a:chExt cx="5364890" cy="1199211"/>
            </a:xfrm>
          </p:grpSpPr>
          <p:grpSp>
            <p:nvGrpSpPr>
              <p:cNvPr id="28" name="Группа 27">
                <a:extLst>
                  <a:ext uri="{FF2B5EF4-FFF2-40B4-BE49-F238E27FC236}">
                    <a16:creationId xmlns:a16="http://schemas.microsoft.com/office/drawing/2014/main" id="{4EDB858B-C8C1-FF16-3AEE-B5F143877130}"/>
                  </a:ext>
                </a:extLst>
              </p:cNvPr>
              <p:cNvGrpSpPr/>
              <p:nvPr/>
            </p:nvGrpSpPr>
            <p:grpSpPr>
              <a:xfrm>
                <a:off x="2304980" y="2398411"/>
                <a:ext cx="3083647" cy="1199211"/>
                <a:chOff x="1496490" y="2513561"/>
                <a:chExt cx="3083647" cy="1199211"/>
              </a:xfrm>
            </p:grpSpPr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1C60948B-9534-E12F-6BEB-2BD4C7A1C132}"/>
                    </a:ext>
                  </a:extLst>
                </p:cNvPr>
                <p:cNvSpPr txBox="1"/>
                <p:nvPr/>
              </p:nvSpPr>
              <p:spPr>
                <a:xfrm>
                  <a:off x="3112552" y="2517040"/>
                  <a:ext cx="13461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dirty="0">
                      <a:solidFill>
                        <a:schemeClr val="bg2"/>
                      </a:solidFill>
                      <a:latin typeface="Montserrat" pitchFamily="2" charset="-52"/>
                    </a:rPr>
                    <a:t>Модель</a:t>
                  </a:r>
                </a:p>
              </p:txBody>
            </p:sp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25BDCC69-CFDA-2124-A0CA-4F6EC7AC26C7}"/>
                    </a:ext>
                  </a:extLst>
                </p:cNvPr>
                <p:cNvSpPr txBox="1"/>
                <p:nvPr/>
              </p:nvSpPr>
              <p:spPr>
                <a:xfrm>
                  <a:off x="3110999" y="2881775"/>
                  <a:ext cx="146913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>
                      <a:solidFill>
                        <a:schemeClr val="bg2"/>
                      </a:solidFill>
                      <a:latin typeface="Montserrat" pitchFamily="2" charset="-52"/>
                    </a:rPr>
                    <a:t>Создали визуальную модель платформы</a:t>
                  </a: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23CF547-0375-8BCC-A114-2C3D40D3943C}"/>
                    </a:ext>
                  </a:extLst>
                </p:cNvPr>
                <p:cNvSpPr txBox="1"/>
                <p:nvPr/>
              </p:nvSpPr>
              <p:spPr>
                <a:xfrm>
                  <a:off x="1502205" y="2513561"/>
                  <a:ext cx="13771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dirty="0">
                      <a:solidFill>
                        <a:schemeClr val="bg2"/>
                      </a:solidFill>
                      <a:latin typeface="Montserrat" pitchFamily="2" charset="-52"/>
                    </a:rPr>
                    <a:t>Интервью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D223D26-8976-B72D-5213-76C395D4E25D}"/>
                    </a:ext>
                  </a:extLst>
                </p:cNvPr>
                <p:cNvSpPr txBox="1"/>
                <p:nvPr/>
              </p:nvSpPr>
              <p:spPr>
                <a:xfrm>
                  <a:off x="1496490" y="2881775"/>
                  <a:ext cx="148609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>
                      <a:solidFill>
                        <a:schemeClr val="bg2"/>
                      </a:solidFill>
                      <a:latin typeface="Montserrat" pitchFamily="2" charset="-52"/>
                    </a:rPr>
                    <a:t>Определили проблему и целевую аудиторию</a:t>
                  </a: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1AA1B0B-1C31-F66B-4EF6-CDFD206FC3EE}"/>
                  </a:ext>
                </a:extLst>
              </p:cNvPr>
              <p:cNvSpPr txBox="1"/>
              <p:nvPr/>
            </p:nvSpPr>
            <p:spPr>
              <a:xfrm>
                <a:off x="6245239" y="2790610"/>
                <a:ext cx="14246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1200" dirty="0">
                  <a:solidFill>
                    <a:schemeClr val="bg2"/>
                  </a:solidFill>
                  <a:latin typeface="Montserrat" pitchFamily="2" charset="-52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0D15BC-B948-0F81-75AB-8703CA95E1FF}"/>
                </a:ext>
              </a:extLst>
            </p:cNvPr>
            <p:cNvSpPr txBox="1"/>
            <p:nvPr/>
          </p:nvSpPr>
          <p:spPr>
            <a:xfrm>
              <a:off x="4033997" y="2318002"/>
              <a:ext cx="13771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2"/>
                  </a:solidFill>
                  <a:latin typeface="Montserrat" pitchFamily="2" charset="-52"/>
                </a:rPr>
                <a:t>MVP</a:t>
              </a:r>
              <a:endParaRPr lang="ru-RU" sz="1400" dirty="0">
                <a:solidFill>
                  <a:schemeClr val="bg2"/>
                </a:solidFill>
                <a:latin typeface="Montserrat" pitchFamily="2" charset="-52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9BDD40-635A-D4A5-BF2C-16DD01654BC7}"/>
                </a:ext>
              </a:extLst>
            </p:cNvPr>
            <p:cNvSpPr txBox="1"/>
            <p:nvPr/>
          </p:nvSpPr>
          <p:spPr>
            <a:xfrm>
              <a:off x="4037613" y="2848785"/>
              <a:ext cx="14658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bg2"/>
                  </a:solidFill>
                  <a:latin typeface="Montserrat" pitchFamily="2" charset="-52"/>
                </a:rPr>
                <a:t>Создали </a:t>
              </a:r>
              <a:r>
                <a:rPr lang="en-US" sz="1200" dirty="0">
                  <a:solidFill>
                    <a:schemeClr val="bg2"/>
                  </a:solidFill>
                  <a:latin typeface="Montserrat" pitchFamily="2" charset="-52"/>
                </a:rPr>
                <a:t>MVP</a:t>
              </a:r>
              <a:r>
                <a:rPr lang="ru-RU" sz="1200" dirty="0">
                  <a:solidFill>
                    <a:schemeClr val="bg2"/>
                  </a:solidFill>
                  <a:latin typeface="Montserrat" pitchFamily="2" charset="-52"/>
                </a:rPr>
                <a:t> сайта 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D24A1D-D538-7D64-B548-C61F8E8D5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82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Рисунок 302">
            <a:extLst>
              <a:ext uri="{FF2B5EF4-FFF2-40B4-BE49-F238E27FC236}">
                <a16:creationId xmlns:a16="http://schemas.microsoft.com/office/drawing/2014/main" id="{E721DAC5-A2DD-9211-4A84-C599385BD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0EAD24-23F9-3E11-4152-00CD739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392065"/>
            <a:ext cx="3455670" cy="420736"/>
          </a:xfrm>
          <a:noFill/>
        </p:spPr>
        <p:txBody>
          <a:bodyPr/>
          <a:lstStyle/>
          <a:p>
            <a:pPr algn="ctr"/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Планы развития</a:t>
            </a:r>
          </a:p>
        </p:txBody>
      </p:sp>
      <p:sp>
        <p:nvSpPr>
          <p:cNvPr id="2" name="Текст 4">
            <a:extLst>
              <a:ext uri="{FF2B5EF4-FFF2-40B4-BE49-F238E27FC236}">
                <a16:creationId xmlns:a16="http://schemas.microsoft.com/office/drawing/2014/main" id="{1910C27D-84CA-E711-6B7E-493CB73E9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20" y="1146145"/>
            <a:ext cx="3851886" cy="2034763"/>
          </a:xfrm>
        </p:spPr>
        <p:txBody>
          <a:bodyPr/>
          <a:lstStyle/>
          <a:p>
            <a:pPr marL="114300" indent="0">
              <a:spcAft>
                <a:spcPts val="600"/>
              </a:spcAft>
              <a:buNone/>
            </a:pPr>
            <a:r>
              <a:rPr lang="ru-RU" sz="1400" dirty="0">
                <a:solidFill>
                  <a:srgbClr val="77E5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-52"/>
              </a:rPr>
              <a:t>В наших планах:</a:t>
            </a:r>
          </a:p>
          <a:p>
            <a:pPr marL="114300" indent="0">
              <a:spcAft>
                <a:spcPts val="600"/>
              </a:spcAft>
              <a:buNone/>
            </a:pPr>
            <a:endParaRPr lang="ru-RU" sz="1400" dirty="0">
              <a:solidFill>
                <a:srgbClr val="77E5E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itchFamily="2" charset="-52"/>
            </a:endParaRPr>
          </a:p>
          <a:p>
            <a:pPr marL="114300" indent="0">
              <a:spcAft>
                <a:spcPts val="600"/>
              </a:spcAft>
              <a:buNone/>
            </a:pP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До декабря: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доработка сайта </a:t>
            </a:r>
          </a:p>
          <a:p>
            <a:pPr marL="114300" indent="0">
              <a:spcAft>
                <a:spcPts val="600"/>
              </a:spcAft>
              <a:buNone/>
            </a:pPr>
            <a:endParaRPr lang="ru-RU" sz="1400" dirty="0">
              <a:solidFill>
                <a:schemeClr val="bg1"/>
              </a:solidFill>
              <a:latin typeface="Montserrat" pitchFamily="2" charset="-52"/>
            </a:endParaRPr>
          </a:p>
          <a:p>
            <a:pPr marL="114300" indent="0">
              <a:spcAft>
                <a:spcPts val="600"/>
              </a:spcAft>
              <a:buNone/>
            </a:pP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Декабрь: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тестирование сайта  и выявление его недостатков </a:t>
            </a:r>
          </a:p>
          <a:p>
            <a:pPr marL="114300" indent="0">
              <a:spcAft>
                <a:spcPts val="600"/>
              </a:spcAft>
              <a:buNone/>
            </a:pPr>
            <a:endParaRPr lang="ru-RU" sz="1400" dirty="0">
              <a:solidFill>
                <a:schemeClr val="bg1"/>
              </a:solidFill>
              <a:latin typeface="Montserrat" pitchFamily="2" charset="-52"/>
            </a:endParaRPr>
          </a:p>
          <a:p>
            <a:pPr marL="114300" indent="0">
              <a:spcAft>
                <a:spcPts val="600"/>
              </a:spcAft>
              <a:buNone/>
            </a:pPr>
            <a:r>
              <a:rPr lang="ru-RU" sz="1400" dirty="0">
                <a:solidFill>
                  <a:srgbClr val="77E5ED"/>
                </a:solidFill>
                <a:latin typeface="Montserrat" pitchFamily="2" charset="-52"/>
              </a:rPr>
              <a:t>До февраля: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загрузка сайта в открытый доступ и старт продаж</a:t>
            </a:r>
          </a:p>
        </p:txBody>
      </p:sp>
      <p:pic>
        <p:nvPicPr>
          <p:cNvPr id="302" name="Picture 2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7324" y="135047"/>
            <a:ext cx="944743" cy="467386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7A9EB0-8225-91E0-9A5E-E264D08F5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43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594BFE-0AB7-0F73-3F20-31A5D366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0EAD24-23F9-3E11-4152-00CD739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517" y="666652"/>
            <a:ext cx="1898345" cy="456655"/>
          </a:xfrm>
          <a:noFill/>
        </p:spPr>
        <p:txBody>
          <a:bodyPr/>
          <a:lstStyle/>
          <a:p>
            <a:pPr algn="ctr"/>
            <a:r>
              <a:rPr lang="ru-RU" sz="2400" b="1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Команда</a:t>
            </a:r>
            <a:endParaRPr lang="ru-RU" sz="2400" dirty="0">
              <a:gradFill>
                <a:gsLst>
                  <a:gs pos="1000">
                    <a:srgbClr val="73C6E7"/>
                  </a:gs>
                  <a:gs pos="100000">
                    <a:srgbClr val="FB79E8"/>
                  </a:gs>
                </a:gsLst>
                <a:path path="circle">
                  <a:fillToRect r="100000" b="100000"/>
                </a:path>
              </a:gradFill>
              <a:latin typeface="Montserrat Black" pitchFamily="2" charset="-52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93B786B8-0583-2B0D-2187-A2E94ECC5A2B}"/>
              </a:ext>
            </a:extLst>
          </p:cNvPr>
          <p:cNvGrpSpPr/>
          <p:nvPr/>
        </p:nvGrpSpPr>
        <p:grpSpPr>
          <a:xfrm>
            <a:off x="3419101" y="429743"/>
            <a:ext cx="5636981" cy="4651297"/>
            <a:chOff x="3270373" y="289102"/>
            <a:chExt cx="5636981" cy="4651297"/>
          </a:xfrm>
        </p:grpSpPr>
        <p:sp>
          <p:nvSpPr>
            <p:cNvPr id="98" name="Google Shape;98;p16"/>
            <p:cNvSpPr txBox="1"/>
            <p:nvPr/>
          </p:nvSpPr>
          <p:spPr>
            <a:xfrm>
              <a:off x="7192962" y="306519"/>
              <a:ext cx="1714392" cy="1323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dirty="0" err="1">
                  <a:solidFill>
                    <a:schemeClr val="bg1"/>
                  </a:solidFill>
                  <a:effectLst/>
                  <a:latin typeface="Montserrat" pitchFamily="2" charset="-52"/>
                </a:rPr>
                <a:t>Кривохижа</a:t>
              </a:r>
              <a:endParaRPr lang="ru-RU" sz="1400" b="0" i="0" dirty="0">
                <a:solidFill>
                  <a:schemeClr val="bg1"/>
                </a:solidFill>
                <a:effectLst/>
                <a:latin typeface="Montserrat" pitchFamily="2" charset="-52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u="none" strike="noStrike" cap="none" dirty="0">
                  <a:solidFill>
                    <a:schemeClr val="bg1"/>
                  </a:solidFill>
                  <a:latin typeface="Montserrat" pitchFamily="2" charset="-52"/>
                  <a:ea typeface="Arial"/>
                  <a:cs typeface="Arial"/>
                  <a:sym typeface="Arial"/>
                </a:rPr>
                <a:t>Александра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dirty="0">
                  <a:solidFill>
                    <a:schemeClr val="bg1"/>
                  </a:solidFill>
                  <a:latin typeface="Montserrat" pitchFamily="2" charset="-52"/>
                  <a:ea typeface="Arial"/>
                  <a:cs typeface="Arial"/>
                  <a:sym typeface="Arial"/>
                </a:rPr>
                <a:t>Дмитриевна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400" b="0" i="0" dirty="0">
                <a:solidFill>
                  <a:schemeClr val="bg1"/>
                </a:solidFill>
                <a:latin typeface="Montserrat" pitchFamily="2" charset="-52"/>
                <a:ea typeface="Arial"/>
                <a:cs typeface="Arial"/>
                <a:sym typeface="Arial"/>
              </a:endParaRPr>
            </a:p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u="none" strike="noStrike" cap="none" dirty="0">
                  <a:solidFill>
                    <a:schemeClr val="bg1"/>
                  </a:solidFill>
                  <a:latin typeface="Montserrat" pitchFamily="2" charset="-52"/>
                  <a:ea typeface="Arial"/>
                  <a:cs typeface="Arial"/>
                  <a:sym typeface="Arial"/>
                </a:rPr>
                <a:t>Помощник лидера</a:t>
              </a:r>
              <a:endParaRPr sz="1200" b="0" i="0" u="none" strike="noStrike" cap="none" dirty="0">
                <a:solidFill>
                  <a:schemeClr val="bg1"/>
                </a:solidFill>
                <a:latin typeface="Montserrat" pitchFamily="2" charset="-52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898F1354-FC4D-1C8E-188C-9FC9BA25C426}"/>
                </a:ext>
              </a:extLst>
            </p:cNvPr>
            <p:cNvSpPr/>
            <p:nvPr/>
          </p:nvSpPr>
          <p:spPr>
            <a:xfrm>
              <a:off x="3270373" y="1932276"/>
              <a:ext cx="1092994" cy="1092994"/>
            </a:xfrm>
            <a:prstGeom prst="ellipse">
              <a:avLst/>
            </a:prstGeom>
            <a:gradFill flip="none" rotWithShape="1">
              <a:gsLst>
                <a:gs pos="0">
                  <a:srgbClr val="96FCEB"/>
                </a:gs>
                <a:gs pos="100000">
                  <a:srgbClr val="04927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E2FF00-6E67-AEBE-7422-ADC9903655A1}"/>
                </a:ext>
              </a:extLst>
            </p:cNvPr>
            <p:cNvSpPr txBox="1"/>
            <p:nvPr/>
          </p:nvSpPr>
          <p:spPr>
            <a:xfrm>
              <a:off x="4354658" y="289102"/>
              <a:ext cx="149308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0" i="0" dirty="0">
                  <a:solidFill>
                    <a:schemeClr val="bg1"/>
                  </a:solidFill>
                  <a:effectLst/>
                  <a:latin typeface="Montserrat" pitchFamily="2" charset="-52"/>
                </a:rPr>
                <a:t>Ситников Евгений Андреевич</a:t>
              </a:r>
            </a:p>
            <a:p>
              <a:endParaRPr lang="ru-RU" sz="1200" dirty="0">
                <a:solidFill>
                  <a:schemeClr val="bg1"/>
                </a:solidFill>
                <a:latin typeface="Montserrat" pitchFamily="2" charset="-52"/>
              </a:endParaRPr>
            </a:p>
            <a:p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Лидер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F3F6A3-4BDC-745A-7F71-16AB74A3CC39}"/>
                </a:ext>
              </a:extLst>
            </p:cNvPr>
            <p:cNvSpPr txBox="1"/>
            <p:nvPr/>
          </p:nvSpPr>
          <p:spPr>
            <a:xfrm>
              <a:off x="5801352" y="3401516"/>
              <a:ext cx="1391610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0" i="0" dirty="0">
                  <a:solidFill>
                    <a:schemeClr val="bg1"/>
                  </a:solidFill>
                  <a:effectLst/>
                  <a:latin typeface="Montserrat" pitchFamily="2" charset="-52"/>
                </a:rPr>
                <a:t>Селянинова </a:t>
              </a:r>
            </a:p>
            <a:p>
              <a:r>
                <a:rPr lang="ru-RU" sz="1400" dirty="0">
                  <a:solidFill>
                    <a:schemeClr val="bg1"/>
                  </a:solidFill>
                  <a:latin typeface="Montserrat" pitchFamily="2" charset="-52"/>
                </a:rPr>
                <a:t>Анастасия </a:t>
              </a:r>
            </a:p>
            <a:p>
              <a:r>
                <a:rPr lang="ru-RU" sz="1400" dirty="0">
                  <a:solidFill>
                    <a:schemeClr val="bg1"/>
                  </a:solidFill>
                  <a:latin typeface="Montserrat" pitchFamily="2" charset="-52"/>
                </a:rPr>
                <a:t>Сергеевна</a:t>
              </a:r>
            </a:p>
            <a:p>
              <a:pPr algn="ctr"/>
              <a:endParaRPr lang="ru-RU" sz="1200" dirty="0">
                <a:solidFill>
                  <a:schemeClr val="bg1"/>
                </a:solidFill>
                <a:latin typeface="Montserrat" pitchFamily="2" charset="-52"/>
              </a:endParaRP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Montserrat" pitchFamily="2" charset="-52"/>
                </a:rPr>
                <a:t>IT</a:t>
              </a:r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-специалист</a:t>
              </a:r>
            </a:p>
            <a:p>
              <a:pPr algn="ctr"/>
              <a:endParaRPr lang="ru-RU" sz="1400" dirty="0">
                <a:solidFill>
                  <a:schemeClr val="bg1"/>
                </a:solidFill>
                <a:latin typeface="Montserrat" pitchFamily="2" charset="-52"/>
              </a:endParaRPr>
            </a:p>
            <a:p>
              <a:pPr algn="ctr"/>
              <a:endParaRPr lang="ru-RU" sz="1400" dirty="0">
                <a:solidFill>
                  <a:schemeClr val="bg1"/>
                </a:solidFill>
                <a:latin typeface="Montserrat" pitchFamily="2" charset="-52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6D38167-5775-E3C8-E52D-A5A2F9F14280}"/>
                </a:ext>
              </a:extLst>
            </p:cNvPr>
            <p:cNvSpPr txBox="1"/>
            <p:nvPr/>
          </p:nvSpPr>
          <p:spPr>
            <a:xfrm>
              <a:off x="4363367" y="1846593"/>
              <a:ext cx="149308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0" i="0" dirty="0">
                  <a:solidFill>
                    <a:schemeClr val="bg1"/>
                  </a:solidFill>
                  <a:effectLst/>
                  <a:latin typeface="Montserrat" pitchFamily="2" charset="-52"/>
                </a:rPr>
                <a:t>Котляр Кристина Михайловна</a:t>
              </a:r>
            </a:p>
            <a:p>
              <a:pPr algn="ctr"/>
              <a:endParaRPr lang="ru-RU" sz="1200" dirty="0">
                <a:solidFill>
                  <a:schemeClr val="bg1"/>
                </a:solidFill>
                <a:latin typeface="Montserrat" pitchFamily="2" charset="-52"/>
              </a:endParaRP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Коммуникатор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0D3AC33-0967-3A76-DE82-5693550C2D8A}"/>
                </a:ext>
              </a:extLst>
            </p:cNvPr>
            <p:cNvSpPr txBox="1"/>
            <p:nvPr/>
          </p:nvSpPr>
          <p:spPr>
            <a:xfrm>
              <a:off x="7165428" y="1851098"/>
              <a:ext cx="15271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0" i="0" dirty="0">
                  <a:solidFill>
                    <a:schemeClr val="bg1"/>
                  </a:solidFill>
                  <a:effectLst/>
                  <a:latin typeface="Montserrat" pitchFamily="2" charset="-52"/>
                </a:rPr>
                <a:t>Романова Екатерина Валерьевна</a:t>
              </a:r>
            </a:p>
            <a:p>
              <a:endParaRPr lang="ru-RU" sz="1200" dirty="0">
                <a:solidFill>
                  <a:schemeClr val="bg1"/>
                </a:solidFill>
                <a:latin typeface="Montserrat" pitchFamily="2" charset="-52"/>
              </a:endParaRPr>
            </a:p>
            <a:p>
              <a:r>
                <a:rPr lang="en-US" sz="1200" dirty="0">
                  <a:solidFill>
                    <a:schemeClr val="bg1"/>
                  </a:solidFill>
                  <a:latin typeface="Montserrat" pitchFamily="2" charset="-52"/>
                </a:rPr>
                <a:t>IT</a:t>
              </a:r>
              <a:r>
                <a:rPr lang="ru-RU" sz="1200" dirty="0">
                  <a:solidFill>
                    <a:schemeClr val="bg1"/>
                  </a:solidFill>
                  <a:latin typeface="Montserrat" pitchFamily="2" charset="-52"/>
                </a:rPr>
                <a:t>-специалист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EA94FB-4025-440C-276D-B4AD286E5D94}"/>
                </a:ext>
              </a:extLst>
            </p:cNvPr>
            <p:cNvSpPr txBox="1"/>
            <p:nvPr/>
          </p:nvSpPr>
          <p:spPr>
            <a:xfrm>
              <a:off x="7165428" y="3419275"/>
              <a:ext cx="14379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1400" dirty="0">
                <a:solidFill>
                  <a:schemeClr val="bg1"/>
                </a:solidFill>
                <a:latin typeface="Montserrat" pitchFamily="2" charset="-52"/>
              </a:endParaRP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3617DB95-A370-9F00-68B6-F87B8F6D0779}"/>
                </a:ext>
              </a:extLst>
            </p:cNvPr>
            <p:cNvSpPr/>
            <p:nvPr/>
          </p:nvSpPr>
          <p:spPr>
            <a:xfrm>
              <a:off x="6072434" y="1932276"/>
              <a:ext cx="1092994" cy="1092994"/>
            </a:xfrm>
            <a:prstGeom prst="ellipse">
              <a:avLst/>
            </a:prstGeom>
            <a:gradFill flip="none" rotWithShape="1">
              <a:gsLst>
                <a:gs pos="0">
                  <a:srgbClr val="96FCEB"/>
                </a:gs>
                <a:gs pos="100000">
                  <a:srgbClr val="04927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930DA339-D283-B55E-FC75-002277758567}"/>
                </a:ext>
              </a:extLst>
            </p:cNvPr>
            <p:cNvSpPr/>
            <p:nvPr/>
          </p:nvSpPr>
          <p:spPr>
            <a:xfrm>
              <a:off x="6072434" y="367708"/>
              <a:ext cx="1092994" cy="1092994"/>
            </a:xfrm>
            <a:prstGeom prst="ellipse">
              <a:avLst/>
            </a:prstGeom>
            <a:gradFill flip="none" rotWithShape="1">
              <a:gsLst>
                <a:gs pos="0">
                  <a:srgbClr val="96FCEB"/>
                </a:gs>
                <a:gs pos="100000">
                  <a:srgbClr val="04927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445FE4FC-0F71-68D9-C351-B8D274E585D1}"/>
                </a:ext>
              </a:extLst>
            </p:cNvPr>
            <p:cNvSpPr/>
            <p:nvPr/>
          </p:nvSpPr>
          <p:spPr>
            <a:xfrm>
              <a:off x="3270373" y="367708"/>
              <a:ext cx="1092994" cy="1092994"/>
            </a:xfrm>
            <a:prstGeom prst="ellipse">
              <a:avLst/>
            </a:prstGeom>
            <a:gradFill flip="none" rotWithShape="1">
              <a:gsLst>
                <a:gs pos="0">
                  <a:srgbClr val="96FCEB"/>
                </a:gs>
                <a:gs pos="100000">
                  <a:srgbClr val="04927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08F25B4-F064-457C-0063-FB97EB707172}"/>
                </a:ext>
              </a:extLst>
            </p:cNvPr>
            <p:cNvSpPr/>
            <p:nvPr/>
          </p:nvSpPr>
          <p:spPr>
            <a:xfrm>
              <a:off x="4691000" y="3479303"/>
              <a:ext cx="1092994" cy="1092994"/>
            </a:xfrm>
            <a:prstGeom prst="ellipse">
              <a:avLst/>
            </a:prstGeom>
            <a:gradFill flip="none" rotWithShape="1">
              <a:gsLst>
                <a:gs pos="0">
                  <a:srgbClr val="96FCEB"/>
                </a:gs>
                <a:gs pos="100000">
                  <a:srgbClr val="04927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0" name="Picture 2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323" y="4568218"/>
            <a:ext cx="944743" cy="467386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6AA897-2A4D-E6E0-ECE6-52D93EBD6E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586" b="10414"/>
          <a:stretch/>
        </p:blipFill>
        <p:spPr>
          <a:xfrm>
            <a:off x="3415582" y="505157"/>
            <a:ext cx="1092993" cy="1092993"/>
          </a:xfrm>
          <a:prstGeom prst="ellipse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8A81A7-06A5-DE0E-79A4-55CBBEAA53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" t="23864" r="-222" b="1136"/>
          <a:stretch/>
        </p:blipFill>
        <p:spPr>
          <a:xfrm>
            <a:off x="3419102" y="2072918"/>
            <a:ext cx="1092993" cy="1092993"/>
          </a:xfrm>
          <a:prstGeom prst="ellipse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7C510D-6B5F-1569-FF47-95D6291803F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328" t="2140" r="24104" b="37039"/>
          <a:stretch/>
        </p:blipFill>
        <p:spPr>
          <a:xfrm>
            <a:off x="6221162" y="505157"/>
            <a:ext cx="1092994" cy="1092992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4ED1F5-91EA-2C66-18AC-3F47AD3C98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3997" t="10694" r="4358" b="20447"/>
          <a:stretch/>
        </p:blipFill>
        <p:spPr>
          <a:xfrm>
            <a:off x="6221162" y="2072917"/>
            <a:ext cx="1092994" cy="1092994"/>
          </a:xfrm>
          <a:prstGeom prst="ellipse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46BCB8B-F49D-52CF-498D-03CBACE4C0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1" b="9861"/>
          <a:stretch/>
        </p:blipFill>
        <p:spPr bwMode="auto">
          <a:xfrm>
            <a:off x="4839728" y="3619944"/>
            <a:ext cx="1092994" cy="109299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CACCA4-7AFD-096E-7B4B-6EC09E2F37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34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/>
            </a:gs>
            <a:gs pos="100000">
              <a:srgbClr val="7D7D7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2D057E-5829-0E9A-88A8-72A55C6DD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8" name="Google Shape;98;p16"/>
          <p:cNvSpPr txBox="1"/>
          <p:nvPr/>
        </p:nvSpPr>
        <p:spPr>
          <a:xfrm>
            <a:off x="7440246" y="31261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0EAD24-23F9-3E11-4152-00CD739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392065"/>
            <a:ext cx="2192020" cy="420736"/>
          </a:xfrm>
          <a:noFill/>
        </p:spPr>
        <p:txBody>
          <a:bodyPr/>
          <a:lstStyle/>
          <a:p>
            <a:pPr algn="ctr"/>
            <a:r>
              <a:rPr lang="ru-RU" sz="2400" dirty="0">
                <a:gradFill>
                  <a:gsLst>
                    <a:gs pos="1000">
                      <a:srgbClr val="73C6E7"/>
                    </a:gs>
                    <a:gs pos="100000">
                      <a:srgbClr val="FB79E8"/>
                    </a:gs>
                  </a:gsLst>
                  <a:path path="circle">
                    <a:fillToRect r="100000" b="100000"/>
                  </a:path>
                </a:gradFill>
                <a:latin typeface="Montserrat Black" pitchFamily="2" charset="-52"/>
              </a:rPr>
              <a:t>Контакты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5CB418-949B-462C-DA15-48EED9EFEC25}"/>
              </a:ext>
            </a:extLst>
          </p:cNvPr>
          <p:cNvSpPr txBox="1"/>
          <p:nvPr/>
        </p:nvSpPr>
        <p:spPr>
          <a:xfrm>
            <a:off x="663249" y="190229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D4BC8A-3619-58B1-73E7-08FE4973D474}"/>
              </a:ext>
            </a:extLst>
          </p:cNvPr>
          <p:cNvSpPr txBox="1"/>
          <p:nvPr/>
        </p:nvSpPr>
        <p:spPr>
          <a:xfrm>
            <a:off x="203659" y="1640688"/>
            <a:ext cx="383154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0" i="0" dirty="0">
                <a:solidFill>
                  <a:schemeClr val="bg1"/>
                </a:solidFill>
                <a:effectLst/>
                <a:latin typeface="Montserrat" pitchFamily="2" charset="-52"/>
              </a:rPr>
              <a:t>Ситников Евгений Андреевич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sitnikov_ea@edu.surgu.ru</a:t>
            </a:r>
          </a:p>
          <a:p>
            <a:endParaRPr lang="ru-RU" sz="1600" dirty="0">
              <a:solidFill>
                <a:schemeClr val="bg1"/>
              </a:solidFill>
              <a:latin typeface="Montserrat" pitchFamily="2" charset="-52"/>
            </a:endParaRPr>
          </a:p>
          <a:p>
            <a:endParaRPr lang="ru-RU" dirty="0"/>
          </a:p>
        </p:txBody>
      </p:sp>
      <p:pic>
        <p:nvPicPr>
          <p:cNvPr id="12" name="Picture 2" descr="E:\-=Tanya=-\2035 Работа\-=Айдентика 2035=-\лого университета\Univer20_35_RGB_white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48244" y="115320"/>
            <a:ext cx="944743" cy="467386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D8E72A-FB91-2D2F-2900-0EDD9EDB30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586" b="10414"/>
          <a:stretch/>
        </p:blipFill>
        <p:spPr>
          <a:xfrm>
            <a:off x="4238865" y="417188"/>
            <a:ext cx="4475898" cy="4475898"/>
          </a:xfrm>
          <a:prstGeom prst="ellipse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FB8AA2-6D6C-27A5-7C6C-18913C976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96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</TotalTime>
  <Words>330</Words>
  <Application>Microsoft Office PowerPoint</Application>
  <PresentationFormat>Экран (16:9)</PresentationFormat>
  <Paragraphs>70</Paragraphs>
  <Slides>17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Montserrat Black</vt:lpstr>
      <vt:lpstr>Тема Office</vt:lpstr>
      <vt:lpstr>Платформа по расшифровке  ИК-спектров</vt:lpstr>
      <vt:lpstr>Актуальность проекта</vt:lpstr>
      <vt:lpstr>Целевая аудитория</vt:lpstr>
      <vt:lpstr>Проблема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Ценность. Ценностное предложение</vt:lpstr>
      <vt:lpstr>Рынок</vt:lpstr>
      <vt:lpstr>Бизнес-модель</vt:lpstr>
      <vt:lpstr>Текущие результаты</vt:lpstr>
      <vt:lpstr>Планы развития</vt:lpstr>
      <vt:lpstr>Команда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 Романова</cp:lastModifiedBy>
  <cp:revision>40</cp:revision>
  <dcterms:modified xsi:type="dcterms:W3CDTF">2023-12-06T17:13:28Z</dcterms:modified>
</cp:coreProperties>
</file>