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60" r:id="rId5"/>
    <p:sldId id="267" r:id="rId6"/>
    <p:sldId id="261" r:id="rId7"/>
    <p:sldId id="268" r:id="rId8"/>
    <p:sldId id="262" r:id="rId9"/>
    <p:sldId id="263" r:id="rId10"/>
    <p:sldId id="264" r:id="rId11"/>
    <p:sldId id="265" r:id="rId12"/>
  </p:sldIdLst>
  <p:sldSz cx="12168188" cy="6840538"/>
  <p:notesSz cx="6858000" cy="9144000"/>
  <p:embeddedFontLst>
    <p:embeddedFont>
      <p:font typeface="Bahnschrift" panose="020B0502040204020203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itchFamily="2" charset="0"/>
      <p:regular r:id="rId20"/>
      <p:bold r:id="rId21"/>
      <p:italic r:id="rId22"/>
      <p:boldItalic r:id="rId23"/>
    </p:embeddedFont>
    <p:embeddedFont>
      <p:font typeface="Rasa" panose="02020503060400000000" pitchFamily="18" charset="0"/>
      <p:regular r:id="rId24"/>
      <p:bold r:id="rId25"/>
      <p:italic r:id="rId26"/>
      <p:boldItalic r:id="rId27"/>
    </p:embeddedFont>
    <p:embeddedFont>
      <p:font typeface="Rasa Light" panose="02020503060400000000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48">
          <p15:clr>
            <a:srgbClr val="547EBF"/>
          </p15:clr>
        </p15:guide>
        <p15:guide id="2" orient="horz" pos="3742">
          <p15:clr>
            <a:srgbClr val="547EBF"/>
          </p15:clr>
        </p15:guide>
        <p15:guide id="3" orient="horz" pos="1021">
          <p15:clr>
            <a:srgbClr val="547EBF"/>
          </p15:clr>
        </p15:guide>
        <p15:guide id="4" orient="horz" pos="3629">
          <p15:clr>
            <a:srgbClr val="547EBF"/>
          </p15:clr>
        </p15:guide>
        <p15:guide id="5" pos="3832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8YKORB+0muD9PgUiZB9D+GXh1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2D8"/>
    <a:srgbClr val="CCCAC1"/>
    <a:srgbClr val="B87C8E"/>
    <a:srgbClr val="C9ABB4"/>
    <a:srgbClr val="CA9704"/>
    <a:srgbClr val="7091C4"/>
    <a:srgbClr val="7395C9"/>
    <a:srgbClr val="9198FB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5"/>
    <p:restoredTop sz="94599"/>
  </p:normalViewPr>
  <p:slideViewPr>
    <p:cSldViewPr snapToGrid="0">
      <p:cViewPr>
        <p:scale>
          <a:sx n="84" d="100"/>
          <a:sy n="84" d="100"/>
        </p:scale>
        <p:origin x="1208" y="656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staverty\Downloads\Novaya_tablitsa_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staverty\Downloads\kha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pPr>
            <a:r>
              <a:rPr lang="ru-RU">
                <a:latin typeface="+mj-lt"/>
              </a:rPr>
              <a:t>Добыча нефти в России, млн. баррелей в сутки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j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trendline>
            <c:spPr>
              <a:ln w="19050" cap="rnd">
                <a:solidFill>
                  <a:schemeClr val="accent1"/>
                </a:solidFill>
              </a:ln>
              <a:effectLst/>
            </c:spPr>
            <c:trendlineType val="movingAvg"/>
            <c:period val="2"/>
            <c:dispRSqr val="0"/>
            <c:dispEq val="0"/>
          </c:trendline>
          <c:cat>
            <c:numRef>
              <c:f>Лист1!$A$2:$A$40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Лист1!$B$2:$B$40</c:f>
              <c:numCache>
                <c:formatCode>General</c:formatCode>
                <c:ptCount val="39"/>
                <c:pt idx="0">
                  <c:v>10800</c:v>
                </c:pt>
                <c:pt idx="1">
                  <c:v>11250</c:v>
                </c:pt>
                <c:pt idx="2">
                  <c:v>11400</c:v>
                </c:pt>
                <c:pt idx="3">
                  <c:v>11370</c:v>
                </c:pt>
                <c:pt idx="4">
                  <c:v>11100</c:v>
                </c:pt>
                <c:pt idx="5">
                  <c:v>10300</c:v>
                </c:pt>
                <c:pt idx="6">
                  <c:v>9300</c:v>
                </c:pt>
                <c:pt idx="7">
                  <c:v>8000</c:v>
                </c:pt>
                <c:pt idx="8">
                  <c:v>7200</c:v>
                </c:pt>
                <c:pt idx="9">
                  <c:v>6400</c:v>
                </c:pt>
                <c:pt idx="10">
                  <c:v>6300</c:v>
                </c:pt>
                <c:pt idx="11">
                  <c:v>6100</c:v>
                </c:pt>
                <c:pt idx="12">
                  <c:v>6200</c:v>
                </c:pt>
                <c:pt idx="13">
                  <c:v>6150</c:v>
                </c:pt>
                <c:pt idx="14">
                  <c:v>6170</c:v>
                </c:pt>
                <c:pt idx="15">
                  <c:v>6600</c:v>
                </c:pt>
                <c:pt idx="16">
                  <c:v>7100</c:v>
                </c:pt>
                <c:pt idx="17">
                  <c:v>7700</c:v>
                </c:pt>
                <c:pt idx="18">
                  <c:v>8600</c:v>
                </c:pt>
                <c:pt idx="19">
                  <c:v>9300</c:v>
                </c:pt>
                <c:pt idx="20">
                  <c:v>9500</c:v>
                </c:pt>
                <c:pt idx="21">
                  <c:v>9800</c:v>
                </c:pt>
                <c:pt idx="22">
                  <c:v>10050</c:v>
                </c:pt>
                <c:pt idx="23">
                  <c:v>9950</c:v>
                </c:pt>
                <c:pt idx="24">
                  <c:v>10100</c:v>
                </c:pt>
                <c:pt idx="25">
                  <c:v>10300</c:v>
                </c:pt>
                <c:pt idx="26">
                  <c:v>10400</c:v>
                </c:pt>
                <c:pt idx="27">
                  <c:v>10500</c:v>
                </c:pt>
                <c:pt idx="28">
                  <c:v>10700</c:v>
                </c:pt>
                <c:pt idx="29">
                  <c:v>10900</c:v>
                </c:pt>
                <c:pt idx="30">
                  <c:v>11100</c:v>
                </c:pt>
                <c:pt idx="31">
                  <c:v>11300</c:v>
                </c:pt>
                <c:pt idx="32">
                  <c:v>11350</c:v>
                </c:pt>
                <c:pt idx="33">
                  <c:v>11500</c:v>
                </c:pt>
                <c:pt idx="34">
                  <c:v>11600</c:v>
                </c:pt>
                <c:pt idx="35">
                  <c:v>10700</c:v>
                </c:pt>
                <c:pt idx="36">
                  <c:v>10900</c:v>
                </c:pt>
                <c:pt idx="37">
                  <c:v>10900</c:v>
                </c:pt>
                <c:pt idx="38">
                  <c:v>10100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39-A64E-BA4E-019C0B145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158749775"/>
        <c:axId val="1159520335"/>
      </c:barChart>
      <c:catAx>
        <c:axId val="1158749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9520335"/>
        <c:crosses val="autoZero"/>
        <c:auto val="1"/>
        <c:lblAlgn val="ctr"/>
        <c:lblOffset val="100"/>
        <c:noMultiLvlLbl val="0"/>
      </c:catAx>
      <c:valAx>
        <c:axId val="1159520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8749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Добыча нефти за 2021г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Лист1!$B$1:$B$2</c:f>
              <c:strCache>
                <c:ptCount val="2"/>
                <c:pt idx="0">
                  <c:v>Добыча нефти компаний за 2021г</c:v>
                </c:pt>
                <c:pt idx="1">
                  <c:v>млн тонн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Лист1!$A$3:$A$11</c:f>
              <c:strCache>
                <c:ptCount val="9"/>
                <c:pt idx="0">
                  <c:v>НК Роснефть</c:v>
                </c:pt>
                <c:pt idx="1">
                  <c:v>Лукойл</c:v>
                </c:pt>
                <c:pt idx="2">
                  <c:v>Сургутнефтегаз</c:v>
                </c:pt>
                <c:pt idx="3">
                  <c:v>Газпром нефть</c:v>
                </c:pt>
                <c:pt idx="4">
                  <c:v>Татнефть</c:v>
                </c:pt>
                <c:pt idx="5">
                  <c:v>Башнефть</c:v>
                </c:pt>
                <c:pt idx="6">
                  <c:v>Славнефть</c:v>
                </c:pt>
                <c:pt idx="7">
                  <c:v>Новатэк</c:v>
                </c:pt>
                <c:pt idx="8">
                  <c:v>РуссНефть</c:v>
                </c:pt>
              </c:strCache>
            </c:strRef>
          </c:cat>
          <c:val>
            <c:numRef>
              <c:f>Лист1!$B$3:$B$11</c:f>
              <c:numCache>
                <c:formatCode>General</c:formatCode>
                <c:ptCount val="9"/>
                <c:pt idx="0">
                  <c:v>170.73</c:v>
                </c:pt>
                <c:pt idx="1">
                  <c:v>75.73</c:v>
                </c:pt>
                <c:pt idx="2">
                  <c:v>55.45</c:v>
                </c:pt>
                <c:pt idx="3">
                  <c:v>38.57</c:v>
                </c:pt>
                <c:pt idx="4">
                  <c:v>27.83</c:v>
                </c:pt>
                <c:pt idx="5">
                  <c:v>13.77</c:v>
                </c:pt>
                <c:pt idx="6">
                  <c:v>9.85</c:v>
                </c:pt>
                <c:pt idx="7">
                  <c:v>8.0500000000000007</c:v>
                </c:pt>
                <c:pt idx="8">
                  <c:v>6.68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4-D64E-9496-AA62AC295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9590400"/>
        <c:axId val="92137264"/>
      </c:barChart>
      <c:catAx>
        <c:axId val="8959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137264"/>
        <c:crosses val="autoZero"/>
        <c:auto val="1"/>
        <c:lblAlgn val="ctr"/>
        <c:lblOffset val="100"/>
        <c:noMultiLvlLbl val="0"/>
      </c:catAx>
      <c:valAx>
        <c:axId val="9213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 тонн</a:t>
                </a:r>
              </a:p>
            </c:rich>
          </c:tx>
          <c:layout>
            <c:manualLayout>
              <c:xMode val="edge"/>
              <c:yMode val="edge"/>
              <c:x val="3.0555555555555555E-2"/>
              <c:y val="0.294722951297754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959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8A133B-7A4C-CA41-BD31-176F20C62311}" type="doc">
      <dgm:prSet loTypeId="urn:microsoft.com/office/officeart/2005/8/layout/StepDownProcess" loCatId="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CC259C48-964F-2B40-B637-0A090F98EA9B}">
      <dgm:prSet phldrT="[Текст]"/>
      <dgm:spPr/>
      <dgm:t>
        <a:bodyPr/>
        <a:lstStyle/>
        <a:p>
          <a:r>
            <a:rPr lang="ru-RU" dirty="0">
              <a:latin typeface="+mn-lt"/>
            </a:rPr>
            <a:t>Получение ТЗ от АК «Транснефть»</a:t>
          </a:r>
        </a:p>
      </dgm:t>
    </dgm:pt>
    <dgm:pt modelId="{86E7F010-C598-7345-8677-43228513C8D8}" type="parTrans" cxnId="{7CC1ADEE-A98B-2E42-935E-92BDA200E951}">
      <dgm:prSet/>
      <dgm:spPr/>
      <dgm:t>
        <a:bodyPr/>
        <a:lstStyle/>
        <a:p>
          <a:endParaRPr lang="ru-RU"/>
        </a:p>
      </dgm:t>
    </dgm:pt>
    <dgm:pt modelId="{202F2556-C060-BF40-8466-9E9ADFC11781}" type="sibTrans" cxnId="{7CC1ADEE-A98B-2E42-935E-92BDA200E951}">
      <dgm:prSet/>
      <dgm:spPr/>
      <dgm:t>
        <a:bodyPr/>
        <a:lstStyle/>
        <a:p>
          <a:endParaRPr lang="ru-RU"/>
        </a:p>
      </dgm:t>
    </dgm:pt>
    <dgm:pt modelId="{FA4A4F61-356B-534D-BFB0-3BEDB229D81D}">
      <dgm:prSet/>
      <dgm:spPr>
        <a:solidFill>
          <a:srgbClr val="00B0F0"/>
        </a:solidFill>
      </dgm:spPr>
      <dgm:t>
        <a:bodyPr/>
        <a:lstStyle/>
        <a:p>
          <a:r>
            <a:rPr lang="ru-RU" dirty="0">
              <a:solidFill>
                <a:srgbClr val="FFFF00"/>
              </a:solidFill>
              <a:latin typeface="+mn-lt"/>
            </a:rPr>
            <a:t>Изготовление образца для предварительных испытаний на производстве</a:t>
          </a:r>
        </a:p>
      </dgm:t>
    </dgm:pt>
    <dgm:pt modelId="{7E223170-7CD6-BB47-9969-50ED3EB7DE0B}" type="parTrans" cxnId="{EF131542-1C02-7B4A-81AE-E7494C0EA8EC}">
      <dgm:prSet/>
      <dgm:spPr/>
      <dgm:t>
        <a:bodyPr/>
        <a:lstStyle/>
        <a:p>
          <a:endParaRPr lang="ru-RU"/>
        </a:p>
      </dgm:t>
    </dgm:pt>
    <dgm:pt modelId="{B103D094-005F-5642-BA69-EB0727604BA5}" type="sibTrans" cxnId="{EF131542-1C02-7B4A-81AE-E7494C0EA8EC}">
      <dgm:prSet/>
      <dgm:spPr/>
      <dgm:t>
        <a:bodyPr/>
        <a:lstStyle/>
        <a:p>
          <a:endParaRPr lang="ru-RU"/>
        </a:p>
      </dgm:t>
    </dgm:pt>
    <dgm:pt modelId="{C231C17B-C9CA-B644-8263-F058190F2F21}">
      <dgm:prSet/>
      <dgm:spPr/>
      <dgm:t>
        <a:bodyPr/>
        <a:lstStyle/>
        <a:p>
          <a:r>
            <a:rPr lang="ru-RU" dirty="0">
              <a:latin typeface="+mn-lt"/>
            </a:rPr>
            <a:t>Выявление отрицательных сторон</a:t>
          </a:r>
        </a:p>
      </dgm:t>
    </dgm:pt>
    <dgm:pt modelId="{98393574-77BE-C54B-98A2-0116BDBE6EB7}" type="parTrans" cxnId="{F25D7E08-A8A9-E04B-8A6B-2AF5F286522B}">
      <dgm:prSet/>
      <dgm:spPr/>
      <dgm:t>
        <a:bodyPr/>
        <a:lstStyle/>
        <a:p>
          <a:endParaRPr lang="ru-RU"/>
        </a:p>
      </dgm:t>
    </dgm:pt>
    <dgm:pt modelId="{FEF7B697-06B3-C541-8056-6FCB067874CD}" type="sibTrans" cxnId="{F25D7E08-A8A9-E04B-8A6B-2AF5F286522B}">
      <dgm:prSet/>
      <dgm:spPr/>
      <dgm:t>
        <a:bodyPr/>
        <a:lstStyle/>
        <a:p>
          <a:endParaRPr lang="ru-RU"/>
        </a:p>
      </dgm:t>
    </dgm:pt>
    <dgm:pt modelId="{E91AB71F-B596-844F-B726-8057E5A2E011}">
      <dgm:prSet/>
      <dgm:spPr/>
      <dgm:t>
        <a:bodyPr/>
        <a:lstStyle/>
        <a:p>
          <a:r>
            <a:rPr lang="ru-RU" dirty="0">
              <a:latin typeface="+mn-lt"/>
            </a:rPr>
            <a:t>Конечные штрихи</a:t>
          </a:r>
        </a:p>
      </dgm:t>
    </dgm:pt>
    <dgm:pt modelId="{E9466F89-9FA8-0940-8EA1-1B5D86A30B26}" type="parTrans" cxnId="{C76BE879-D0EF-3643-B70F-372A323DF7AC}">
      <dgm:prSet/>
      <dgm:spPr/>
      <dgm:t>
        <a:bodyPr/>
        <a:lstStyle/>
        <a:p>
          <a:endParaRPr lang="ru-RU"/>
        </a:p>
      </dgm:t>
    </dgm:pt>
    <dgm:pt modelId="{B58F5013-67D5-A14E-8A96-96A84F6BE119}" type="sibTrans" cxnId="{C76BE879-D0EF-3643-B70F-372A323DF7AC}">
      <dgm:prSet/>
      <dgm:spPr/>
      <dgm:t>
        <a:bodyPr/>
        <a:lstStyle/>
        <a:p>
          <a:endParaRPr lang="ru-RU"/>
        </a:p>
      </dgm:t>
    </dgm:pt>
    <dgm:pt modelId="{5D793FB5-5D3F-F34F-B0D0-9223DB7966EB}">
      <dgm:prSet/>
      <dgm:spPr/>
      <dgm:t>
        <a:bodyPr/>
        <a:lstStyle/>
        <a:p>
          <a:r>
            <a:rPr lang="ru-RU">
              <a:latin typeface="+mn-lt"/>
            </a:rPr>
            <a:t>Ввод в эксплуатацию</a:t>
          </a:r>
          <a:endParaRPr lang="ru-RU" dirty="0">
            <a:latin typeface="+mn-lt"/>
          </a:endParaRPr>
        </a:p>
      </dgm:t>
    </dgm:pt>
    <dgm:pt modelId="{70DBC005-00F1-FD46-8322-1FFFA1C550CB}" type="parTrans" cxnId="{C00FECBD-7ADE-024E-A4CF-976C98BB3523}">
      <dgm:prSet/>
      <dgm:spPr/>
      <dgm:t>
        <a:bodyPr/>
        <a:lstStyle/>
        <a:p>
          <a:endParaRPr lang="ru-RU"/>
        </a:p>
      </dgm:t>
    </dgm:pt>
    <dgm:pt modelId="{3E3BF0EA-C75B-3C4C-A6A9-315603E63FAB}" type="sibTrans" cxnId="{C00FECBD-7ADE-024E-A4CF-976C98BB3523}">
      <dgm:prSet/>
      <dgm:spPr/>
      <dgm:t>
        <a:bodyPr/>
        <a:lstStyle/>
        <a:p>
          <a:endParaRPr lang="ru-RU"/>
        </a:p>
      </dgm:t>
    </dgm:pt>
    <dgm:pt modelId="{B179A343-B4ED-874F-A6CE-283C793516A3}">
      <dgm:prSet phldrT="[Текст]"/>
      <dgm:spPr/>
      <dgm:t>
        <a:bodyPr/>
        <a:lstStyle/>
        <a:p>
          <a:r>
            <a:rPr lang="ru-RU" dirty="0">
              <a:latin typeface="+mn-lt"/>
            </a:rPr>
            <a:t>Усовершенствование существующей технологии</a:t>
          </a:r>
        </a:p>
      </dgm:t>
    </dgm:pt>
    <dgm:pt modelId="{B6E1F9FF-E56D-874B-8983-2A4A8806E67F}" type="sibTrans" cxnId="{8E589067-00E1-E84E-8AA1-C815DDCC5CD0}">
      <dgm:prSet/>
      <dgm:spPr/>
      <dgm:t>
        <a:bodyPr/>
        <a:lstStyle/>
        <a:p>
          <a:endParaRPr lang="ru-RU"/>
        </a:p>
      </dgm:t>
    </dgm:pt>
    <dgm:pt modelId="{0ECA3C48-3911-1940-A636-EB2B0374DB8B}" type="parTrans" cxnId="{8E589067-00E1-E84E-8AA1-C815DDCC5CD0}">
      <dgm:prSet/>
      <dgm:spPr/>
      <dgm:t>
        <a:bodyPr/>
        <a:lstStyle/>
        <a:p>
          <a:endParaRPr lang="ru-RU"/>
        </a:p>
      </dgm:t>
    </dgm:pt>
    <dgm:pt modelId="{94A96E0A-A6D3-0546-A9E2-FA114F2186F4}">
      <dgm:prSet phldrT="[Текст]"/>
      <dgm:spPr/>
      <dgm:t>
        <a:bodyPr/>
        <a:lstStyle/>
        <a:p>
          <a:r>
            <a:rPr lang="ru-RU" dirty="0">
              <a:latin typeface="+mn-lt"/>
            </a:rPr>
            <a:t>Технические испытания установки </a:t>
          </a:r>
        </a:p>
      </dgm:t>
    </dgm:pt>
    <dgm:pt modelId="{BA5ACFF1-EB06-CA47-9A20-743DFF97CA21}" type="sibTrans" cxnId="{63BFB599-C592-0A42-9044-0F61BE16362E}">
      <dgm:prSet/>
      <dgm:spPr/>
      <dgm:t>
        <a:bodyPr/>
        <a:lstStyle/>
        <a:p>
          <a:endParaRPr lang="ru-RU"/>
        </a:p>
      </dgm:t>
    </dgm:pt>
    <dgm:pt modelId="{AE9F7957-8C72-204F-BE81-247A4DDC2295}" type="parTrans" cxnId="{63BFB599-C592-0A42-9044-0F61BE16362E}">
      <dgm:prSet/>
      <dgm:spPr/>
      <dgm:t>
        <a:bodyPr/>
        <a:lstStyle/>
        <a:p>
          <a:endParaRPr lang="ru-RU"/>
        </a:p>
      </dgm:t>
    </dgm:pt>
    <dgm:pt modelId="{13EDBF0C-6CB1-2F43-9C40-2B5025942ADE}" type="pres">
      <dgm:prSet presAssocID="{8A8A133B-7A4C-CA41-BD31-176F20C62311}" presName="rootnode" presStyleCnt="0">
        <dgm:presLayoutVars>
          <dgm:chMax/>
          <dgm:chPref/>
          <dgm:dir/>
          <dgm:animLvl val="lvl"/>
        </dgm:presLayoutVars>
      </dgm:prSet>
      <dgm:spPr/>
    </dgm:pt>
    <dgm:pt modelId="{918335CD-E676-204A-B053-41B0DE6E5324}" type="pres">
      <dgm:prSet presAssocID="{B179A343-B4ED-874F-A6CE-283C793516A3}" presName="composite" presStyleCnt="0"/>
      <dgm:spPr/>
    </dgm:pt>
    <dgm:pt modelId="{C4489124-D24B-924E-860E-5109D30D4501}" type="pres">
      <dgm:prSet presAssocID="{B179A343-B4ED-874F-A6CE-283C793516A3}" presName="bentUpArrow1" presStyleLbl="alignImgPlace1" presStyleIdx="0" presStyleCnt="6" custScaleX="209715" custScaleY="159963" custLinFactX="-70475" custLinFactNeighborX="-100000" custLinFactNeighborY="34822"/>
      <dgm:spPr/>
    </dgm:pt>
    <dgm:pt modelId="{AB659923-B36E-1649-BB23-21A23A3E37B0}" type="pres">
      <dgm:prSet presAssocID="{B179A343-B4ED-874F-A6CE-283C793516A3}" presName="ParentText" presStyleLbl="node1" presStyleIdx="0" presStyleCnt="7" custScaleX="467531" custScaleY="157824">
        <dgm:presLayoutVars>
          <dgm:chMax val="1"/>
          <dgm:chPref val="1"/>
          <dgm:bulletEnabled val="1"/>
        </dgm:presLayoutVars>
      </dgm:prSet>
      <dgm:spPr/>
    </dgm:pt>
    <dgm:pt modelId="{1227443E-E577-0A4F-927B-1CBDFAD41524}" type="pres">
      <dgm:prSet presAssocID="{B179A343-B4ED-874F-A6CE-283C793516A3}" presName="ChildText" presStyleLbl="revTx" presStyleIdx="0" presStyleCnt="6" custLinFactX="200000" custLinFactNeighborX="259697" custLinFactNeighborY="38880">
        <dgm:presLayoutVars>
          <dgm:chMax val="0"/>
          <dgm:chPref val="0"/>
          <dgm:bulletEnabled val="1"/>
        </dgm:presLayoutVars>
      </dgm:prSet>
      <dgm:spPr/>
    </dgm:pt>
    <dgm:pt modelId="{749AB719-2BC8-8146-9DD5-4CB9F54C839E}" type="pres">
      <dgm:prSet presAssocID="{B6E1F9FF-E56D-874B-8983-2A4A8806E67F}" presName="sibTrans" presStyleCnt="0"/>
      <dgm:spPr/>
    </dgm:pt>
    <dgm:pt modelId="{E4E20467-B2CD-1D43-A5D7-99D2D5177608}" type="pres">
      <dgm:prSet presAssocID="{94A96E0A-A6D3-0546-A9E2-FA114F2186F4}" presName="composite" presStyleCnt="0"/>
      <dgm:spPr/>
    </dgm:pt>
    <dgm:pt modelId="{231DA482-F4EE-7D45-8B55-BCA01A123BBC}" type="pres">
      <dgm:prSet presAssocID="{94A96E0A-A6D3-0546-A9E2-FA114F2186F4}" presName="bentUpArrow1" presStyleLbl="alignImgPlace1" presStyleIdx="1" presStyleCnt="6" custScaleX="209715" custScaleY="159963" custLinFactX="-70475" custLinFactNeighborX="-100000" custLinFactNeighborY="34822"/>
      <dgm:spPr/>
    </dgm:pt>
    <dgm:pt modelId="{2EC08EC7-4BE1-6341-BDC2-60D7DE7F8D46}" type="pres">
      <dgm:prSet presAssocID="{94A96E0A-A6D3-0546-A9E2-FA114F2186F4}" presName="ParentText" presStyleLbl="node1" presStyleIdx="1" presStyleCnt="7" custScaleX="467531" custScaleY="157824">
        <dgm:presLayoutVars>
          <dgm:chMax val="1"/>
          <dgm:chPref val="1"/>
          <dgm:bulletEnabled val="1"/>
        </dgm:presLayoutVars>
      </dgm:prSet>
      <dgm:spPr/>
    </dgm:pt>
    <dgm:pt modelId="{7F0BC3EE-0733-4741-AAF9-7BCDC74C0C60}" type="pres">
      <dgm:prSet presAssocID="{94A96E0A-A6D3-0546-A9E2-FA114F2186F4}" presName="ChildText" presStyleLbl="revTx" presStyleIdx="1" presStyleCnt="6" custLinFactX="200000" custLinFactNeighborX="214332" custLinFactNeighborY="-27216">
        <dgm:presLayoutVars>
          <dgm:chMax val="0"/>
          <dgm:chPref val="0"/>
          <dgm:bulletEnabled val="1"/>
        </dgm:presLayoutVars>
      </dgm:prSet>
      <dgm:spPr/>
    </dgm:pt>
    <dgm:pt modelId="{E0560BCA-F968-9249-8896-18F4BA67698A}" type="pres">
      <dgm:prSet presAssocID="{BA5ACFF1-EB06-CA47-9A20-743DFF97CA21}" presName="sibTrans" presStyleCnt="0"/>
      <dgm:spPr/>
    </dgm:pt>
    <dgm:pt modelId="{C5333ED0-9E39-D444-B118-713C181F2D30}" type="pres">
      <dgm:prSet presAssocID="{CC259C48-964F-2B40-B637-0A090F98EA9B}" presName="composite" presStyleCnt="0"/>
      <dgm:spPr/>
    </dgm:pt>
    <dgm:pt modelId="{8B56CD38-08B4-5841-8F7A-FDA0A773408A}" type="pres">
      <dgm:prSet presAssocID="{CC259C48-964F-2B40-B637-0A090F98EA9B}" presName="bentUpArrow1" presStyleLbl="alignImgPlace1" presStyleIdx="2" presStyleCnt="6" custScaleX="209715" custScaleY="159963" custLinFactX="-70475" custLinFactNeighborX="-100000" custLinFactNeighborY="34822"/>
      <dgm:spPr/>
    </dgm:pt>
    <dgm:pt modelId="{CFB991E6-CF26-A349-A110-242EF58C62CF}" type="pres">
      <dgm:prSet presAssocID="{CC259C48-964F-2B40-B637-0A090F98EA9B}" presName="ParentText" presStyleLbl="node1" presStyleIdx="2" presStyleCnt="7" custScaleX="467531" custScaleY="157824">
        <dgm:presLayoutVars>
          <dgm:chMax val="1"/>
          <dgm:chPref val="1"/>
          <dgm:bulletEnabled val="1"/>
        </dgm:presLayoutVars>
      </dgm:prSet>
      <dgm:spPr/>
    </dgm:pt>
    <dgm:pt modelId="{86C254FB-EB83-6E4F-8A4E-ABA18864A2BB}" type="pres">
      <dgm:prSet presAssocID="{CC259C48-964F-2B40-B637-0A090F98EA9B}" presName="ChildText" presStyleLbl="revTx" presStyleIdx="2" presStyleCnt="6" custLinFactX="126577" custLinFactY="-24415" custLinFactNeighborX="200000" custLinFactNeighborY="-100000">
        <dgm:presLayoutVars>
          <dgm:chMax val="0"/>
          <dgm:chPref val="0"/>
          <dgm:bulletEnabled val="1"/>
        </dgm:presLayoutVars>
      </dgm:prSet>
      <dgm:spPr/>
    </dgm:pt>
    <dgm:pt modelId="{153363AC-0EB1-834A-A693-707D05583229}" type="pres">
      <dgm:prSet presAssocID="{202F2556-C060-BF40-8466-9E9ADFC11781}" presName="sibTrans" presStyleCnt="0"/>
      <dgm:spPr/>
    </dgm:pt>
    <dgm:pt modelId="{5879275A-37EE-5042-9C88-C6BAE292541F}" type="pres">
      <dgm:prSet presAssocID="{FA4A4F61-356B-534D-BFB0-3BEDB229D81D}" presName="composite" presStyleCnt="0"/>
      <dgm:spPr/>
    </dgm:pt>
    <dgm:pt modelId="{9A661976-489C-704F-A8EA-EA8B771D61A7}" type="pres">
      <dgm:prSet presAssocID="{FA4A4F61-356B-534D-BFB0-3BEDB229D81D}" presName="bentUpArrow1" presStyleLbl="alignImgPlace1" presStyleIdx="3" presStyleCnt="6" custScaleX="209715" custScaleY="159963" custLinFactX="-70475" custLinFactNeighborX="-100000" custLinFactNeighborY="34822"/>
      <dgm:spPr/>
    </dgm:pt>
    <dgm:pt modelId="{E76DA178-566B-9B42-B266-812899A8EE2A}" type="pres">
      <dgm:prSet presAssocID="{FA4A4F61-356B-534D-BFB0-3BEDB229D81D}" presName="ParentText" presStyleLbl="node1" presStyleIdx="3" presStyleCnt="7" custScaleX="467531" custScaleY="157824">
        <dgm:presLayoutVars>
          <dgm:chMax val="1"/>
          <dgm:chPref val="1"/>
          <dgm:bulletEnabled val="1"/>
        </dgm:presLayoutVars>
      </dgm:prSet>
      <dgm:spPr/>
    </dgm:pt>
    <dgm:pt modelId="{D747BE94-C014-0844-B562-6B3FBE955A9E}" type="pres">
      <dgm:prSet presAssocID="{FA4A4F61-356B-534D-BFB0-3BEDB229D81D}" presName="Child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74EDB81C-B7A0-F646-B40C-1F05D56B7BFB}" type="pres">
      <dgm:prSet presAssocID="{B103D094-005F-5642-BA69-EB0727604BA5}" presName="sibTrans" presStyleCnt="0"/>
      <dgm:spPr/>
    </dgm:pt>
    <dgm:pt modelId="{25DBF6F6-A3D5-2C4D-8217-607C3B770601}" type="pres">
      <dgm:prSet presAssocID="{C231C17B-C9CA-B644-8263-F058190F2F21}" presName="composite" presStyleCnt="0"/>
      <dgm:spPr/>
    </dgm:pt>
    <dgm:pt modelId="{B90E0696-E464-7B46-9004-0E4135EEB984}" type="pres">
      <dgm:prSet presAssocID="{C231C17B-C9CA-B644-8263-F058190F2F21}" presName="bentUpArrow1" presStyleLbl="alignImgPlace1" presStyleIdx="4" presStyleCnt="6" custScaleX="209715" custScaleY="159963" custLinFactX="-70475" custLinFactNeighborX="-100000" custLinFactNeighborY="34822"/>
      <dgm:spPr/>
    </dgm:pt>
    <dgm:pt modelId="{BC5B85E4-574B-8748-87A7-7CCB802FF243}" type="pres">
      <dgm:prSet presAssocID="{C231C17B-C9CA-B644-8263-F058190F2F21}" presName="ParentText" presStyleLbl="node1" presStyleIdx="4" presStyleCnt="7" custScaleX="467531" custScaleY="157824">
        <dgm:presLayoutVars>
          <dgm:chMax val="1"/>
          <dgm:chPref val="1"/>
          <dgm:bulletEnabled val="1"/>
        </dgm:presLayoutVars>
      </dgm:prSet>
      <dgm:spPr/>
    </dgm:pt>
    <dgm:pt modelId="{C4B5E4EE-DBF0-8649-9E50-A777B50A9979}" type="pres">
      <dgm:prSet presAssocID="{C231C17B-C9CA-B644-8263-F058190F2F21}" presName="Child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28F14B5F-8AA1-CE49-83D9-2EC2E37EA2E9}" type="pres">
      <dgm:prSet presAssocID="{FEF7B697-06B3-C541-8056-6FCB067874CD}" presName="sibTrans" presStyleCnt="0"/>
      <dgm:spPr/>
    </dgm:pt>
    <dgm:pt modelId="{2F6241DF-D6BF-0248-8925-A4C82F2D43BA}" type="pres">
      <dgm:prSet presAssocID="{E91AB71F-B596-844F-B726-8057E5A2E011}" presName="composite" presStyleCnt="0"/>
      <dgm:spPr/>
    </dgm:pt>
    <dgm:pt modelId="{012D4A99-1222-7943-B437-2AFF3D10B18E}" type="pres">
      <dgm:prSet presAssocID="{E91AB71F-B596-844F-B726-8057E5A2E011}" presName="bentUpArrow1" presStyleLbl="alignImgPlace1" presStyleIdx="5" presStyleCnt="6" custScaleX="209715" custScaleY="159963" custLinFactX="-70475" custLinFactNeighborX="-100000" custLinFactNeighborY="34822"/>
      <dgm:spPr/>
    </dgm:pt>
    <dgm:pt modelId="{A048C422-FE5B-AD4A-884D-26300C6FFF69}" type="pres">
      <dgm:prSet presAssocID="{E91AB71F-B596-844F-B726-8057E5A2E011}" presName="ParentText" presStyleLbl="node1" presStyleIdx="5" presStyleCnt="7" custScaleX="467531" custScaleY="157824">
        <dgm:presLayoutVars>
          <dgm:chMax val="1"/>
          <dgm:chPref val="1"/>
          <dgm:bulletEnabled val="1"/>
        </dgm:presLayoutVars>
      </dgm:prSet>
      <dgm:spPr/>
    </dgm:pt>
    <dgm:pt modelId="{B24A0041-CC3C-E340-8990-C456AD5F2922}" type="pres">
      <dgm:prSet presAssocID="{E91AB71F-B596-844F-B726-8057E5A2E011}" presName="ChildText" presStyleLbl="revTx" presStyleIdx="5" presStyleCnt="6">
        <dgm:presLayoutVars>
          <dgm:chMax val="0"/>
          <dgm:chPref val="0"/>
          <dgm:bulletEnabled val="1"/>
        </dgm:presLayoutVars>
      </dgm:prSet>
      <dgm:spPr/>
    </dgm:pt>
    <dgm:pt modelId="{1E538C15-0726-9F40-8223-6D6F0AF9CD0B}" type="pres">
      <dgm:prSet presAssocID="{B58F5013-67D5-A14E-8A96-96A84F6BE119}" presName="sibTrans" presStyleCnt="0"/>
      <dgm:spPr/>
    </dgm:pt>
    <dgm:pt modelId="{C5B9B206-C0E0-904D-B5DC-F76B6EAB8FA1}" type="pres">
      <dgm:prSet presAssocID="{5D793FB5-5D3F-F34F-B0D0-9223DB7966EB}" presName="composite" presStyleCnt="0"/>
      <dgm:spPr/>
    </dgm:pt>
    <dgm:pt modelId="{1E8BFA46-6AC3-FF4C-A982-DD81D1C6CFD6}" type="pres">
      <dgm:prSet presAssocID="{5D793FB5-5D3F-F34F-B0D0-9223DB7966EB}" presName="ParentText" presStyleLbl="node1" presStyleIdx="6" presStyleCnt="7" custScaleX="467531" custScaleY="157824">
        <dgm:presLayoutVars>
          <dgm:chMax val="1"/>
          <dgm:chPref val="1"/>
          <dgm:bulletEnabled val="1"/>
        </dgm:presLayoutVars>
      </dgm:prSet>
      <dgm:spPr/>
    </dgm:pt>
  </dgm:ptLst>
  <dgm:cxnLst>
    <dgm:cxn modelId="{F25D7E08-A8A9-E04B-8A6B-2AF5F286522B}" srcId="{8A8A133B-7A4C-CA41-BD31-176F20C62311}" destId="{C231C17B-C9CA-B644-8263-F058190F2F21}" srcOrd="4" destOrd="0" parTransId="{98393574-77BE-C54B-98A2-0116BDBE6EB7}" sibTransId="{FEF7B697-06B3-C541-8056-6FCB067874CD}"/>
    <dgm:cxn modelId="{7E503B32-1C33-4C45-BC6A-C80D1C8982B7}" type="presOf" srcId="{FA4A4F61-356B-534D-BFB0-3BEDB229D81D}" destId="{E76DA178-566B-9B42-B266-812899A8EE2A}" srcOrd="0" destOrd="0" presId="urn:microsoft.com/office/officeart/2005/8/layout/StepDownProcess"/>
    <dgm:cxn modelId="{1F98E43C-A5CE-E04A-8593-3AFFEDF5476E}" type="presOf" srcId="{B179A343-B4ED-874F-A6CE-283C793516A3}" destId="{AB659923-B36E-1649-BB23-21A23A3E37B0}" srcOrd="0" destOrd="0" presId="urn:microsoft.com/office/officeart/2005/8/layout/StepDownProcess"/>
    <dgm:cxn modelId="{EF131542-1C02-7B4A-81AE-E7494C0EA8EC}" srcId="{8A8A133B-7A4C-CA41-BD31-176F20C62311}" destId="{FA4A4F61-356B-534D-BFB0-3BEDB229D81D}" srcOrd="3" destOrd="0" parTransId="{7E223170-7CD6-BB47-9969-50ED3EB7DE0B}" sibTransId="{B103D094-005F-5642-BA69-EB0727604BA5}"/>
    <dgm:cxn modelId="{9FD92357-7C9E-444A-8BE7-52B21D732805}" type="presOf" srcId="{8A8A133B-7A4C-CA41-BD31-176F20C62311}" destId="{13EDBF0C-6CB1-2F43-9C40-2B5025942ADE}" srcOrd="0" destOrd="0" presId="urn:microsoft.com/office/officeart/2005/8/layout/StepDownProcess"/>
    <dgm:cxn modelId="{8E589067-00E1-E84E-8AA1-C815DDCC5CD0}" srcId="{8A8A133B-7A4C-CA41-BD31-176F20C62311}" destId="{B179A343-B4ED-874F-A6CE-283C793516A3}" srcOrd="0" destOrd="0" parTransId="{0ECA3C48-3911-1940-A636-EB2B0374DB8B}" sibTransId="{B6E1F9FF-E56D-874B-8983-2A4A8806E67F}"/>
    <dgm:cxn modelId="{C76BE879-D0EF-3643-B70F-372A323DF7AC}" srcId="{8A8A133B-7A4C-CA41-BD31-176F20C62311}" destId="{E91AB71F-B596-844F-B726-8057E5A2E011}" srcOrd="5" destOrd="0" parTransId="{E9466F89-9FA8-0940-8EA1-1B5D86A30B26}" sibTransId="{B58F5013-67D5-A14E-8A96-96A84F6BE119}"/>
    <dgm:cxn modelId="{9675C786-3C1B-1145-BA3F-15FB7DEF6D1F}" type="presOf" srcId="{E91AB71F-B596-844F-B726-8057E5A2E011}" destId="{A048C422-FE5B-AD4A-884D-26300C6FFF69}" srcOrd="0" destOrd="0" presId="urn:microsoft.com/office/officeart/2005/8/layout/StepDownProcess"/>
    <dgm:cxn modelId="{63BFB599-C592-0A42-9044-0F61BE16362E}" srcId="{8A8A133B-7A4C-CA41-BD31-176F20C62311}" destId="{94A96E0A-A6D3-0546-A9E2-FA114F2186F4}" srcOrd="1" destOrd="0" parTransId="{AE9F7957-8C72-204F-BE81-247A4DDC2295}" sibTransId="{BA5ACFF1-EB06-CA47-9A20-743DFF97CA21}"/>
    <dgm:cxn modelId="{C00FECBD-7ADE-024E-A4CF-976C98BB3523}" srcId="{8A8A133B-7A4C-CA41-BD31-176F20C62311}" destId="{5D793FB5-5D3F-F34F-B0D0-9223DB7966EB}" srcOrd="6" destOrd="0" parTransId="{70DBC005-00F1-FD46-8322-1FFFA1C550CB}" sibTransId="{3E3BF0EA-C75B-3C4C-A6A9-315603E63FAB}"/>
    <dgm:cxn modelId="{11AC71C2-CAD4-2141-823D-DAEAB5E158EF}" type="presOf" srcId="{5D793FB5-5D3F-F34F-B0D0-9223DB7966EB}" destId="{1E8BFA46-6AC3-FF4C-A982-DD81D1C6CFD6}" srcOrd="0" destOrd="0" presId="urn:microsoft.com/office/officeart/2005/8/layout/StepDownProcess"/>
    <dgm:cxn modelId="{9AD2A6CE-4F76-9646-B875-C70C98054B22}" type="presOf" srcId="{CC259C48-964F-2B40-B637-0A090F98EA9B}" destId="{CFB991E6-CF26-A349-A110-242EF58C62CF}" srcOrd="0" destOrd="0" presId="urn:microsoft.com/office/officeart/2005/8/layout/StepDownProcess"/>
    <dgm:cxn modelId="{336A50D1-EC94-704B-914D-E6F0DA8B3B24}" type="presOf" srcId="{C231C17B-C9CA-B644-8263-F058190F2F21}" destId="{BC5B85E4-574B-8748-87A7-7CCB802FF243}" srcOrd="0" destOrd="0" presId="urn:microsoft.com/office/officeart/2005/8/layout/StepDownProcess"/>
    <dgm:cxn modelId="{6B4638D2-E194-8942-B122-C93FBE7B4423}" type="presOf" srcId="{94A96E0A-A6D3-0546-A9E2-FA114F2186F4}" destId="{2EC08EC7-4BE1-6341-BDC2-60D7DE7F8D46}" srcOrd="0" destOrd="0" presId="urn:microsoft.com/office/officeart/2005/8/layout/StepDownProcess"/>
    <dgm:cxn modelId="{7CC1ADEE-A98B-2E42-935E-92BDA200E951}" srcId="{8A8A133B-7A4C-CA41-BD31-176F20C62311}" destId="{CC259C48-964F-2B40-B637-0A090F98EA9B}" srcOrd="2" destOrd="0" parTransId="{86E7F010-C598-7345-8677-43228513C8D8}" sibTransId="{202F2556-C060-BF40-8466-9E9ADFC11781}"/>
    <dgm:cxn modelId="{E8A9782E-D709-364E-AAC5-CAAF20592D7D}" type="presParOf" srcId="{13EDBF0C-6CB1-2F43-9C40-2B5025942ADE}" destId="{918335CD-E676-204A-B053-41B0DE6E5324}" srcOrd="0" destOrd="0" presId="urn:microsoft.com/office/officeart/2005/8/layout/StepDownProcess"/>
    <dgm:cxn modelId="{BEC704E1-B753-684B-9D1A-1EEEBC9AFDAD}" type="presParOf" srcId="{918335CD-E676-204A-B053-41B0DE6E5324}" destId="{C4489124-D24B-924E-860E-5109D30D4501}" srcOrd="0" destOrd="0" presId="urn:microsoft.com/office/officeart/2005/8/layout/StepDownProcess"/>
    <dgm:cxn modelId="{01174BF5-3A9C-0A43-8662-D1377E34D6D8}" type="presParOf" srcId="{918335CD-E676-204A-B053-41B0DE6E5324}" destId="{AB659923-B36E-1649-BB23-21A23A3E37B0}" srcOrd="1" destOrd="0" presId="urn:microsoft.com/office/officeart/2005/8/layout/StepDownProcess"/>
    <dgm:cxn modelId="{CB83B77E-194C-3346-8A03-F98D44A980DC}" type="presParOf" srcId="{918335CD-E676-204A-B053-41B0DE6E5324}" destId="{1227443E-E577-0A4F-927B-1CBDFAD41524}" srcOrd="2" destOrd="0" presId="urn:microsoft.com/office/officeart/2005/8/layout/StepDownProcess"/>
    <dgm:cxn modelId="{FE61F80F-B6A2-274E-9D75-1D1EF57BF22E}" type="presParOf" srcId="{13EDBF0C-6CB1-2F43-9C40-2B5025942ADE}" destId="{749AB719-2BC8-8146-9DD5-4CB9F54C839E}" srcOrd="1" destOrd="0" presId="urn:microsoft.com/office/officeart/2005/8/layout/StepDownProcess"/>
    <dgm:cxn modelId="{4D37B05D-305B-6241-B789-EC845169056F}" type="presParOf" srcId="{13EDBF0C-6CB1-2F43-9C40-2B5025942ADE}" destId="{E4E20467-B2CD-1D43-A5D7-99D2D5177608}" srcOrd="2" destOrd="0" presId="urn:microsoft.com/office/officeart/2005/8/layout/StepDownProcess"/>
    <dgm:cxn modelId="{57C42C0F-74F5-E749-9E8E-57CA0FB0280A}" type="presParOf" srcId="{E4E20467-B2CD-1D43-A5D7-99D2D5177608}" destId="{231DA482-F4EE-7D45-8B55-BCA01A123BBC}" srcOrd="0" destOrd="0" presId="urn:microsoft.com/office/officeart/2005/8/layout/StepDownProcess"/>
    <dgm:cxn modelId="{8F702641-582A-2E47-8BCB-07236B1AADB1}" type="presParOf" srcId="{E4E20467-B2CD-1D43-A5D7-99D2D5177608}" destId="{2EC08EC7-4BE1-6341-BDC2-60D7DE7F8D46}" srcOrd="1" destOrd="0" presId="urn:microsoft.com/office/officeart/2005/8/layout/StepDownProcess"/>
    <dgm:cxn modelId="{D23C64A0-E948-3A46-BE18-662012AAA841}" type="presParOf" srcId="{E4E20467-B2CD-1D43-A5D7-99D2D5177608}" destId="{7F0BC3EE-0733-4741-AAF9-7BCDC74C0C60}" srcOrd="2" destOrd="0" presId="urn:microsoft.com/office/officeart/2005/8/layout/StepDownProcess"/>
    <dgm:cxn modelId="{DEDEB3A3-ABFE-6841-8E7C-299A127D549D}" type="presParOf" srcId="{13EDBF0C-6CB1-2F43-9C40-2B5025942ADE}" destId="{E0560BCA-F968-9249-8896-18F4BA67698A}" srcOrd="3" destOrd="0" presId="urn:microsoft.com/office/officeart/2005/8/layout/StepDownProcess"/>
    <dgm:cxn modelId="{A3D7E1F3-0D4D-C248-8FE1-A474B21F81D7}" type="presParOf" srcId="{13EDBF0C-6CB1-2F43-9C40-2B5025942ADE}" destId="{C5333ED0-9E39-D444-B118-713C181F2D30}" srcOrd="4" destOrd="0" presId="urn:microsoft.com/office/officeart/2005/8/layout/StepDownProcess"/>
    <dgm:cxn modelId="{B58FD5C8-0E12-FA4B-B7DB-42EABCA0DBB2}" type="presParOf" srcId="{C5333ED0-9E39-D444-B118-713C181F2D30}" destId="{8B56CD38-08B4-5841-8F7A-FDA0A773408A}" srcOrd="0" destOrd="0" presId="urn:microsoft.com/office/officeart/2005/8/layout/StepDownProcess"/>
    <dgm:cxn modelId="{BFBEB928-36BB-934A-932C-EFCB3AC82142}" type="presParOf" srcId="{C5333ED0-9E39-D444-B118-713C181F2D30}" destId="{CFB991E6-CF26-A349-A110-242EF58C62CF}" srcOrd="1" destOrd="0" presId="urn:microsoft.com/office/officeart/2005/8/layout/StepDownProcess"/>
    <dgm:cxn modelId="{048F83AA-6AEC-F545-9F2E-BA9CF016F86C}" type="presParOf" srcId="{C5333ED0-9E39-D444-B118-713C181F2D30}" destId="{86C254FB-EB83-6E4F-8A4E-ABA18864A2BB}" srcOrd="2" destOrd="0" presId="urn:microsoft.com/office/officeart/2005/8/layout/StepDownProcess"/>
    <dgm:cxn modelId="{A52D43A9-D40C-FA4A-8D6F-D1D347EA2467}" type="presParOf" srcId="{13EDBF0C-6CB1-2F43-9C40-2B5025942ADE}" destId="{153363AC-0EB1-834A-A693-707D05583229}" srcOrd="5" destOrd="0" presId="urn:microsoft.com/office/officeart/2005/8/layout/StepDownProcess"/>
    <dgm:cxn modelId="{ACCD7E7D-47ED-BA4E-AE41-C681611A3287}" type="presParOf" srcId="{13EDBF0C-6CB1-2F43-9C40-2B5025942ADE}" destId="{5879275A-37EE-5042-9C88-C6BAE292541F}" srcOrd="6" destOrd="0" presId="urn:microsoft.com/office/officeart/2005/8/layout/StepDownProcess"/>
    <dgm:cxn modelId="{DB0229C9-BBAB-0246-960F-EA4E12C91C6F}" type="presParOf" srcId="{5879275A-37EE-5042-9C88-C6BAE292541F}" destId="{9A661976-489C-704F-A8EA-EA8B771D61A7}" srcOrd="0" destOrd="0" presId="urn:microsoft.com/office/officeart/2005/8/layout/StepDownProcess"/>
    <dgm:cxn modelId="{198AC346-8679-464D-B5F0-55382EE8CB82}" type="presParOf" srcId="{5879275A-37EE-5042-9C88-C6BAE292541F}" destId="{E76DA178-566B-9B42-B266-812899A8EE2A}" srcOrd="1" destOrd="0" presId="urn:microsoft.com/office/officeart/2005/8/layout/StepDownProcess"/>
    <dgm:cxn modelId="{743646F7-97E9-7E4C-82D0-A3E5AA3AC67E}" type="presParOf" srcId="{5879275A-37EE-5042-9C88-C6BAE292541F}" destId="{D747BE94-C014-0844-B562-6B3FBE955A9E}" srcOrd="2" destOrd="0" presId="urn:microsoft.com/office/officeart/2005/8/layout/StepDownProcess"/>
    <dgm:cxn modelId="{22D7EB25-F249-6949-9888-7A732E8DA15A}" type="presParOf" srcId="{13EDBF0C-6CB1-2F43-9C40-2B5025942ADE}" destId="{74EDB81C-B7A0-F646-B40C-1F05D56B7BFB}" srcOrd="7" destOrd="0" presId="urn:microsoft.com/office/officeart/2005/8/layout/StepDownProcess"/>
    <dgm:cxn modelId="{4DE7D8AA-10BB-6844-9902-CB1FBC149EC1}" type="presParOf" srcId="{13EDBF0C-6CB1-2F43-9C40-2B5025942ADE}" destId="{25DBF6F6-A3D5-2C4D-8217-607C3B770601}" srcOrd="8" destOrd="0" presId="urn:microsoft.com/office/officeart/2005/8/layout/StepDownProcess"/>
    <dgm:cxn modelId="{27B60C6F-2A11-204B-9FAD-D04FE778781C}" type="presParOf" srcId="{25DBF6F6-A3D5-2C4D-8217-607C3B770601}" destId="{B90E0696-E464-7B46-9004-0E4135EEB984}" srcOrd="0" destOrd="0" presId="urn:microsoft.com/office/officeart/2005/8/layout/StepDownProcess"/>
    <dgm:cxn modelId="{68CB32B6-A19C-0440-948C-DAC6F01539D8}" type="presParOf" srcId="{25DBF6F6-A3D5-2C4D-8217-607C3B770601}" destId="{BC5B85E4-574B-8748-87A7-7CCB802FF243}" srcOrd="1" destOrd="0" presId="urn:microsoft.com/office/officeart/2005/8/layout/StepDownProcess"/>
    <dgm:cxn modelId="{F31A0C0A-8429-DA45-9AF0-29526EC2B822}" type="presParOf" srcId="{25DBF6F6-A3D5-2C4D-8217-607C3B770601}" destId="{C4B5E4EE-DBF0-8649-9E50-A777B50A9979}" srcOrd="2" destOrd="0" presId="urn:microsoft.com/office/officeart/2005/8/layout/StepDownProcess"/>
    <dgm:cxn modelId="{ECFEFC11-A307-A845-BA47-5EA3114E2782}" type="presParOf" srcId="{13EDBF0C-6CB1-2F43-9C40-2B5025942ADE}" destId="{28F14B5F-8AA1-CE49-83D9-2EC2E37EA2E9}" srcOrd="9" destOrd="0" presId="urn:microsoft.com/office/officeart/2005/8/layout/StepDownProcess"/>
    <dgm:cxn modelId="{F35213A7-FA3E-4547-9020-3C7B4D8A355B}" type="presParOf" srcId="{13EDBF0C-6CB1-2F43-9C40-2B5025942ADE}" destId="{2F6241DF-D6BF-0248-8925-A4C82F2D43BA}" srcOrd="10" destOrd="0" presId="urn:microsoft.com/office/officeart/2005/8/layout/StepDownProcess"/>
    <dgm:cxn modelId="{B6CD1AE0-88B6-104D-B86D-3CB00517183E}" type="presParOf" srcId="{2F6241DF-D6BF-0248-8925-A4C82F2D43BA}" destId="{012D4A99-1222-7943-B437-2AFF3D10B18E}" srcOrd="0" destOrd="0" presId="urn:microsoft.com/office/officeart/2005/8/layout/StepDownProcess"/>
    <dgm:cxn modelId="{B6C5ED4E-278C-D043-A54A-E08FD81A0E9E}" type="presParOf" srcId="{2F6241DF-D6BF-0248-8925-A4C82F2D43BA}" destId="{A048C422-FE5B-AD4A-884D-26300C6FFF69}" srcOrd="1" destOrd="0" presId="urn:microsoft.com/office/officeart/2005/8/layout/StepDownProcess"/>
    <dgm:cxn modelId="{1C9ADC9E-3F8D-4840-A943-9861F014AF54}" type="presParOf" srcId="{2F6241DF-D6BF-0248-8925-A4C82F2D43BA}" destId="{B24A0041-CC3C-E340-8990-C456AD5F2922}" srcOrd="2" destOrd="0" presId="urn:microsoft.com/office/officeart/2005/8/layout/StepDownProcess"/>
    <dgm:cxn modelId="{3AD20353-0F2D-084C-BB0C-41F147AD1373}" type="presParOf" srcId="{13EDBF0C-6CB1-2F43-9C40-2B5025942ADE}" destId="{1E538C15-0726-9F40-8223-6D6F0AF9CD0B}" srcOrd="11" destOrd="0" presId="urn:microsoft.com/office/officeart/2005/8/layout/StepDownProcess"/>
    <dgm:cxn modelId="{FB72A2AD-FD58-AF40-9404-59BBD5A42182}" type="presParOf" srcId="{13EDBF0C-6CB1-2F43-9C40-2B5025942ADE}" destId="{C5B9B206-C0E0-904D-B5DC-F76B6EAB8FA1}" srcOrd="12" destOrd="0" presId="urn:microsoft.com/office/officeart/2005/8/layout/StepDownProcess"/>
    <dgm:cxn modelId="{9800898A-7428-0946-8C2F-465944C7B297}" type="presParOf" srcId="{C5B9B206-C0E0-904D-B5DC-F76B6EAB8FA1}" destId="{1E8BFA46-6AC3-FF4C-A982-DD81D1C6CFD6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89124-D24B-924E-860E-5109D30D4501}">
      <dsp:nvSpPr>
        <dsp:cNvPr id="0" name=""/>
        <dsp:cNvSpPr/>
      </dsp:nvSpPr>
      <dsp:spPr>
        <a:xfrm rot="5400000">
          <a:off x="1200130" y="418745"/>
          <a:ext cx="541126" cy="8076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659923-B36E-1649-BB23-21A23A3E37B0}">
      <dsp:nvSpPr>
        <dsp:cNvPr id="0" name=""/>
        <dsp:cNvSpPr/>
      </dsp:nvSpPr>
      <dsp:spPr>
        <a:xfrm>
          <a:off x="821979" y="21979"/>
          <a:ext cx="2662438" cy="629100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+mn-lt"/>
            </a:rPr>
            <a:t>Усовершенствование существующей технологии</a:t>
          </a:r>
        </a:p>
      </dsp:txBody>
      <dsp:txXfrm>
        <a:off x="852695" y="52695"/>
        <a:ext cx="2601006" cy="567668"/>
      </dsp:txXfrm>
    </dsp:sp>
    <dsp:sp modelId="{1227443E-E577-0A4F-927B-1CBDFAD41524}">
      <dsp:nvSpPr>
        <dsp:cNvPr id="0" name=""/>
        <dsp:cNvSpPr/>
      </dsp:nvSpPr>
      <dsp:spPr>
        <a:xfrm>
          <a:off x="4341890" y="300502"/>
          <a:ext cx="414176" cy="322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1DA482-F4EE-7D45-8B55-BCA01A123BBC}">
      <dsp:nvSpPr>
        <dsp:cNvPr id="0" name=""/>
        <dsp:cNvSpPr/>
      </dsp:nvSpPr>
      <dsp:spPr>
        <a:xfrm rot="5400000">
          <a:off x="2478100" y="1083182"/>
          <a:ext cx="541126" cy="8076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1566"/>
            <a:satOff val="88"/>
            <a:lumOff val="-5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C08EC7-4BE1-6341-BDC2-60D7DE7F8D46}">
      <dsp:nvSpPr>
        <dsp:cNvPr id="0" name=""/>
        <dsp:cNvSpPr/>
      </dsp:nvSpPr>
      <dsp:spPr>
        <a:xfrm>
          <a:off x="2099950" y="686416"/>
          <a:ext cx="2662438" cy="629100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183502"/>
            <a:satOff val="-16785"/>
            <a:lumOff val="150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+mn-lt"/>
            </a:rPr>
            <a:t>Технические испытания установки </a:t>
          </a:r>
        </a:p>
      </dsp:txBody>
      <dsp:txXfrm>
        <a:off x="2130666" y="717132"/>
        <a:ext cx="2601006" cy="567668"/>
      </dsp:txXfrm>
    </dsp:sp>
    <dsp:sp modelId="{7F0BC3EE-0733-4741-AAF9-7BCDC74C0C60}">
      <dsp:nvSpPr>
        <dsp:cNvPr id="0" name=""/>
        <dsp:cNvSpPr/>
      </dsp:nvSpPr>
      <dsp:spPr>
        <a:xfrm>
          <a:off x="5431970" y="751996"/>
          <a:ext cx="414176" cy="322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6CD38-08B4-5841-8F7A-FDA0A773408A}">
      <dsp:nvSpPr>
        <dsp:cNvPr id="0" name=""/>
        <dsp:cNvSpPr/>
      </dsp:nvSpPr>
      <dsp:spPr>
        <a:xfrm rot="5400000">
          <a:off x="3756071" y="1747620"/>
          <a:ext cx="541126" cy="8076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3131"/>
            <a:satOff val="176"/>
            <a:lumOff val="-11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B991E6-CF26-A349-A110-242EF58C62CF}">
      <dsp:nvSpPr>
        <dsp:cNvPr id="0" name=""/>
        <dsp:cNvSpPr/>
      </dsp:nvSpPr>
      <dsp:spPr>
        <a:xfrm>
          <a:off x="3377920" y="1350853"/>
          <a:ext cx="2662438" cy="629100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367004"/>
            <a:satOff val="-33571"/>
            <a:lumOff val="300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+mn-lt"/>
            </a:rPr>
            <a:t>Получение ТЗ от АК «Транснефть»</a:t>
          </a:r>
        </a:p>
      </dsp:txBody>
      <dsp:txXfrm>
        <a:off x="3408636" y="1381569"/>
        <a:ext cx="2601006" cy="567668"/>
      </dsp:txXfrm>
    </dsp:sp>
    <dsp:sp modelId="{86C254FB-EB83-6E4F-8A4E-ABA18864A2BB}">
      <dsp:nvSpPr>
        <dsp:cNvPr id="0" name=""/>
        <dsp:cNvSpPr/>
      </dsp:nvSpPr>
      <dsp:spPr>
        <a:xfrm>
          <a:off x="6346480" y="1103284"/>
          <a:ext cx="414176" cy="322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61976-489C-704F-A8EA-EA8B771D61A7}">
      <dsp:nvSpPr>
        <dsp:cNvPr id="0" name=""/>
        <dsp:cNvSpPr/>
      </dsp:nvSpPr>
      <dsp:spPr>
        <a:xfrm rot="5400000">
          <a:off x="5034042" y="2412057"/>
          <a:ext cx="541126" cy="8076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4697"/>
            <a:satOff val="265"/>
            <a:lumOff val="-16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6DA178-566B-9B42-B266-812899A8EE2A}">
      <dsp:nvSpPr>
        <dsp:cNvPr id="0" name=""/>
        <dsp:cNvSpPr/>
      </dsp:nvSpPr>
      <dsp:spPr>
        <a:xfrm>
          <a:off x="4655891" y="2015291"/>
          <a:ext cx="2662438" cy="629100"/>
        </a:xfrm>
        <a:prstGeom prst="roundRect">
          <a:avLst>
            <a:gd name="adj" fmla="val 166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00"/>
              </a:solidFill>
              <a:latin typeface="+mn-lt"/>
            </a:rPr>
            <a:t>Изготовление образца для предварительных испытаний на производстве</a:t>
          </a:r>
        </a:p>
      </dsp:txBody>
      <dsp:txXfrm>
        <a:off x="4686607" y="2046007"/>
        <a:ext cx="2601006" cy="567668"/>
      </dsp:txXfrm>
    </dsp:sp>
    <dsp:sp modelId="{D747BE94-C014-0844-B562-6B3FBE955A9E}">
      <dsp:nvSpPr>
        <dsp:cNvPr id="0" name=""/>
        <dsp:cNvSpPr/>
      </dsp:nvSpPr>
      <dsp:spPr>
        <a:xfrm>
          <a:off x="6271844" y="2168553"/>
          <a:ext cx="414176" cy="322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E0696-E464-7B46-9004-0E4135EEB984}">
      <dsp:nvSpPr>
        <dsp:cNvPr id="0" name=""/>
        <dsp:cNvSpPr/>
      </dsp:nvSpPr>
      <dsp:spPr>
        <a:xfrm rot="5400000">
          <a:off x="6312012" y="3076494"/>
          <a:ext cx="541126" cy="8076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6262"/>
            <a:satOff val="353"/>
            <a:lumOff val="-2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B85E4-574B-8748-87A7-7CCB802FF243}">
      <dsp:nvSpPr>
        <dsp:cNvPr id="0" name=""/>
        <dsp:cNvSpPr/>
      </dsp:nvSpPr>
      <dsp:spPr>
        <a:xfrm>
          <a:off x="5933862" y="2679728"/>
          <a:ext cx="2662438" cy="629100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550505"/>
            <a:satOff val="-50356"/>
            <a:lumOff val="451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+mn-lt"/>
            </a:rPr>
            <a:t>Выявление отрицательных сторон</a:t>
          </a:r>
        </a:p>
      </dsp:txBody>
      <dsp:txXfrm>
        <a:off x="5964578" y="2710444"/>
        <a:ext cx="2601006" cy="567668"/>
      </dsp:txXfrm>
    </dsp:sp>
    <dsp:sp modelId="{C4B5E4EE-DBF0-8649-9E50-A777B50A9979}">
      <dsp:nvSpPr>
        <dsp:cNvPr id="0" name=""/>
        <dsp:cNvSpPr/>
      </dsp:nvSpPr>
      <dsp:spPr>
        <a:xfrm>
          <a:off x="7549815" y="2832990"/>
          <a:ext cx="414176" cy="322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D4A99-1222-7943-B437-2AFF3D10B18E}">
      <dsp:nvSpPr>
        <dsp:cNvPr id="0" name=""/>
        <dsp:cNvSpPr/>
      </dsp:nvSpPr>
      <dsp:spPr>
        <a:xfrm rot="5400000">
          <a:off x="7589983" y="3740932"/>
          <a:ext cx="541126" cy="8076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7828"/>
            <a:satOff val="441"/>
            <a:lumOff val="-27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8C422-FE5B-AD4A-884D-26300C6FFF69}">
      <dsp:nvSpPr>
        <dsp:cNvPr id="0" name=""/>
        <dsp:cNvSpPr/>
      </dsp:nvSpPr>
      <dsp:spPr>
        <a:xfrm>
          <a:off x="7211832" y="3344165"/>
          <a:ext cx="2662438" cy="629100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367004"/>
            <a:satOff val="-33571"/>
            <a:lumOff val="300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+mn-lt"/>
            </a:rPr>
            <a:t>Конечные штрихи</a:t>
          </a:r>
        </a:p>
      </dsp:txBody>
      <dsp:txXfrm>
        <a:off x="7242548" y="3374881"/>
        <a:ext cx="2601006" cy="567668"/>
      </dsp:txXfrm>
    </dsp:sp>
    <dsp:sp modelId="{B24A0041-CC3C-E340-8990-C456AD5F2922}">
      <dsp:nvSpPr>
        <dsp:cNvPr id="0" name=""/>
        <dsp:cNvSpPr/>
      </dsp:nvSpPr>
      <dsp:spPr>
        <a:xfrm>
          <a:off x="8827786" y="3497428"/>
          <a:ext cx="414176" cy="322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8BFA46-6AC3-FF4C-A982-DD81D1C6CFD6}">
      <dsp:nvSpPr>
        <dsp:cNvPr id="0" name=""/>
        <dsp:cNvSpPr/>
      </dsp:nvSpPr>
      <dsp:spPr>
        <a:xfrm>
          <a:off x="8489803" y="4008603"/>
          <a:ext cx="2662438" cy="629100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183502"/>
            <a:satOff val="-16785"/>
            <a:lumOff val="150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>
              <a:latin typeface="+mn-lt"/>
            </a:rPr>
            <a:t>Ввод в эксплуатацию</a:t>
          </a:r>
          <a:endParaRPr lang="ru-RU" sz="1200" kern="1200" dirty="0">
            <a:latin typeface="+mn-lt"/>
          </a:endParaRPr>
        </a:p>
      </dsp:txBody>
      <dsp:txXfrm>
        <a:off x="8520519" y="4039319"/>
        <a:ext cx="2601006" cy="567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3597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191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>
            <a:spLocks noGrp="1"/>
          </p:cNvSpPr>
          <p:nvPr>
            <p:ph type="ctrTitle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Rasa"/>
              <a:buNone/>
              <a:defRPr sz="4500" b="0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12"/>
          <p:cNvSpPr txBox="1">
            <a:spLocks noGrp="1"/>
          </p:cNvSpPr>
          <p:nvPr>
            <p:ph type="subTitle" idx="1"/>
          </p:nvPr>
        </p:nvSpPr>
        <p:spPr>
          <a:xfrm>
            <a:off x="1046781" y="3745574"/>
            <a:ext cx="9126141" cy="121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latin typeface="Rasa Light"/>
                <a:ea typeface="Rasa Light"/>
                <a:cs typeface="Rasa Light"/>
                <a:sym typeface="Rasa Light"/>
              </a:defRPr>
            </a:lvl1pPr>
            <a:lvl2pPr lvl="1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/>
            </a:lvl2pPr>
            <a:lvl3pPr lvl="2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lvl="3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4pPr>
            <a:lvl5pPr lvl="4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5pPr>
            <a:lvl6pPr lvl="5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6pPr>
            <a:lvl7pPr lvl="6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7pPr>
            <a:lvl8pPr lvl="7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8pPr>
            <a:lvl9pPr lvl="8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9pPr>
          </a:lstStyle>
          <a:p>
            <a:endParaRPr dirty="0"/>
          </a:p>
        </p:txBody>
      </p:sp>
      <p:sp>
        <p:nvSpPr>
          <p:cNvPr id="15" name="Google Shape;15;p12"/>
          <p:cNvSpPr txBox="1">
            <a:spLocks noGrp="1"/>
          </p:cNvSpPr>
          <p:nvPr>
            <p:ph type="body" idx="2"/>
          </p:nvPr>
        </p:nvSpPr>
        <p:spPr>
          <a:xfrm>
            <a:off x="1046781" y="5220191"/>
            <a:ext cx="9126141" cy="490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13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0" name="Google Shape;20;p13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тёмный">
  <p:cSld name="Титульный слайд тёмный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asa"/>
              <a:buNone/>
              <a:defRPr sz="4500" b="0">
                <a:solidFill>
                  <a:schemeClr val="lt1"/>
                </a:solidFill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ubTitle" idx="1"/>
          </p:nvPr>
        </p:nvSpPr>
        <p:spPr>
          <a:xfrm>
            <a:off x="1046781" y="3745574"/>
            <a:ext cx="9126141" cy="121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lvl="1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/>
            </a:lvl2pPr>
            <a:lvl3pPr lvl="2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lvl="3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4pPr>
            <a:lvl5pPr lvl="4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5pPr>
            <a:lvl6pPr lvl="5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6pPr>
            <a:lvl7pPr lvl="6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7pPr>
            <a:lvl8pPr lvl="7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8pPr>
            <a:lvl9pPr lvl="8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2"/>
          </p:nvPr>
        </p:nvSpPr>
        <p:spPr>
          <a:xfrm>
            <a:off x="1046780" y="5220191"/>
            <a:ext cx="9126141" cy="490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ок">
  <p:cSld name="Список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576264" y="981636"/>
            <a:ext cx="10944224" cy="509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b="1" i="0">
                <a:latin typeface="Rasa"/>
                <a:ea typeface="Rasa"/>
                <a:cs typeface="Rasa"/>
                <a:sym typeface="Rasa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0" name="Google Shape;30;p15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85"/>
              <a:buFont typeface="Montserrat"/>
              <a:buNone/>
              <a:defRPr sz="5985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995"/>
              <a:buNone/>
              <a:defRPr sz="199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795"/>
              <a:buNone/>
              <a:defRPr sz="179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6563" y="1820976"/>
            <a:ext cx="5171480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6160145" y="1820976"/>
            <a:ext cx="5171480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43" name="Google Shape;43;p17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 b="1">
                <a:latin typeface="Rasa"/>
                <a:ea typeface="Rasa"/>
                <a:cs typeface="Rasa"/>
                <a:sym typeface="Rasa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 b="1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 b="1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2"/>
          </p:nvPr>
        </p:nvSpPr>
        <p:spPr>
          <a:xfrm>
            <a:off x="838149" y="2498697"/>
            <a:ext cx="5147713" cy="367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3"/>
          </p:nvPr>
        </p:nvSpPr>
        <p:spPr>
          <a:xfrm>
            <a:off x="6160145" y="1676882"/>
            <a:ext cx="5173065" cy="821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 b="1">
                <a:latin typeface="Rasa"/>
                <a:ea typeface="Rasa"/>
                <a:cs typeface="Rasa"/>
                <a:sym typeface="Rasa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 b="1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 b="1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4"/>
          </p:nvPr>
        </p:nvSpPr>
        <p:spPr>
          <a:xfrm>
            <a:off x="6160145" y="2498697"/>
            <a:ext cx="5173065" cy="367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52" name="Google Shape;52;p18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ёмный слайд">
  <p:cSld name="Тём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57" name="Google Shape;57;p20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" name="Google Shape;58;p20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asa"/>
              <a:buNone/>
              <a:defRPr b="1">
                <a:solidFill>
                  <a:schemeClr val="lt1"/>
                </a:solidFill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2"/>
              <a:buFont typeface="Rasa"/>
              <a:buNone/>
              <a:defRPr sz="3192"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5173065" y="984911"/>
            <a:ext cx="6160145" cy="486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292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Char char="•"/>
              <a:defRPr sz="3192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405955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 sz="2793"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 sz="2394"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6pPr>
            <a:lvl7pPr marL="3200400" lvl="6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7pPr>
            <a:lvl8pPr marL="3657600" lvl="7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8pPr>
            <a:lvl9pPr marL="4114800" lvl="8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body" idx="2"/>
          </p:nvPr>
        </p:nvSpPr>
        <p:spPr>
          <a:xfrm>
            <a:off x="838148" y="2052161"/>
            <a:ext cx="3924557" cy="380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ФОТО и подпись">
  <p:cSld name="4 ФОТО и подпись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576263" y="1056031"/>
            <a:ext cx="2644457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576262" y="3810000"/>
            <a:ext cx="2664777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69" name="Google Shape;69;p22"/>
          <p:cNvSpPr>
            <a:spLocks noGrp="1"/>
          </p:cNvSpPr>
          <p:nvPr>
            <p:ph type="pic" idx="3"/>
          </p:nvPr>
        </p:nvSpPr>
        <p:spPr>
          <a:xfrm>
            <a:off x="3352801" y="1056031"/>
            <a:ext cx="2621798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2"/>
          <p:cNvSpPr>
            <a:spLocks noGrp="1"/>
          </p:cNvSpPr>
          <p:nvPr>
            <p:ph type="pic" idx="4"/>
          </p:nvPr>
        </p:nvSpPr>
        <p:spPr>
          <a:xfrm>
            <a:off x="6083300" y="1056031"/>
            <a:ext cx="2651760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2"/>
          <p:cNvSpPr>
            <a:spLocks noGrp="1"/>
          </p:cNvSpPr>
          <p:nvPr>
            <p:ph type="pic" idx="5"/>
          </p:nvPr>
        </p:nvSpPr>
        <p:spPr>
          <a:xfrm>
            <a:off x="8860788" y="1056031"/>
            <a:ext cx="2659699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2"/>
          <p:cNvSpPr txBox="1">
            <a:spLocks noGrp="1"/>
          </p:cNvSpPr>
          <p:nvPr>
            <p:ph type="body" idx="6"/>
          </p:nvPr>
        </p:nvSpPr>
        <p:spPr>
          <a:xfrm>
            <a:off x="3339782" y="3810000"/>
            <a:ext cx="263429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7"/>
          </p:nvPr>
        </p:nvSpPr>
        <p:spPr>
          <a:xfrm>
            <a:off x="6090602" y="3810000"/>
            <a:ext cx="265461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8"/>
          </p:nvPr>
        </p:nvSpPr>
        <p:spPr>
          <a:xfrm>
            <a:off x="8859520" y="3810000"/>
            <a:ext cx="266096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77" name="Google Shape;77;p22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8" name="Google Shape;78;p22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. текст">
  <p:cSld name="Заголовок и вертик. текс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3836144" y="-1431523"/>
            <a:ext cx="4340259" cy="1049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83" name="Google Shape;83;p23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. загол. и текст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>
            <a:spLocks noGrp="1"/>
          </p:cNvSpPr>
          <p:nvPr>
            <p:ph type="title"/>
          </p:nvPr>
        </p:nvSpPr>
        <p:spPr>
          <a:xfrm rot="5400000">
            <a:off x="7121222" y="1950832"/>
            <a:ext cx="5797040" cy="262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body" idx="1"/>
          </p:nvPr>
        </p:nvSpPr>
        <p:spPr>
          <a:xfrm rot="5400000">
            <a:off x="1797640" y="-596882"/>
            <a:ext cx="5797040" cy="7719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90" name="Google Shape;90;p24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5955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Font typeface="Arial"/>
              <a:buChar char="•"/>
              <a:defRPr sz="2793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914400" marR="0" lvl="1" indent="-38061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Font typeface="Arial"/>
              <a:buChar char="•"/>
              <a:defRPr sz="2394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1371600" marR="0" lvl="2" indent="-3552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Font typeface="Arial"/>
              <a:buChar char="•"/>
              <a:defRPr sz="1995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1828800" marR="0" lvl="3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2286000" marR="0" lvl="4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2743200" marR="0" lvl="5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sz="2400" b="1" i="0" u="none" strike="noStrike" cap="none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jpg"/><Relationship Id="rId4" Type="http://schemas.openxmlformats.org/officeDocument/2006/relationships/image" Target="../media/image6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3.wdp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103931" y="1582661"/>
            <a:ext cx="10290003" cy="2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ru-RU" i="0" u="none" strike="noStrike" dirty="0">
                <a:solidFill>
                  <a:schemeClr val="tx1"/>
                </a:solidFill>
                <a:effectLst/>
                <a:latin typeface="+mj-lt"/>
              </a:rPr>
              <a:t>Утилизация и обезвреживание отходов производств с помощью термической переработки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8" name="Google Shape;98;p1"/>
          <p:cNvSpPr txBox="1">
            <a:spLocks noGrp="1"/>
          </p:cNvSpPr>
          <p:nvPr>
            <p:ph type="body" idx="2"/>
          </p:nvPr>
        </p:nvSpPr>
        <p:spPr>
          <a:xfrm>
            <a:off x="1046781" y="5220191"/>
            <a:ext cx="9126141" cy="490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>
              <a:latin typeface="+mn-lt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25665" y="1151389"/>
            <a:ext cx="868269" cy="212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781" y="1030521"/>
            <a:ext cx="2287002" cy="66622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87560561-B967-A938-BC07-48D295FE90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ftr" idx="11"/>
          </p:nvPr>
        </p:nvSpPr>
        <p:spPr>
          <a:xfrm>
            <a:off x="557661" y="6281641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14" name="Google Shape;114;p3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0AAB2A-A84F-524D-10E1-B231EFBAB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94" y="1320675"/>
            <a:ext cx="4497486" cy="22931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CFB134-7A96-8CDE-0924-A13E30444CDF}"/>
              </a:ext>
            </a:extLst>
          </p:cNvPr>
          <p:cNvSpPr txBox="1"/>
          <p:nvPr/>
        </p:nvSpPr>
        <p:spPr>
          <a:xfrm>
            <a:off x="557661" y="662845"/>
            <a:ext cx="3714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u="none" strike="noStrike" dirty="0">
                <a:solidFill>
                  <a:srgbClr val="000000"/>
                </a:solidFill>
                <a:effectLst/>
                <a:latin typeface="+mn-lt"/>
              </a:rPr>
              <a:t>Образование отходов предприятий по годам, 2002 - 2021 гг., млрд т</a:t>
            </a:r>
            <a:endParaRPr lang="ru-RU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8D8162-2A8C-DCC6-7534-7A3D76109E65}"/>
              </a:ext>
            </a:extLst>
          </p:cNvPr>
          <p:cNvSpPr txBox="1"/>
          <p:nvPr/>
        </p:nvSpPr>
        <p:spPr>
          <a:xfrm>
            <a:off x="473584" y="3620163"/>
            <a:ext cx="34076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+mn-lt"/>
              </a:rPr>
              <a:t>Российские предприятия в 2021 году сгенерировали рекордные 8,45 млрд тонн отходов, что на 21,5% превышает показатель 2020 года и на 9% - </a:t>
            </a:r>
            <a:r>
              <a:rPr lang="ru-RU" sz="1800" b="1" i="0" u="none" strike="noStrike" dirty="0" err="1">
                <a:solidFill>
                  <a:srgbClr val="000000"/>
                </a:solidFill>
                <a:effectLst/>
                <a:latin typeface="+mn-lt"/>
              </a:rPr>
              <a:t>допандемийного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+mn-lt"/>
              </a:rPr>
              <a:t> 2019 года</a:t>
            </a:r>
            <a:endParaRPr lang="ru-RU" sz="1800" b="1" dirty="0">
              <a:latin typeface="+mn-lt"/>
            </a:endParaRPr>
          </a:p>
        </p:txBody>
      </p:sp>
      <p:sp>
        <p:nvSpPr>
          <p:cNvPr id="7" name="Rounded Rectangle 164">
            <a:extLst>
              <a:ext uri="{FF2B5EF4-FFF2-40B4-BE49-F238E27FC236}">
                <a16:creationId xmlns:a16="http://schemas.microsoft.com/office/drawing/2014/main" id="{DC870CEE-270E-7AE8-358E-4D42E2CFDAD6}"/>
              </a:ext>
            </a:extLst>
          </p:cNvPr>
          <p:cNvSpPr/>
          <p:nvPr/>
        </p:nvSpPr>
        <p:spPr>
          <a:xfrm>
            <a:off x="6208516" y="1749438"/>
            <a:ext cx="4961161" cy="2490072"/>
          </a:xfrm>
          <a:prstGeom prst="roundRect">
            <a:avLst/>
          </a:prstGeom>
          <a:solidFill>
            <a:srgbClr val="E4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rgbClr val="0055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074D13-44DE-1A2E-89F4-7CFFA10D2ACE}"/>
              </a:ext>
            </a:extLst>
          </p:cNvPr>
          <p:cNvSpPr txBox="1"/>
          <p:nvPr/>
        </p:nvSpPr>
        <p:spPr>
          <a:xfrm>
            <a:off x="6324293" y="360487"/>
            <a:ext cx="4572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В Югре  за  один год прокуратурой автономного округа в сфере ТЭК выявлено 732 нарушения закона УК РФ ст.247 – «нарушение правил обращения экологически опасных веществ и отходов», внесено 109 представлений об устранении нарушений федерального законодательства, по результатам рассмотрения которых:</a:t>
            </a:r>
          </a:p>
          <a:p>
            <a:pPr indent="474980" algn="just">
              <a:tabLst>
                <a:tab pos="2657475" algn="l"/>
              </a:tabLst>
            </a:pPr>
            <a:endParaRPr lang="ru-RU" sz="1200" dirty="0">
              <a:solidFill>
                <a:srgbClr val="005596"/>
              </a:solidFill>
              <a:latin typeface="+mn-lt"/>
              <a:ea typeface="Times New Roman" panose="02020603050405020304" pitchFamily="18" charset="0"/>
            </a:endParaRPr>
          </a:p>
          <a:p>
            <a:pPr indent="474980" algn="just">
              <a:tabLst>
                <a:tab pos="2657475" algn="l"/>
              </a:tabLst>
            </a:pPr>
            <a:endParaRPr lang="ru-RU" sz="1200" dirty="0">
              <a:solidFill>
                <a:srgbClr val="005596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- к дисциплинарной ответственности привлечено 86 должностных лиц,</a:t>
            </a:r>
          </a:p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 в суд направлено 55 исковых заявления;</a:t>
            </a:r>
          </a:p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-  возбуждено 220 дел об административных правонарушениях; </a:t>
            </a:r>
          </a:p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- принесено 35 протестов на незаконные правовые акты; </a:t>
            </a:r>
          </a:p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- объявлено 5 предостережений о недопустимости нарушений закона;</a:t>
            </a:r>
          </a:p>
          <a:p>
            <a:pPr indent="474980" algn="just">
              <a:tabLst>
                <a:tab pos="2657475" algn="l"/>
              </a:tabLst>
            </a:pPr>
            <a:r>
              <a:rPr lang="ru-RU" sz="1200" dirty="0">
                <a:solidFill>
                  <a:srgbClr val="005596"/>
                </a:solidFill>
                <a:latin typeface="+mn-lt"/>
                <a:ea typeface="Times New Roman" panose="02020603050405020304" pitchFamily="18" charset="0"/>
              </a:rPr>
              <a:t>- </a:t>
            </a:r>
            <a:r>
              <a:rPr lang="ru-RU" sz="1200" dirty="0">
                <a:solidFill>
                  <a:srgbClr val="005596"/>
                </a:solidFill>
                <a:effectLst/>
                <a:latin typeface="+mn-lt"/>
                <a:ea typeface="Times New Roman" panose="02020603050405020304" pitchFamily="18" charset="0"/>
              </a:rPr>
              <a:t>возбуждено 27 уголовных дел, из них 2 дела по признакам состава преступления, предусмотренного ст.247 УК РФ - нарушение правил обращения экологически опасных веществ и отходов</a:t>
            </a:r>
            <a:r>
              <a:rPr lang="ru-RU" sz="1200" dirty="0">
                <a:solidFill>
                  <a:srgbClr val="005596"/>
                </a:solidFill>
                <a:effectLst/>
                <a:latin typeface="+mn-lt"/>
              </a:rPr>
              <a:t> </a:t>
            </a:r>
            <a:endParaRPr lang="ru-RU" sz="1200" dirty="0">
              <a:solidFill>
                <a:srgbClr val="005596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9" name="Picture 4" descr="Статья 247. Нарушение правил обращения экологически опасных веществ и  отходов 2023 - Официальный сайт администрации Суетского района Алтайского  края">
            <a:extLst>
              <a:ext uri="{FF2B5EF4-FFF2-40B4-BE49-F238E27FC236}">
                <a16:creationId xmlns:a16="http://schemas.microsoft.com/office/drawing/2014/main" id="{57B2B377-D7DA-CAEB-C595-DDA365C9C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797" y="4305242"/>
            <a:ext cx="3159225" cy="1777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Статья 247. Нарушение правил обращения экологически опасных веществ и  отходов 2023 - Официальный сайт администрации Суетского района Алтайского  края">
            <a:extLst>
              <a:ext uri="{FF2B5EF4-FFF2-40B4-BE49-F238E27FC236}">
                <a16:creationId xmlns:a16="http://schemas.microsoft.com/office/drawing/2014/main" id="{57CF8687-F721-FE4D-4EE8-C2A6E68C7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109" y="4300306"/>
            <a:ext cx="3159225" cy="178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79800D18-D450-97DD-C5E0-A7059965B2AE}"/>
              </a:ext>
            </a:extLst>
          </p:cNvPr>
          <p:cNvSpPr/>
          <p:nvPr/>
        </p:nvSpPr>
        <p:spPr>
          <a:xfrm>
            <a:off x="6324293" y="287238"/>
            <a:ext cx="4655703" cy="1300824"/>
          </a:xfrm>
          <a:prstGeom prst="roundRect">
            <a:avLst>
              <a:gd name="adj" fmla="val 7607"/>
            </a:avLst>
          </a:prstGeom>
          <a:noFill/>
          <a:ln w="19050">
            <a:solidFill>
              <a:srgbClr val="00559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E49F0B3C-C9A0-81FA-B61A-ED12C4CACCA3}"/>
              </a:ext>
            </a:extLst>
          </p:cNvPr>
          <p:cNvSpPr/>
          <p:nvPr/>
        </p:nvSpPr>
        <p:spPr>
          <a:xfrm>
            <a:off x="259709" y="62827"/>
            <a:ext cx="5791200" cy="5967062"/>
          </a:xfrm>
          <a:custGeom>
            <a:avLst/>
            <a:gdLst>
              <a:gd name="connsiteX0" fmla="*/ 5533292 w 5791200"/>
              <a:gd name="connsiteY0" fmla="*/ 0 h 5967062"/>
              <a:gd name="connsiteX1" fmla="*/ 5357446 w 5791200"/>
              <a:gd name="connsiteY1" fmla="*/ 328246 h 5967062"/>
              <a:gd name="connsiteX2" fmla="*/ 5744307 w 5791200"/>
              <a:gd name="connsiteY2" fmla="*/ 762000 h 5967062"/>
              <a:gd name="connsiteX3" fmla="*/ 5474677 w 5791200"/>
              <a:gd name="connsiteY3" fmla="*/ 1266092 h 5967062"/>
              <a:gd name="connsiteX4" fmla="*/ 5791200 w 5791200"/>
              <a:gd name="connsiteY4" fmla="*/ 1781908 h 5967062"/>
              <a:gd name="connsiteX5" fmla="*/ 5474677 w 5791200"/>
              <a:gd name="connsiteY5" fmla="*/ 2508738 h 5967062"/>
              <a:gd name="connsiteX6" fmla="*/ 5744307 w 5791200"/>
              <a:gd name="connsiteY6" fmla="*/ 3106615 h 5967062"/>
              <a:gd name="connsiteX7" fmla="*/ 5310554 w 5791200"/>
              <a:gd name="connsiteY7" fmla="*/ 3669323 h 5967062"/>
              <a:gd name="connsiteX8" fmla="*/ 4759569 w 5791200"/>
              <a:gd name="connsiteY8" fmla="*/ 3833446 h 5967062"/>
              <a:gd name="connsiteX9" fmla="*/ 4337538 w 5791200"/>
              <a:gd name="connsiteY9" fmla="*/ 3751385 h 5967062"/>
              <a:gd name="connsiteX10" fmla="*/ 4149969 w 5791200"/>
              <a:gd name="connsiteY10" fmla="*/ 4232031 h 5967062"/>
              <a:gd name="connsiteX11" fmla="*/ 4337538 w 5791200"/>
              <a:gd name="connsiteY11" fmla="*/ 4829908 h 5967062"/>
              <a:gd name="connsiteX12" fmla="*/ 3950677 w 5791200"/>
              <a:gd name="connsiteY12" fmla="*/ 5287108 h 5967062"/>
              <a:gd name="connsiteX13" fmla="*/ 3856892 w 5791200"/>
              <a:gd name="connsiteY13" fmla="*/ 5779477 h 5967062"/>
              <a:gd name="connsiteX14" fmla="*/ 3317631 w 5791200"/>
              <a:gd name="connsiteY14" fmla="*/ 5967046 h 5967062"/>
              <a:gd name="connsiteX15" fmla="*/ 2801815 w 5791200"/>
              <a:gd name="connsiteY15" fmla="*/ 5791200 h 5967062"/>
              <a:gd name="connsiteX16" fmla="*/ 1863969 w 5791200"/>
              <a:gd name="connsiteY16" fmla="*/ 5908431 h 5967062"/>
              <a:gd name="connsiteX17" fmla="*/ 1160584 w 5791200"/>
              <a:gd name="connsiteY17" fmla="*/ 5685692 h 5967062"/>
              <a:gd name="connsiteX18" fmla="*/ 539261 w 5791200"/>
              <a:gd name="connsiteY18" fmla="*/ 5908431 h 5967062"/>
              <a:gd name="connsiteX19" fmla="*/ 0 w 5791200"/>
              <a:gd name="connsiteY19" fmla="*/ 5685692 h 596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791200" h="5967062">
                <a:moveTo>
                  <a:pt x="5533292" y="0"/>
                </a:moveTo>
                <a:cubicBezTo>
                  <a:pt x="5427784" y="100623"/>
                  <a:pt x="5322277" y="201246"/>
                  <a:pt x="5357446" y="328246"/>
                </a:cubicBezTo>
                <a:cubicBezTo>
                  <a:pt x="5392615" y="455246"/>
                  <a:pt x="5724769" y="605692"/>
                  <a:pt x="5744307" y="762000"/>
                </a:cubicBezTo>
                <a:cubicBezTo>
                  <a:pt x="5763845" y="918308"/>
                  <a:pt x="5466862" y="1096107"/>
                  <a:pt x="5474677" y="1266092"/>
                </a:cubicBezTo>
                <a:cubicBezTo>
                  <a:pt x="5482492" y="1436077"/>
                  <a:pt x="5791200" y="1574800"/>
                  <a:pt x="5791200" y="1781908"/>
                </a:cubicBezTo>
                <a:cubicBezTo>
                  <a:pt x="5791200" y="1989016"/>
                  <a:pt x="5482492" y="2287954"/>
                  <a:pt x="5474677" y="2508738"/>
                </a:cubicBezTo>
                <a:cubicBezTo>
                  <a:pt x="5466862" y="2729522"/>
                  <a:pt x="5771661" y="2913184"/>
                  <a:pt x="5744307" y="3106615"/>
                </a:cubicBezTo>
                <a:cubicBezTo>
                  <a:pt x="5716953" y="3300046"/>
                  <a:pt x="5474677" y="3548185"/>
                  <a:pt x="5310554" y="3669323"/>
                </a:cubicBezTo>
                <a:cubicBezTo>
                  <a:pt x="5146431" y="3790462"/>
                  <a:pt x="4921738" y="3819769"/>
                  <a:pt x="4759569" y="3833446"/>
                </a:cubicBezTo>
                <a:cubicBezTo>
                  <a:pt x="4597400" y="3847123"/>
                  <a:pt x="4439138" y="3684954"/>
                  <a:pt x="4337538" y="3751385"/>
                </a:cubicBezTo>
                <a:cubicBezTo>
                  <a:pt x="4235938" y="3817816"/>
                  <a:pt x="4149969" y="4052277"/>
                  <a:pt x="4149969" y="4232031"/>
                </a:cubicBezTo>
                <a:cubicBezTo>
                  <a:pt x="4149969" y="4411785"/>
                  <a:pt x="4370753" y="4654062"/>
                  <a:pt x="4337538" y="4829908"/>
                </a:cubicBezTo>
                <a:cubicBezTo>
                  <a:pt x="4304323" y="5005754"/>
                  <a:pt x="4030785" y="5128847"/>
                  <a:pt x="3950677" y="5287108"/>
                </a:cubicBezTo>
                <a:cubicBezTo>
                  <a:pt x="3870569" y="5445369"/>
                  <a:pt x="3962400" y="5666154"/>
                  <a:pt x="3856892" y="5779477"/>
                </a:cubicBezTo>
                <a:cubicBezTo>
                  <a:pt x="3751384" y="5892800"/>
                  <a:pt x="3493477" y="5965092"/>
                  <a:pt x="3317631" y="5967046"/>
                </a:cubicBezTo>
                <a:cubicBezTo>
                  <a:pt x="3141785" y="5969000"/>
                  <a:pt x="3044092" y="5800969"/>
                  <a:pt x="2801815" y="5791200"/>
                </a:cubicBezTo>
                <a:cubicBezTo>
                  <a:pt x="2559538" y="5781431"/>
                  <a:pt x="2137507" y="5926016"/>
                  <a:pt x="1863969" y="5908431"/>
                </a:cubicBezTo>
                <a:cubicBezTo>
                  <a:pt x="1590431" y="5890846"/>
                  <a:pt x="1381369" y="5685692"/>
                  <a:pt x="1160584" y="5685692"/>
                </a:cubicBezTo>
                <a:cubicBezTo>
                  <a:pt x="939799" y="5685692"/>
                  <a:pt x="732692" y="5908431"/>
                  <a:pt x="539261" y="5908431"/>
                </a:cubicBezTo>
                <a:cubicBezTo>
                  <a:pt x="345830" y="5908431"/>
                  <a:pt x="187569" y="5789246"/>
                  <a:pt x="0" y="5685692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304FD6F2-A2E6-E957-9444-D361B9124200}"/>
              </a:ext>
            </a:extLst>
          </p:cNvPr>
          <p:cNvSpPr/>
          <p:nvPr/>
        </p:nvSpPr>
        <p:spPr>
          <a:xfrm>
            <a:off x="4370776" y="41944"/>
            <a:ext cx="1827300" cy="6260123"/>
          </a:xfrm>
          <a:custGeom>
            <a:avLst/>
            <a:gdLst>
              <a:gd name="connsiteX0" fmla="*/ 1495864 w 1827300"/>
              <a:gd name="connsiteY0" fmla="*/ 0 h 6260123"/>
              <a:gd name="connsiteX1" fmla="*/ 1308295 w 1827300"/>
              <a:gd name="connsiteY1" fmla="*/ 246185 h 6260123"/>
              <a:gd name="connsiteX2" fmla="*/ 1706879 w 1827300"/>
              <a:gd name="connsiteY2" fmla="*/ 633046 h 6260123"/>
              <a:gd name="connsiteX3" fmla="*/ 1671710 w 1827300"/>
              <a:gd name="connsiteY3" fmla="*/ 1008185 h 6260123"/>
              <a:gd name="connsiteX4" fmla="*/ 1472418 w 1827300"/>
              <a:gd name="connsiteY4" fmla="*/ 1242646 h 6260123"/>
              <a:gd name="connsiteX5" fmla="*/ 1706879 w 1827300"/>
              <a:gd name="connsiteY5" fmla="*/ 1547446 h 6260123"/>
              <a:gd name="connsiteX6" fmla="*/ 1788941 w 1827300"/>
              <a:gd name="connsiteY6" fmla="*/ 1957754 h 6260123"/>
              <a:gd name="connsiteX7" fmla="*/ 1613095 w 1827300"/>
              <a:gd name="connsiteY7" fmla="*/ 2297723 h 6260123"/>
              <a:gd name="connsiteX8" fmla="*/ 1554479 w 1827300"/>
              <a:gd name="connsiteY8" fmla="*/ 2708031 h 6260123"/>
              <a:gd name="connsiteX9" fmla="*/ 1812387 w 1827300"/>
              <a:gd name="connsiteY9" fmla="*/ 3059723 h 6260123"/>
              <a:gd name="connsiteX10" fmla="*/ 1753772 w 1827300"/>
              <a:gd name="connsiteY10" fmla="*/ 3387969 h 6260123"/>
              <a:gd name="connsiteX11" fmla="*/ 1402079 w 1827300"/>
              <a:gd name="connsiteY11" fmla="*/ 3704492 h 6260123"/>
              <a:gd name="connsiteX12" fmla="*/ 815926 w 1827300"/>
              <a:gd name="connsiteY12" fmla="*/ 3892062 h 6260123"/>
              <a:gd name="connsiteX13" fmla="*/ 335279 w 1827300"/>
              <a:gd name="connsiteY13" fmla="*/ 3950677 h 6260123"/>
              <a:gd name="connsiteX14" fmla="*/ 229772 w 1827300"/>
              <a:gd name="connsiteY14" fmla="*/ 4243754 h 6260123"/>
              <a:gd name="connsiteX15" fmla="*/ 323556 w 1827300"/>
              <a:gd name="connsiteY15" fmla="*/ 4677508 h 6260123"/>
              <a:gd name="connsiteX16" fmla="*/ 229772 w 1827300"/>
              <a:gd name="connsiteY16" fmla="*/ 5111262 h 6260123"/>
              <a:gd name="connsiteX17" fmla="*/ 18756 w 1827300"/>
              <a:gd name="connsiteY17" fmla="*/ 5345723 h 6260123"/>
              <a:gd name="connsiteX18" fmla="*/ 42203 w 1827300"/>
              <a:gd name="connsiteY18" fmla="*/ 5744308 h 6260123"/>
              <a:gd name="connsiteX19" fmla="*/ 300110 w 1827300"/>
              <a:gd name="connsiteY19" fmla="*/ 6049108 h 6260123"/>
              <a:gd name="connsiteX20" fmla="*/ 757310 w 1827300"/>
              <a:gd name="connsiteY20" fmla="*/ 6260123 h 626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27300" h="6260123">
                <a:moveTo>
                  <a:pt x="1495864" y="0"/>
                </a:moveTo>
                <a:cubicBezTo>
                  <a:pt x="1384495" y="70338"/>
                  <a:pt x="1273126" y="140677"/>
                  <a:pt x="1308295" y="246185"/>
                </a:cubicBezTo>
                <a:cubicBezTo>
                  <a:pt x="1343464" y="351693"/>
                  <a:pt x="1646310" y="506046"/>
                  <a:pt x="1706879" y="633046"/>
                </a:cubicBezTo>
                <a:cubicBezTo>
                  <a:pt x="1767448" y="760046"/>
                  <a:pt x="1710787" y="906585"/>
                  <a:pt x="1671710" y="1008185"/>
                </a:cubicBezTo>
                <a:cubicBezTo>
                  <a:pt x="1632633" y="1109785"/>
                  <a:pt x="1466557" y="1152769"/>
                  <a:pt x="1472418" y="1242646"/>
                </a:cubicBezTo>
                <a:cubicBezTo>
                  <a:pt x="1478279" y="1332523"/>
                  <a:pt x="1654125" y="1428261"/>
                  <a:pt x="1706879" y="1547446"/>
                </a:cubicBezTo>
                <a:cubicBezTo>
                  <a:pt x="1759633" y="1666631"/>
                  <a:pt x="1804572" y="1832708"/>
                  <a:pt x="1788941" y="1957754"/>
                </a:cubicBezTo>
                <a:cubicBezTo>
                  <a:pt x="1773310" y="2082800"/>
                  <a:pt x="1652172" y="2172677"/>
                  <a:pt x="1613095" y="2297723"/>
                </a:cubicBezTo>
                <a:cubicBezTo>
                  <a:pt x="1574018" y="2422769"/>
                  <a:pt x="1521264" y="2581031"/>
                  <a:pt x="1554479" y="2708031"/>
                </a:cubicBezTo>
                <a:cubicBezTo>
                  <a:pt x="1587694" y="2835031"/>
                  <a:pt x="1779172" y="2946400"/>
                  <a:pt x="1812387" y="3059723"/>
                </a:cubicBezTo>
                <a:cubicBezTo>
                  <a:pt x="1845603" y="3173046"/>
                  <a:pt x="1822157" y="3280507"/>
                  <a:pt x="1753772" y="3387969"/>
                </a:cubicBezTo>
                <a:cubicBezTo>
                  <a:pt x="1685387" y="3495431"/>
                  <a:pt x="1558387" y="3620477"/>
                  <a:pt x="1402079" y="3704492"/>
                </a:cubicBezTo>
                <a:cubicBezTo>
                  <a:pt x="1245771" y="3788507"/>
                  <a:pt x="993726" y="3851031"/>
                  <a:pt x="815926" y="3892062"/>
                </a:cubicBezTo>
                <a:cubicBezTo>
                  <a:pt x="638126" y="3933093"/>
                  <a:pt x="432971" y="3892062"/>
                  <a:pt x="335279" y="3950677"/>
                </a:cubicBezTo>
                <a:cubicBezTo>
                  <a:pt x="237587" y="4009292"/>
                  <a:pt x="231726" y="4122616"/>
                  <a:pt x="229772" y="4243754"/>
                </a:cubicBezTo>
                <a:cubicBezTo>
                  <a:pt x="227818" y="4364892"/>
                  <a:pt x="323556" y="4532923"/>
                  <a:pt x="323556" y="4677508"/>
                </a:cubicBezTo>
                <a:cubicBezTo>
                  <a:pt x="323556" y="4822093"/>
                  <a:pt x="280572" y="4999893"/>
                  <a:pt x="229772" y="5111262"/>
                </a:cubicBezTo>
                <a:cubicBezTo>
                  <a:pt x="178972" y="5222631"/>
                  <a:pt x="50017" y="5240215"/>
                  <a:pt x="18756" y="5345723"/>
                </a:cubicBezTo>
                <a:cubicBezTo>
                  <a:pt x="-12505" y="5451231"/>
                  <a:pt x="-4689" y="5627077"/>
                  <a:pt x="42203" y="5744308"/>
                </a:cubicBezTo>
                <a:cubicBezTo>
                  <a:pt x="89095" y="5861539"/>
                  <a:pt x="180926" y="5963139"/>
                  <a:pt x="300110" y="6049108"/>
                </a:cubicBezTo>
                <a:cubicBezTo>
                  <a:pt x="419294" y="6135077"/>
                  <a:pt x="643987" y="6240585"/>
                  <a:pt x="757310" y="6260123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Google Shape;108;p2">
            <a:extLst>
              <a:ext uri="{FF2B5EF4-FFF2-40B4-BE49-F238E27FC236}">
                <a16:creationId xmlns:a16="http://schemas.microsoft.com/office/drawing/2014/main" id="{BD63D057-0AFB-0ACD-4EC2-8F2439783A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19076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2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Проблема и актуальность</a:t>
            </a:r>
            <a:br>
              <a:rPr lang="ru-RU" sz="3200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</a:br>
            <a:endParaRPr sz="32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</a:p>
        </p:txBody>
      </p:sp>
      <p:sp>
        <p:nvSpPr>
          <p:cNvPr id="106" name="Google Shape;106;p2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0" y="274713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2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Суть проекта</a:t>
            </a:r>
            <a:br>
              <a:rPr lang="ru-RU" sz="3200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</a:br>
            <a:endParaRPr sz="3200" dirty="0">
              <a:latin typeface="+mj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CE2B32D-B8B5-942A-0274-F612BE1FD858}"/>
              </a:ext>
            </a:extLst>
          </p:cNvPr>
          <p:cNvSpPr/>
          <p:nvPr/>
        </p:nvSpPr>
        <p:spPr>
          <a:xfrm>
            <a:off x="345709" y="922046"/>
            <a:ext cx="1640443" cy="1948154"/>
          </a:xfrm>
          <a:prstGeom prst="roundRect">
            <a:avLst>
              <a:gd name="adj" fmla="val 7607"/>
            </a:avLst>
          </a:prstGeom>
          <a:noFill/>
          <a:ln w="19050">
            <a:solidFill>
              <a:srgbClr val="00559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E2FD9F7-13D3-380F-B283-F2DFB4B2C5EE}"/>
              </a:ext>
            </a:extLst>
          </p:cNvPr>
          <p:cNvSpPr/>
          <p:nvPr/>
        </p:nvSpPr>
        <p:spPr>
          <a:xfrm>
            <a:off x="4200120" y="906349"/>
            <a:ext cx="1640443" cy="1948154"/>
          </a:xfrm>
          <a:prstGeom prst="roundRect">
            <a:avLst>
              <a:gd name="adj" fmla="val 6701"/>
            </a:avLst>
          </a:prstGeom>
          <a:solidFill>
            <a:srgbClr val="9198FB"/>
          </a:solidFill>
          <a:ln>
            <a:solidFill>
              <a:srgbClr val="00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09AE65E-6621-3495-0C1D-5C515D8F3BDD}"/>
              </a:ext>
            </a:extLst>
          </p:cNvPr>
          <p:cNvSpPr/>
          <p:nvPr/>
        </p:nvSpPr>
        <p:spPr>
          <a:xfrm>
            <a:off x="287131" y="3168192"/>
            <a:ext cx="1640443" cy="2446728"/>
          </a:xfrm>
          <a:prstGeom prst="roundRect">
            <a:avLst>
              <a:gd name="adj" fmla="val 7154"/>
            </a:avLst>
          </a:prstGeom>
          <a:noFill/>
          <a:ln w="19050">
            <a:solidFill>
              <a:srgbClr val="00559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A0D6F4-3B3B-8539-E5D9-E86532156C25}"/>
              </a:ext>
            </a:extLst>
          </p:cNvPr>
          <p:cNvSpPr/>
          <p:nvPr/>
        </p:nvSpPr>
        <p:spPr>
          <a:xfrm>
            <a:off x="4214390" y="3173695"/>
            <a:ext cx="1640443" cy="2471826"/>
          </a:xfrm>
          <a:prstGeom prst="roundRect">
            <a:avLst>
              <a:gd name="adj" fmla="val 6701"/>
            </a:avLst>
          </a:prstGeom>
          <a:solidFill>
            <a:srgbClr val="3333CC">
              <a:alpha val="25882"/>
            </a:srgb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982F18-33E4-DC1D-ED9A-E716087A1BF4}"/>
              </a:ext>
            </a:extLst>
          </p:cNvPr>
          <p:cNvSpPr txBox="1"/>
          <p:nvPr/>
        </p:nvSpPr>
        <p:spPr>
          <a:xfrm>
            <a:off x="287131" y="1009942"/>
            <a:ext cx="1757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0" u="none" strike="noStrike" dirty="0">
                <a:solidFill>
                  <a:srgbClr val="5B9BD5"/>
                </a:solidFill>
                <a:effectLst/>
                <a:latin typeface="+mj-lt"/>
              </a:rPr>
              <a:t>Захоронение на свалках</a:t>
            </a:r>
            <a:endParaRPr lang="en-US" sz="1600" b="1" dirty="0">
              <a:solidFill>
                <a:srgbClr val="5B9BD5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D616E-79C7-A434-D14F-8298D17683DD}"/>
              </a:ext>
            </a:extLst>
          </p:cNvPr>
          <p:cNvSpPr txBox="1"/>
          <p:nvPr/>
        </p:nvSpPr>
        <p:spPr>
          <a:xfrm>
            <a:off x="129696" y="3274719"/>
            <a:ext cx="1955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0" u="none" strike="noStrike" dirty="0">
                <a:solidFill>
                  <a:srgbClr val="5B9BD5"/>
                </a:solidFill>
                <a:effectLst/>
                <a:latin typeface="+mj-lt"/>
              </a:rPr>
              <a:t>Естественное разложение</a:t>
            </a:r>
            <a:endParaRPr lang="en-US" sz="1600" b="1" dirty="0">
              <a:solidFill>
                <a:srgbClr val="5B9BD5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F7AB20-D349-D606-684B-4DA8E1E2DC27}"/>
              </a:ext>
            </a:extLst>
          </p:cNvPr>
          <p:cNvSpPr txBox="1"/>
          <p:nvPr/>
        </p:nvSpPr>
        <p:spPr>
          <a:xfrm>
            <a:off x="4239304" y="999311"/>
            <a:ext cx="1640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0" u="none" strike="noStrike" dirty="0">
                <a:solidFill>
                  <a:schemeClr val="bg1"/>
                </a:solidFill>
                <a:effectLst/>
                <a:latin typeface="+mj-lt"/>
              </a:rPr>
              <a:t>Термическая переработка</a:t>
            </a: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12DBFF-D5B9-EF83-2191-C59AB1016684}"/>
              </a:ext>
            </a:extLst>
          </p:cNvPr>
          <p:cNvSpPr txBox="1"/>
          <p:nvPr/>
        </p:nvSpPr>
        <p:spPr>
          <a:xfrm>
            <a:off x="4228891" y="3173695"/>
            <a:ext cx="1625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0" u="none" strike="noStrike" dirty="0">
                <a:solidFill>
                  <a:schemeClr val="bg1"/>
                </a:solidFill>
                <a:effectLst/>
                <a:latin typeface="+mj-lt"/>
              </a:rPr>
              <a:t>Фильтрация полезных элементов, их вторичное использование</a:t>
            </a: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16164-18D9-7143-F2E9-6C81FB0E0340}"/>
              </a:ext>
            </a:extLst>
          </p:cNvPr>
          <p:cNvSpPr txBox="1"/>
          <p:nvPr/>
        </p:nvSpPr>
        <p:spPr>
          <a:xfrm>
            <a:off x="405466" y="1703337"/>
            <a:ext cx="13821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0" i="0" u="none" strike="noStrike" dirty="0">
                <a:solidFill>
                  <a:srgbClr val="5B9BD5"/>
                </a:solidFill>
                <a:effectLst/>
                <a:latin typeface="+mn-lt"/>
              </a:rPr>
              <a:t>Один из наиболее вредных, неэффективных и опасных для окружающей среды способов</a:t>
            </a:r>
            <a:endParaRPr lang="en-US" sz="1050" dirty="0">
              <a:solidFill>
                <a:srgbClr val="5B9BD5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418DC9-FB57-F9A4-4B2C-FC7CACD43BD5}"/>
              </a:ext>
            </a:extLst>
          </p:cNvPr>
          <p:cNvSpPr txBox="1"/>
          <p:nvPr/>
        </p:nvSpPr>
        <p:spPr>
          <a:xfrm>
            <a:off x="272373" y="3937361"/>
            <a:ext cx="1640443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0" i="0" u="none" strike="noStrike" dirty="0">
                <a:solidFill>
                  <a:srgbClr val="5B9BD5"/>
                </a:solidFill>
                <a:effectLst/>
                <a:latin typeface="+mn-lt"/>
                <a:cs typeface="Times New Roman" panose="02020603050405020304" pitchFamily="18" charset="0"/>
              </a:rPr>
              <a:t>Вариант с не менее негативными последствиями, так как сопровождается выделением химических отравляющих компонентов, НО </a:t>
            </a:r>
            <a:r>
              <a:rPr lang="ru-RU" sz="1050" dirty="0">
                <a:solidFill>
                  <a:srgbClr val="5B9BD5"/>
                </a:solidFill>
                <a:latin typeface="+mn-lt"/>
              </a:rPr>
              <a:t>Большие сроки разложения</a:t>
            </a:r>
          </a:p>
          <a:p>
            <a:pPr algn="ctr"/>
            <a:endParaRPr lang="en-US" sz="1050" dirty="0">
              <a:solidFill>
                <a:srgbClr val="5B9BD5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4" name="Picture 2" descr="Что такое захоронение отходов и какие отходы запрещеные к захоронению -  статьи компании Омега в Екатеринбурге">
            <a:extLst>
              <a:ext uri="{FF2B5EF4-FFF2-40B4-BE49-F238E27FC236}">
                <a16:creationId xmlns:a16="http://schemas.microsoft.com/office/drawing/2014/main" id="{F37E0325-60AD-0746-C87E-861AA5934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4" y="1324719"/>
            <a:ext cx="2060104" cy="1188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Утилизация отходов: что это, способы, ситуация в России и мире">
            <a:extLst>
              <a:ext uri="{FF2B5EF4-FFF2-40B4-BE49-F238E27FC236}">
                <a16:creationId xmlns:a16="http://schemas.microsoft.com/office/drawing/2014/main" id="{099D8DB6-CB01-9D4C-F69D-6DD123AD4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446" y="1224848"/>
            <a:ext cx="2049502" cy="1100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Использование вторичного сырья: виды отходов, методы переработки и  повторного применения">
            <a:extLst>
              <a:ext uri="{FF2B5EF4-FFF2-40B4-BE49-F238E27FC236}">
                <a16:creationId xmlns:a16="http://schemas.microsoft.com/office/drawing/2014/main" id="{DF47751F-4237-54E3-33EC-D6CC23CD4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15" y="3593367"/>
            <a:ext cx="1923964" cy="1484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4FD834F-94E3-1F5D-2B42-C5CB201229D7}"/>
              </a:ext>
            </a:extLst>
          </p:cNvPr>
          <p:cNvSpPr txBox="1"/>
          <p:nvPr/>
        </p:nvSpPr>
        <p:spPr>
          <a:xfrm>
            <a:off x="4214390" y="4588725"/>
            <a:ext cx="16404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Высокая цена, не всегда высокая эффективность, а также в некоторых случаях вообще неприемлем</a:t>
            </a:r>
            <a:endParaRPr lang="en-US" sz="10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41D0B4-C371-533B-0F3D-EEE5C1B74E1A}"/>
              </a:ext>
            </a:extLst>
          </p:cNvPr>
          <p:cNvSpPr txBox="1"/>
          <p:nvPr/>
        </p:nvSpPr>
        <p:spPr>
          <a:xfrm>
            <a:off x="4174122" y="1752196"/>
            <a:ext cx="167255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0" i="0" u="none" strike="noStrike" dirty="0">
                <a:solidFill>
                  <a:schemeClr val="bg1"/>
                </a:solidFill>
                <a:effectLst/>
                <a:latin typeface="+mn-lt"/>
              </a:rPr>
              <a:t>Эффективное</a:t>
            </a:r>
            <a:r>
              <a:rPr lang="ru-RU" sz="105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050" b="0" i="0" u="none" strike="noStrike" dirty="0">
                <a:solidFill>
                  <a:schemeClr val="bg1"/>
                </a:solidFill>
                <a:effectLst/>
                <a:latin typeface="+mn-lt"/>
              </a:rPr>
              <a:t>обезвреживание </a:t>
            </a:r>
            <a:r>
              <a:rPr lang="ru-RU" sz="1050" b="1" i="0" u="none" strike="noStrike" dirty="0">
                <a:solidFill>
                  <a:schemeClr val="bg1"/>
                </a:solidFill>
                <a:effectLst/>
                <a:latin typeface="+mn-lt"/>
              </a:rPr>
              <a:t>отходов</a:t>
            </a:r>
            <a:r>
              <a:rPr lang="ru-RU" sz="1050" b="0" i="0" u="none" strike="noStrike" dirty="0">
                <a:solidFill>
                  <a:schemeClr val="bg1"/>
                </a:solidFill>
                <a:effectLst/>
                <a:latin typeface="+mn-lt"/>
              </a:rPr>
              <a:t>; уменьшение массы (объема) </a:t>
            </a:r>
            <a:r>
              <a:rPr lang="ru-RU" sz="1050" b="1" i="0" u="none" strike="noStrike" dirty="0">
                <a:solidFill>
                  <a:schemeClr val="bg1"/>
                </a:solidFill>
                <a:effectLst/>
                <a:latin typeface="+mn-lt"/>
              </a:rPr>
              <a:t>отходов</a:t>
            </a:r>
            <a:r>
              <a:rPr lang="ru-RU" sz="1050" b="0" i="0" u="none" strike="noStrike" dirty="0">
                <a:solidFill>
                  <a:schemeClr val="bg1"/>
                </a:solidFill>
                <a:effectLst/>
                <a:latin typeface="+mn-lt"/>
              </a:rPr>
              <a:t> до 10 раз; получение энергии.</a:t>
            </a:r>
          </a:p>
        </p:txBody>
      </p:sp>
      <p:pic>
        <p:nvPicPr>
          <p:cNvPr id="21" name="Picture 4" descr="червяк в Apple иллюстрации вектор PNG , червячный клипарт, червь, яблоко  PNG картинки и пнг рисунок для бесплатной загрузки">
            <a:extLst>
              <a:ext uri="{FF2B5EF4-FFF2-40B4-BE49-F238E27FC236}">
                <a16:creationId xmlns:a16="http://schemas.microsoft.com/office/drawing/2014/main" id="{68B0E329-3661-9079-7DB7-5222347E5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152" y="3496301"/>
            <a:ext cx="1998139" cy="1679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Скругленная соединительная линия 22">
            <a:extLst>
              <a:ext uri="{FF2B5EF4-FFF2-40B4-BE49-F238E27FC236}">
                <a16:creationId xmlns:a16="http://schemas.microsoft.com/office/drawing/2014/main" id="{FFC0BC8E-2712-A2CF-FCF9-AC453CA01E4D}"/>
              </a:ext>
            </a:extLst>
          </p:cNvPr>
          <p:cNvCxnSpPr>
            <a:cxnSpLocks/>
            <a:stCxn id="5" idx="0"/>
            <a:endCxn id="15" idx="0"/>
          </p:cNvCxnSpPr>
          <p:nvPr/>
        </p:nvCxnSpPr>
        <p:spPr>
          <a:xfrm rot="16200000" flipH="1">
            <a:off x="5814019" y="112671"/>
            <a:ext cx="318499" cy="1905855"/>
          </a:xfrm>
          <a:prstGeom prst="curvedConnector3">
            <a:avLst>
              <a:gd name="adj1" fmla="val -71774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>
            <a:extLst>
              <a:ext uri="{FF2B5EF4-FFF2-40B4-BE49-F238E27FC236}">
                <a16:creationId xmlns:a16="http://schemas.microsoft.com/office/drawing/2014/main" id="{4C9BA1C3-4A25-E7B5-CE40-A21944286979}"/>
              </a:ext>
            </a:extLst>
          </p:cNvPr>
          <p:cNvCxnSpPr>
            <a:cxnSpLocks/>
            <a:stCxn id="4" idx="0"/>
            <a:endCxn id="14" idx="0"/>
          </p:cNvCxnSpPr>
          <p:nvPr/>
        </p:nvCxnSpPr>
        <p:spPr>
          <a:xfrm rot="16200000" flipH="1">
            <a:off x="1919006" y="168970"/>
            <a:ext cx="402673" cy="1908825"/>
          </a:xfrm>
          <a:prstGeom prst="curvedConnector3">
            <a:avLst>
              <a:gd name="adj1" fmla="val -5677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кругленная соединительная линия 29">
            <a:extLst>
              <a:ext uri="{FF2B5EF4-FFF2-40B4-BE49-F238E27FC236}">
                <a16:creationId xmlns:a16="http://schemas.microsoft.com/office/drawing/2014/main" id="{42B81CCC-341E-27C0-CC09-65521433916E}"/>
              </a:ext>
            </a:extLst>
          </p:cNvPr>
          <p:cNvCxnSpPr>
            <a:cxnSpLocks/>
            <a:stCxn id="6" idx="0"/>
            <a:endCxn id="21" idx="0"/>
          </p:cNvCxnSpPr>
          <p:nvPr/>
        </p:nvCxnSpPr>
        <p:spPr>
          <a:xfrm rot="16200000" flipH="1">
            <a:off x="1882232" y="2393312"/>
            <a:ext cx="328109" cy="1877869"/>
          </a:xfrm>
          <a:prstGeom prst="curvedConnector3">
            <a:avLst>
              <a:gd name="adj1" fmla="val -6967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2">
            <a:extLst>
              <a:ext uri="{FF2B5EF4-FFF2-40B4-BE49-F238E27FC236}">
                <a16:creationId xmlns:a16="http://schemas.microsoft.com/office/drawing/2014/main" id="{C832EE18-0152-8335-9101-B1B78C681252}"/>
              </a:ext>
            </a:extLst>
          </p:cNvPr>
          <p:cNvCxnSpPr>
            <a:cxnSpLocks/>
            <a:stCxn id="11" idx="0"/>
            <a:endCxn id="18" idx="0"/>
          </p:cNvCxnSpPr>
          <p:nvPr/>
        </p:nvCxnSpPr>
        <p:spPr>
          <a:xfrm rot="16200000" flipH="1">
            <a:off x="5774193" y="2441364"/>
            <a:ext cx="419672" cy="1884335"/>
          </a:xfrm>
          <a:prstGeom prst="curvedConnector3">
            <a:avLst>
              <a:gd name="adj1" fmla="val -5447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3D4FE76-1601-962B-A800-BA72892005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530" b="96544" l="1718" r="94466">
                        <a14:foregroundMark x1="43893" y1="27880" x2="43893" y2="27880"/>
                        <a14:foregroundMark x1="46374" y1="16820" x2="46374" y2="16820"/>
                        <a14:foregroundMark x1="46374" y1="11060" x2="46374" y2="11060"/>
                        <a14:foregroundMark x1="45038" y1="10138" x2="45038" y2="10138"/>
                        <a14:foregroundMark x1="43130" y1="10138" x2="47137" y2="9447"/>
                        <a14:foregroundMark x1="43893" y1="5991" x2="43893" y2="5991"/>
                        <a14:foregroundMark x1="45802" y1="67051" x2="45802" y2="67051"/>
                        <a14:foregroundMark x1="38740" y1="67281" x2="38740" y2="67281"/>
                        <a14:foregroundMark x1="44656" y1="45853" x2="44656" y2="58986"/>
                        <a14:foregroundMark x1="38740" y1="46774" x2="34542" y2="55069"/>
                        <a14:foregroundMark x1="60687" y1="50230" x2="65458" y2="50461"/>
                        <a14:foregroundMark x1="71183" y1="50000" x2="71183" y2="50000"/>
                        <a14:foregroundMark x1="88359" y1="48387" x2="88359" y2="48387"/>
                        <a14:foregroundMark x1="91412" y1="49770" x2="91412" y2="49770"/>
                        <a14:foregroundMark x1="95229" y1="49309" x2="95229" y2="49309"/>
                        <a14:foregroundMark x1="33779" y1="72120" x2="33779" y2="72120"/>
                        <a14:foregroundMark x1="19084" y1="50230" x2="19084" y2="50230"/>
                        <a14:foregroundMark x1="7634" y1="59217" x2="7634" y2="59217"/>
                        <a14:foregroundMark x1="2290" y1="60599" x2="2290" y2="60599"/>
                        <a14:foregroundMark x1="58588" y1="30876" x2="58588" y2="30876"/>
                        <a14:foregroundMark x1="60305" y1="30645" x2="60305" y2="30645"/>
                        <a14:foregroundMark x1="60305" y1="33180" x2="60305" y2="33180"/>
                        <a14:foregroundMark x1="60115" y1="33410" x2="60115" y2="33410"/>
                        <a14:foregroundMark x1="60115" y1="34793" x2="60115" y2="34793"/>
                        <a14:foregroundMark x1="58206" y1="94931" x2="58206" y2="94931"/>
                        <a14:foregroundMark x1="59924" y1="96774" x2="59924" y2="96774"/>
                        <a14:foregroundMark x1="59351" y1="80415" x2="59351" y2="80415"/>
                        <a14:foregroundMark x1="81870" y1="55530" x2="81870" y2="55530"/>
                        <a14:foregroundMark x1="62405" y1="41014" x2="62405" y2="41014"/>
                        <a14:foregroundMark x1="60115" y1="92627" x2="60115" y2="92627"/>
                        <a14:foregroundMark x1="60305" y1="96313" x2="60305" y2="96313"/>
                        <a14:foregroundMark x1="60305" y1="96313" x2="60305" y2="96313"/>
                        <a14:foregroundMark x1="60496" y1="95853" x2="60496" y2="95853"/>
                        <a14:foregroundMark x1="60496" y1="91935" x2="60496" y2="91935"/>
                        <a14:foregroundMark x1="42557" y1="5530" x2="42557" y2="5530"/>
                        <a14:foregroundMark x1="40458" y1="87097" x2="40458" y2="87097"/>
                        <a14:foregroundMark x1="12786" y1="50000" x2="12786" y2="50000"/>
                        <a14:foregroundMark x1="7824" y1="55991" x2="7824" y2="55991"/>
                        <a14:foregroundMark x1="82824" y1="60138" x2="82824" y2="60138"/>
                        <a14:backgroundMark x1="12786" y1="53456" x2="12786" y2="53456"/>
                        <a14:backgroundMark x1="80534" y1="63134" x2="80534" y2="63134"/>
                        <a14:backgroundMark x1="80344" y1="63825" x2="80344" y2="63825"/>
                        <a14:backgroundMark x1="80725" y1="63594" x2="80725" y2="63594"/>
                        <a14:backgroundMark x1="74237" y1="54608" x2="74237" y2="54608"/>
                        <a14:backgroundMark x1="77290" y1="54378" x2="77290" y2="54378"/>
                        <a14:backgroundMark x1="80725" y1="63134" x2="80725" y2="63134"/>
                        <a14:backgroundMark x1="80725" y1="63134" x2="80725" y2="63134"/>
                        <a14:backgroundMark x1="79198" y1="63134" x2="82252" y2="633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9549" y="614204"/>
            <a:ext cx="3483740" cy="288538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8BE88E1-505E-4AFB-5E82-3808359F9C91}"/>
              </a:ext>
            </a:extLst>
          </p:cNvPr>
          <p:cNvSpPr txBox="1"/>
          <p:nvPr/>
        </p:nvSpPr>
        <p:spPr>
          <a:xfrm>
            <a:off x="8198247" y="3567106"/>
            <a:ext cx="39066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+mn-lt"/>
              </a:rPr>
              <a:t>На кафедре ТУР ТИУ разработан пилотный </a:t>
            </a:r>
          </a:p>
          <a:p>
            <a:pPr algn="ctr"/>
            <a:r>
              <a:rPr lang="ru-RU" dirty="0">
                <a:latin typeface="+mn-lt"/>
              </a:rPr>
              <a:t>лабораторный стенд, на котором проведены </a:t>
            </a:r>
          </a:p>
          <a:p>
            <a:pPr algn="ctr"/>
            <a:r>
              <a:rPr lang="ru-RU" dirty="0">
                <a:latin typeface="+mn-lt"/>
              </a:rPr>
              <a:t>предварительные исследования по испытанию </a:t>
            </a:r>
          </a:p>
          <a:p>
            <a:pPr algn="ctr"/>
            <a:r>
              <a:rPr lang="ru-RU" dirty="0">
                <a:latin typeface="+mn-lt"/>
              </a:rPr>
              <a:t>предлагаемой технологии.</a:t>
            </a:r>
          </a:p>
        </p:txBody>
      </p:sp>
      <p:cxnSp>
        <p:nvCxnSpPr>
          <p:cNvPr id="38" name="Скругленная соединительная линия 37">
            <a:extLst>
              <a:ext uri="{FF2B5EF4-FFF2-40B4-BE49-F238E27FC236}">
                <a16:creationId xmlns:a16="http://schemas.microsoft.com/office/drawing/2014/main" id="{1EB0636D-EB26-0492-10DD-4E6210E460CC}"/>
              </a:ext>
            </a:extLst>
          </p:cNvPr>
          <p:cNvCxnSpPr>
            <a:cxnSpLocks/>
            <a:stCxn id="15" idx="0"/>
            <a:endCxn id="35" idx="1"/>
          </p:cNvCxnSpPr>
          <p:nvPr/>
        </p:nvCxnSpPr>
        <p:spPr>
          <a:xfrm rot="16200000" flipH="1">
            <a:off x="7291848" y="859197"/>
            <a:ext cx="832050" cy="1563352"/>
          </a:xfrm>
          <a:prstGeom prst="curvedConnector4">
            <a:avLst>
              <a:gd name="adj1" fmla="val -27474"/>
              <a:gd name="adj2" fmla="val 82774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ftr" idx="11"/>
          </p:nvPr>
        </p:nvSpPr>
        <p:spPr>
          <a:xfrm>
            <a:off x="579538" y="6282204"/>
            <a:ext cx="4104323" cy="3639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71" tIns="45672" rIns="91371" bIns="45672" rtlCol="0" anchor="t" anchorCtr="0">
            <a:noAutofit/>
          </a:bodyPr>
          <a:lstStyle/>
          <a:p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30" name="Google Shape;130;p5"/>
          <p:cNvSpPr txBox="1">
            <a:spLocks noGrp="1"/>
          </p:cNvSpPr>
          <p:nvPr>
            <p:ph type="sldNum" idx="12"/>
          </p:nvPr>
        </p:nvSpPr>
        <p:spPr>
          <a:xfrm>
            <a:off x="8781042" y="6300354"/>
            <a:ext cx="2736215" cy="3322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71" tIns="45672" rIns="91371" bIns="45672" rtlCol="0" anchor="t" anchorCtr="0">
            <a:noAutofit/>
          </a:bodyPr>
          <a:lstStyle/>
          <a:p>
            <a:fld id="{00000000-1234-1234-1234-123412341234}" type="slidenum">
              <a:rPr lang="ru-RU"/>
              <a:pPr/>
              <a:t>4</a:t>
            </a:fld>
            <a:endParaRPr/>
          </a:p>
        </p:txBody>
      </p:sp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7273" y="6335566"/>
            <a:ext cx="741043" cy="215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1E6263-05FC-34A3-38DA-CC1A7412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16" y="1208536"/>
            <a:ext cx="5559670" cy="32464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EB3AD7-EBB2-4A17-8D97-4BEB0917E6F6}"/>
              </a:ext>
            </a:extLst>
          </p:cNvPr>
          <p:cNvSpPr txBox="1"/>
          <p:nvPr/>
        </p:nvSpPr>
        <p:spPr>
          <a:xfrm>
            <a:off x="425396" y="4681995"/>
            <a:ext cx="5658698" cy="1461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99" dirty="0">
                <a:latin typeface="+mn-lt"/>
              </a:rPr>
              <a:t>Технологическая схема лабораторной установки ТИУ:</a:t>
            </a:r>
          </a:p>
          <a:p>
            <a:r>
              <a:rPr lang="ru-RU" sz="1099" dirty="0">
                <a:latin typeface="+mn-lt"/>
              </a:rPr>
              <a:t>1 —регулятор выхода газа; 2 — большой электрод; 3 — загрузочный люк с устройством контроля давления газа; 4 — гнезда размещения температурных датчиков; 5 — газопроводные линии; 6 — </a:t>
            </a:r>
            <a:r>
              <a:rPr lang="ru-RU" sz="1099" dirty="0" err="1">
                <a:latin typeface="+mn-lt"/>
              </a:rPr>
              <a:t>конденсатосборник</a:t>
            </a:r>
            <a:r>
              <a:rPr lang="ru-RU" sz="1099" dirty="0">
                <a:latin typeface="+mn-lt"/>
              </a:rPr>
              <a:t>; 7 — газосчетчик; 8 — сварочный трансформатор ТД-250; 9 — маши электрод; 10 — устройство подачи малого электрода; 11 — реактор; 12 — люк разгрузки реактора; 13— водопроводные линии; 14 — термостат; 15 —устройство для очистки газа; 16 — синтез-реактор;17 — теплообменник; 18 — сборник метанола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6CF6075-F086-4E2E-A75D-A3D914B294F5}"/>
              </a:ext>
            </a:extLst>
          </p:cNvPr>
          <p:cNvCxnSpPr/>
          <p:nvPr/>
        </p:nvCxnSpPr>
        <p:spPr>
          <a:xfrm>
            <a:off x="6145790" y="2034"/>
            <a:ext cx="0" cy="6280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7">
            <a:extLst>
              <a:ext uri="{FF2B5EF4-FFF2-40B4-BE49-F238E27FC236}">
                <a16:creationId xmlns:a16="http://schemas.microsoft.com/office/drawing/2014/main" id="{8586BB41-40AA-4FDF-A7FB-F4580E19CCCA}"/>
              </a:ext>
            </a:extLst>
          </p:cNvPr>
          <p:cNvSpPr txBox="1">
            <a:spLocks/>
          </p:cNvSpPr>
          <p:nvPr/>
        </p:nvSpPr>
        <p:spPr>
          <a:xfrm>
            <a:off x="6451199" y="453509"/>
            <a:ext cx="5142577" cy="3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1" tIns="45672" rIns="91371" bIns="45672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sz="2400" b="1" i="0" u="none" strike="noStrike" cap="none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198" dirty="0">
                <a:latin typeface="+mj-lt"/>
              </a:rPr>
              <a:t>Особенности работы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2272A9-2F66-4367-86EB-5498727D2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1244" y="1196857"/>
            <a:ext cx="761804" cy="761804"/>
          </a:xfrm>
          <a:prstGeom prst="rect">
            <a:avLst/>
          </a:prstGeom>
        </p:spPr>
      </p:pic>
      <p:sp>
        <p:nvSpPr>
          <p:cNvPr id="15" name="Заголовок 7">
            <a:extLst>
              <a:ext uri="{FF2B5EF4-FFF2-40B4-BE49-F238E27FC236}">
                <a16:creationId xmlns:a16="http://schemas.microsoft.com/office/drawing/2014/main" id="{F2E7B08B-2C42-4FB9-AC71-23813DAC2E5C}"/>
              </a:ext>
            </a:extLst>
          </p:cNvPr>
          <p:cNvSpPr txBox="1">
            <a:spLocks/>
          </p:cNvSpPr>
          <p:nvPr/>
        </p:nvSpPr>
        <p:spPr>
          <a:xfrm>
            <a:off x="7259868" y="2596368"/>
            <a:ext cx="4571162" cy="5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1" tIns="45672" rIns="91371" bIns="45672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sz="2400" b="1" i="0" u="none" strike="noStrike" cap="none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799" dirty="0">
                <a:latin typeface="+mj-lt"/>
              </a:rPr>
              <a:t>Возможность использования разных электродов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CAA0C5-6413-4120-994A-E735DACE85EA}"/>
              </a:ext>
            </a:extLst>
          </p:cNvPr>
          <p:cNvSpPr txBox="1"/>
          <p:nvPr/>
        </p:nvSpPr>
        <p:spPr>
          <a:xfrm>
            <a:off x="7144833" y="1427798"/>
            <a:ext cx="3923846" cy="953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364" indent="-171364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cs typeface="Arial" panose="020B0604020202020204" pitchFamily="34" charset="0"/>
              </a:rPr>
              <a:t>Ток  на электродах: 3000К</a:t>
            </a:r>
          </a:p>
          <a:p>
            <a:pPr marL="171364" indent="-171364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cs typeface="Arial" panose="020B0604020202020204" pitchFamily="34" charset="0"/>
              </a:rPr>
              <a:t>Температура в реакторе: 1800К</a:t>
            </a:r>
          </a:p>
          <a:p>
            <a:pPr marL="171364" indent="-171364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cs typeface="Arial" panose="020B0604020202020204" pitchFamily="34" charset="0"/>
              </a:rPr>
              <a:t>Наличие 2-х пар термодатчиков для постоянного контроля температуры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678FCC-2351-4DAA-851B-87F0A04DD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366" y="2474609"/>
            <a:ext cx="761798" cy="761798"/>
          </a:xfrm>
          <a:prstGeom prst="rect">
            <a:avLst/>
          </a:prstGeom>
        </p:spPr>
      </p:pic>
      <p:sp>
        <p:nvSpPr>
          <p:cNvPr id="20" name="Заголовок 7">
            <a:extLst>
              <a:ext uri="{FF2B5EF4-FFF2-40B4-BE49-F238E27FC236}">
                <a16:creationId xmlns:a16="http://schemas.microsoft.com/office/drawing/2014/main" id="{19BD0401-DA6C-44E6-A0DA-61460A95F090}"/>
              </a:ext>
            </a:extLst>
          </p:cNvPr>
          <p:cNvSpPr txBox="1">
            <a:spLocks/>
          </p:cNvSpPr>
          <p:nvPr/>
        </p:nvSpPr>
        <p:spPr>
          <a:xfrm>
            <a:off x="7259868" y="1165081"/>
            <a:ext cx="5142577" cy="3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1" tIns="45672" rIns="91371" bIns="45672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sz="2400" b="1" i="0" u="none" strike="noStrike" cap="none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799" dirty="0">
                <a:latin typeface="+mj-lt"/>
              </a:rPr>
              <a:t>Высокотемпературная переработка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EFE15B-5A5C-456A-802B-45F06B53C752}"/>
              </a:ext>
            </a:extLst>
          </p:cNvPr>
          <p:cNvSpPr txBox="1"/>
          <p:nvPr/>
        </p:nvSpPr>
        <p:spPr>
          <a:xfrm>
            <a:off x="7177579" y="3127276"/>
            <a:ext cx="3918449" cy="1168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06" indent="-285606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cs typeface="Arial" panose="020B0604020202020204" pitchFamily="34" charset="0"/>
              </a:rPr>
              <a:t>Вольфрамовые</a:t>
            </a:r>
          </a:p>
          <a:p>
            <a:pPr marL="285606" indent="-285606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cs typeface="Arial" panose="020B0604020202020204" pitchFamily="34" charset="0"/>
              </a:rPr>
              <a:t>Графитовые</a:t>
            </a:r>
          </a:p>
          <a:p>
            <a:pPr marL="285606" indent="-285606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cs typeface="Arial" panose="020B0604020202020204" pitchFamily="34" charset="0"/>
              </a:rPr>
              <a:t>Различные марки: ОК-46, МР-3, ОЗС-12, АНО-21 и др.</a:t>
            </a:r>
          </a:p>
          <a:p>
            <a:pPr marL="285606" indent="-285606">
              <a:buFont typeface="Arial" panose="020B0604020202020204" pitchFamily="34" charset="0"/>
              <a:buChar char="•"/>
            </a:pPr>
            <a:endParaRPr lang="ru-RU" sz="1399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A8BE0F-F265-494F-A223-215AB1D9D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8512" y="4214102"/>
            <a:ext cx="761798" cy="761798"/>
          </a:xfrm>
          <a:prstGeom prst="rect">
            <a:avLst/>
          </a:prstGeom>
        </p:spPr>
      </p:pic>
      <p:sp>
        <p:nvSpPr>
          <p:cNvPr id="24" name="Заголовок 7">
            <a:extLst>
              <a:ext uri="{FF2B5EF4-FFF2-40B4-BE49-F238E27FC236}">
                <a16:creationId xmlns:a16="http://schemas.microsoft.com/office/drawing/2014/main" id="{E2748BA6-D535-456B-B79D-E7B83214A52F}"/>
              </a:ext>
            </a:extLst>
          </p:cNvPr>
          <p:cNvSpPr txBox="1">
            <a:spLocks/>
          </p:cNvSpPr>
          <p:nvPr/>
        </p:nvSpPr>
        <p:spPr>
          <a:xfrm>
            <a:off x="7259868" y="4296131"/>
            <a:ext cx="4571162" cy="46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1" tIns="45672" rIns="91371" bIns="45672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sz="2400" b="1" i="0" u="none" strike="noStrike" cap="none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799" dirty="0">
                <a:latin typeface="+mj-lt"/>
              </a:rPr>
              <a:t>Возможность использования разных электродов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EACE48-D6D0-4084-A74B-16F7F7FA3CE0}"/>
              </a:ext>
            </a:extLst>
          </p:cNvPr>
          <p:cNvSpPr txBox="1"/>
          <p:nvPr/>
        </p:nvSpPr>
        <p:spPr>
          <a:xfrm>
            <a:off x="7177578" y="4793118"/>
            <a:ext cx="4272037" cy="1380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06" indent="-285606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Электрическая дуга возникает между двумя горизонтально расположенными электродами</a:t>
            </a:r>
            <a:r>
              <a:rPr lang="ru-RU" sz="1399" dirty="0">
                <a:latin typeface="+mn-lt"/>
                <a:cs typeface="Arial" panose="020B0604020202020204" pitchFamily="34" charset="0"/>
              </a:rPr>
              <a:t> </a:t>
            </a:r>
          </a:p>
          <a:p>
            <a:pPr marL="285606" indent="-285606">
              <a:buFont typeface="Arial" panose="020B0604020202020204" pitchFamily="34" charset="0"/>
              <a:buChar char="•"/>
            </a:pPr>
            <a:r>
              <a:rPr lang="ru-RU" sz="1399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Электроды помещены в изоляционные диэлектрические кольца и снабжены уплотняющими устройствами</a:t>
            </a:r>
            <a:r>
              <a:rPr lang="ru-RU" sz="1399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Google Shape;108;p2">
            <a:extLst>
              <a:ext uri="{FF2B5EF4-FFF2-40B4-BE49-F238E27FC236}">
                <a16:creationId xmlns:a16="http://schemas.microsoft.com/office/drawing/2014/main" id="{7C2A4176-472E-4DE1-2FBA-65BA3A04F2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61766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600" dirty="0">
                <a:solidFill>
                  <a:srgbClr val="5B9BD5"/>
                </a:solidFill>
                <a:latin typeface="+mj-lt"/>
                <a:sym typeface="Montserrat"/>
              </a:rPr>
              <a:t>Наша установка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30" name="Google Shape;130;p5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B0F620C-CDA4-5E36-23F4-6F745A3185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705951"/>
              </p:ext>
            </p:extLst>
          </p:nvPr>
        </p:nvGraphicFramePr>
        <p:xfrm>
          <a:off x="292997" y="1109396"/>
          <a:ext cx="6576098" cy="4170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E60DF67-FCC6-4412-A3CB-81F3E4FDAE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777262"/>
              </p:ext>
            </p:extLst>
          </p:nvPr>
        </p:nvGraphicFramePr>
        <p:xfrm>
          <a:off x="7031934" y="1835901"/>
          <a:ext cx="5029200" cy="271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Google Shape;108;p2">
            <a:extLst>
              <a:ext uri="{FF2B5EF4-FFF2-40B4-BE49-F238E27FC236}">
                <a16:creationId xmlns:a16="http://schemas.microsoft.com/office/drawing/2014/main" id="{B33775A5-E003-E556-10A2-BDEC12CF11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06057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6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Рынок</a:t>
            </a:r>
            <a:br>
              <a:rPr lang="ru-RU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</a:b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95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38" name="Google Shape;138;p6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6BBFCFC9-EF44-FAA3-4321-7D6895730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033929"/>
              </p:ext>
            </p:extLst>
          </p:nvPr>
        </p:nvGraphicFramePr>
        <p:xfrm>
          <a:off x="611981" y="679000"/>
          <a:ext cx="10944226" cy="5442945"/>
        </p:xfrm>
        <a:graphic>
          <a:graphicData uri="http://schemas.openxmlformats.org/drawingml/2006/table">
            <a:tbl>
              <a:tblPr firstRow="1" bandRow="1">
                <a:effectLst/>
                <a:tableStyleId>{08FB837D-C827-4EFA-A057-4D05807E0F7C}</a:tableStyleId>
              </a:tblPr>
              <a:tblGrid>
                <a:gridCol w="1840019">
                  <a:extLst>
                    <a:ext uri="{9D8B030D-6E8A-4147-A177-3AD203B41FA5}">
                      <a16:colId xmlns:a16="http://schemas.microsoft.com/office/drawing/2014/main" val="3113203104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1545564767"/>
                    </a:ext>
                  </a:extLst>
                </a:gridCol>
                <a:gridCol w="1804660">
                  <a:extLst>
                    <a:ext uri="{9D8B030D-6E8A-4147-A177-3AD203B41FA5}">
                      <a16:colId xmlns:a16="http://schemas.microsoft.com/office/drawing/2014/main" val="2069161775"/>
                    </a:ext>
                  </a:extLst>
                </a:gridCol>
                <a:gridCol w="1817846">
                  <a:extLst>
                    <a:ext uri="{9D8B030D-6E8A-4147-A177-3AD203B41FA5}">
                      <a16:colId xmlns:a16="http://schemas.microsoft.com/office/drawing/2014/main" val="1593799497"/>
                    </a:ext>
                  </a:extLst>
                </a:gridCol>
                <a:gridCol w="1820841">
                  <a:extLst>
                    <a:ext uri="{9D8B030D-6E8A-4147-A177-3AD203B41FA5}">
                      <a16:colId xmlns:a16="http://schemas.microsoft.com/office/drawing/2014/main" val="3780434923"/>
                    </a:ext>
                  </a:extLst>
                </a:gridCol>
                <a:gridCol w="1820841">
                  <a:extLst>
                    <a:ext uri="{9D8B030D-6E8A-4147-A177-3AD203B41FA5}">
                      <a16:colId xmlns:a16="http://schemas.microsoft.com/office/drawing/2014/main" val="3478642186"/>
                    </a:ext>
                  </a:extLst>
                </a:gridCol>
              </a:tblGrid>
              <a:tr h="47529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"/>
                        </a:rPr>
                        <a:t>Параметры</a:t>
                      </a:r>
                      <a:endParaRPr lang="en-US" sz="1400" b="1" dirty="0"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"/>
                        </a:rPr>
                        <a:t>Наша установка</a:t>
                      </a:r>
                      <a:endParaRPr lang="en-US" sz="1400" b="1" dirty="0"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"/>
                        </a:rPr>
                        <a:t>Вологда</a:t>
                      </a:r>
                    </a:p>
                    <a:p>
                      <a:pPr algn="ctr"/>
                      <a:r>
                        <a:rPr lang="ru-RU" sz="1200" b="1" dirty="0">
                          <a:latin typeface=""/>
                        </a:rPr>
                        <a:t>(КДО-1)</a:t>
                      </a:r>
                      <a:endParaRPr lang="en-US" sz="1200" b="1" dirty="0"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"/>
                        </a:rPr>
                        <a:t>Казань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200" b="1" kern="1200" dirty="0">
                          <a:solidFill>
                            <a:schemeClr val="lt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FPP 02 </a:t>
                      </a: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)</a:t>
                      </a:r>
                      <a:endParaRPr lang="en-GB" sz="1200" b="1" dirty="0"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"/>
                        </a:rPr>
                        <a:t>Новгород</a:t>
                      </a:r>
                    </a:p>
                    <a:p>
                      <a:pPr algn="ctr"/>
                      <a:r>
                        <a:rPr lang="ru-RU" sz="12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(Т-ПУ1)</a:t>
                      </a:r>
                      <a:endParaRPr lang="en-US" sz="1200" b="1" dirty="0"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"/>
                        </a:rPr>
                        <a:t>Краснодар</a:t>
                      </a:r>
                    </a:p>
                    <a:p>
                      <a:pPr algn="ctr"/>
                      <a:r>
                        <a:rPr lang="ru-RU" sz="1200" b="1" dirty="0">
                          <a:latin typeface=""/>
                        </a:rPr>
                        <a:t>(</a:t>
                      </a:r>
                      <a:r>
                        <a:rPr lang="ru-RU" sz="1200" b="1" dirty="0" err="1">
                          <a:latin typeface=""/>
                        </a:rPr>
                        <a:t>Фортан</a:t>
                      </a:r>
                      <a:r>
                        <a:rPr lang="ru-RU" sz="1200" b="1" dirty="0">
                          <a:latin typeface=""/>
                        </a:rPr>
                        <a:t>)</a:t>
                      </a:r>
                      <a:endParaRPr lang="en-US" sz="1200" b="1" dirty="0"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380758"/>
                  </a:ext>
                </a:extLst>
              </a:tr>
              <a:tr h="107732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Высокая температура переработки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"/>
                        </a:rPr>
                        <a:t>От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1600</a:t>
                      </a:r>
                      <a:r>
                        <a:rPr lang="ru-RU" sz="1400" b="1" baseline="30000" dirty="0">
                          <a:solidFill>
                            <a:schemeClr val="bg1"/>
                          </a:solidFill>
                          <a:latin typeface=""/>
                        </a:rPr>
                        <a:t>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С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"/>
                        </a:rPr>
                        <a:t>(возможна регулировка)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1100</a:t>
                      </a:r>
                      <a:r>
                        <a:rPr lang="ru-RU" sz="1100" b="0" baseline="30000" dirty="0">
                          <a:solidFill>
                            <a:schemeClr val="bg1"/>
                          </a:solidFill>
                          <a:latin typeface=""/>
                        </a:rPr>
                        <a:t>0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С (недостаточно)</a:t>
                      </a:r>
                      <a:endParaRPr lang="en-US" sz="1100" b="0" baseline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(максимальная температура 850</a:t>
                      </a:r>
                      <a:r>
                        <a:rPr lang="ru-RU" sz="1100" b="0" baseline="30000" dirty="0">
                          <a:solidFill>
                            <a:schemeClr val="bg1"/>
                          </a:solidFill>
                          <a:latin typeface=""/>
                        </a:rPr>
                        <a:t>0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С)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486936"/>
                  </a:ext>
                </a:extLst>
              </a:tr>
              <a:tr h="9551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Мобильность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(8,8х2,4х3,25 м), масса 9 тонн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  <a:endParaRPr lang="ru-RU" sz="2800" b="0" kern="1200" dirty="0">
                        <a:solidFill>
                          <a:schemeClr val="dk1"/>
                        </a:solidFill>
                        <a:effectLst/>
                        <a:latin typeface="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(11х11х6 м), масса 9 тонн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(стационарная установка)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(стационарная установка)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73455"/>
                  </a:ext>
                </a:extLst>
              </a:tr>
              <a:tr h="11723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Производительность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chemeClr val="bg1"/>
                          </a:solidFill>
                          <a:latin typeface=""/>
                        </a:rPr>
                        <a:t>⭐️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Возможна регулировка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  <a:endParaRPr lang="ru-RU" sz="2800" b="0" dirty="0">
                        <a:solidFill>
                          <a:srgbClr val="C00000"/>
                        </a:solidFill>
                        <a:latin typeface="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(4 000 т/г)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( 8 м</a:t>
                      </a:r>
                      <a:r>
                        <a:rPr lang="ru-RU" sz="1100" b="0" baseline="30000" dirty="0">
                          <a:solidFill>
                            <a:schemeClr val="bg1"/>
                          </a:solidFill>
                          <a:latin typeface=""/>
                        </a:rPr>
                        <a:t>3</a:t>
                      </a:r>
                      <a:r>
                        <a:rPr lang="en-GB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/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ч, однако возможно поставить в линию несколько установок)</a:t>
                      </a:r>
                      <a:endParaRPr lang="en-US" sz="1100" b="0" baseline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(5 м</a:t>
                      </a:r>
                      <a:r>
                        <a:rPr lang="ru-RU" sz="1100" b="0" baseline="30000" dirty="0">
                          <a:solidFill>
                            <a:schemeClr val="bg1"/>
                          </a:solidFill>
                          <a:latin typeface=""/>
                        </a:rPr>
                        <a:t>3</a:t>
                      </a:r>
                      <a:r>
                        <a:rPr lang="en-GB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/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ч)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05276"/>
                  </a:ext>
                </a:extLst>
              </a:tr>
              <a:tr h="9822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Возможность переработки различных отходов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"/>
                        </a:rPr>
                        <a:t>(</a:t>
                      </a:r>
                      <a:r>
                        <a:rPr lang="ru-RU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древесная щепа, опилки, стружки, и др.)</a:t>
                      </a:r>
                      <a:endParaRPr lang="en-US" sz="105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(недостаточно температуры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"/>
                        </a:rPr>
                        <a:t>)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596127"/>
                  </a:ext>
                </a:extLst>
              </a:tr>
              <a:tr h="76415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"/>
                        </a:rPr>
                        <a:t>Энергопотребление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C00000"/>
                          </a:solidFill>
                          <a:latin typeface=""/>
                        </a:rPr>
                        <a:t>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"/>
                        </a:rPr>
                        <a:t>(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25 Квт*ч </a:t>
                      </a:r>
                      <a:r>
                        <a:rPr lang="ru-RU" sz="1100" b="0" kern="1200" dirty="0">
                          <a:solidFill>
                            <a:schemeClr val="bg1"/>
                          </a:solidFill>
                          <a:effectLst/>
                          <a:latin typeface=""/>
                          <a:ea typeface="+mn-ea"/>
                          <a:cs typeface="+mn-cs"/>
                        </a:rPr>
                        <a:t>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"/>
                        </a:rPr>
                        <a:t>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147479"/>
                  </a:ext>
                </a:extLst>
              </a:tr>
            </a:tbl>
          </a:graphicData>
        </a:graphic>
      </p:graphicFrame>
      <p:sp>
        <p:nvSpPr>
          <p:cNvPr id="10" name="Google Shape;108;p2">
            <a:extLst>
              <a:ext uri="{FF2B5EF4-FFF2-40B4-BE49-F238E27FC236}">
                <a16:creationId xmlns:a16="http://schemas.microsoft.com/office/drawing/2014/main" id="{933E8B66-CC66-53F3-EB68-BFF424C65F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06057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6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Сравнительный анализ конкурентов</a:t>
            </a:r>
            <a:br>
              <a:rPr lang="ru-RU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</a:b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38" name="Google Shape;138;p6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8;p2">
            <a:extLst>
              <a:ext uri="{FF2B5EF4-FFF2-40B4-BE49-F238E27FC236}">
                <a16:creationId xmlns:a16="http://schemas.microsoft.com/office/drawing/2014/main" id="{933E8B66-CC66-53F3-EB68-BFF424C65F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06057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6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3</a:t>
            </a:r>
            <a:r>
              <a:rPr lang="en-GB" sz="36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D </a:t>
            </a:r>
            <a:r>
              <a:rPr lang="ru-RU" sz="3600" dirty="0">
                <a:solidFill>
                  <a:srgbClr val="5B9BD5"/>
                </a:solidFill>
                <a:latin typeface="+mj-lt"/>
                <a:ea typeface="Montserrat"/>
                <a:cs typeface="Montserrat"/>
                <a:sym typeface="Montserrat"/>
              </a:rPr>
              <a:t>модель установки</a:t>
            </a:r>
            <a:br>
              <a:rPr lang="ru-RU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</a:b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76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Скругленный прямоугольник 133">
            <a:extLst>
              <a:ext uri="{FF2B5EF4-FFF2-40B4-BE49-F238E27FC236}">
                <a16:creationId xmlns:a16="http://schemas.microsoft.com/office/drawing/2014/main" id="{ED7F6AE7-B1B5-DEA4-2555-DBE114C2C40F}"/>
              </a:ext>
            </a:extLst>
          </p:cNvPr>
          <p:cNvSpPr/>
          <p:nvPr/>
        </p:nvSpPr>
        <p:spPr>
          <a:xfrm>
            <a:off x="4143955" y="570778"/>
            <a:ext cx="1743047" cy="1070132"/>
          </a:xfrm>
          <a:prstGeom prst="roundRect">
            <a:avLst/>
          </a:prstGeom>
          <a:solidFill>
            <a:srgbClr val="CCCA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Скругленный прямоугольник 128">
            <a:extLst>
              <a:ext uri="{FF2B5EF4-FFF2-40B4-BE49-F238E27FC236}">
                <a16:creationId xmlns:a16="http://schemas.microsoft.com/office/drawing/2014/main" id="{610316B3-B387-D8C5-CCAB-93F4E7571BD8}"/>
              </a:ext>
            </a:extLst>
          </p:cNvPr>
          <p:cNvSpPr/>
          <p:nvPr/>
        </p:nvSpPr>
        <p:spPr>
          <a:xfrm>
            <a:off x="7251379" y="3001593"/>
            <a:ext cx="954107" cy="307776"/>
          </a:xfrm>
          <a:prstGeom prst="roundRect">
            <a:avLst/>
          </a:prstGeom>
          <a:solidFill>
            <a:srgbClr val="B87C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Скругленный прямоугольник 127">
            <a:extLst>
              <a:ext uri="{FF2B5EF4-FFF2-40B4-BE49-F238E27FC236}">
                <a16:creationId xmlns:a16="http://schemas.microsoft.com/office/drawing/2014/main" id="{2DBA7F1C-2F78-0C58-4FF4-EF938F026C99}"/>
              </a:ext>
            </a:extLst>
          </p:cNvPr>
          <p:cNvSpPr/>
          <p:nvPr/>
        </p:nvSpPr>
        <p:spPr>
          <a:xfrm>
            <a:off x="10670723" y="2688097"/>
            <a:ext cx="954107" cy="307776"/>
          </a:xfrm>
          <a:prstGeom prst="roundRect">
            <a:avLst/>
          </a:prstGeom>
          <a:solidFill>
            <a:srgbClr val="B87C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0217EA41-F4EE-D116-22E0-6C833B31818F}"/>
              </a:ext>
            </a:extLst>
          </p:cNvPr>
          <p:cNvSpPr/>
          <p:nvPr/>
        </p:nvSpPr>
        <p:spPr>
          <a:xfrm>
            <a:off x="10133250" y="696473"/>
            <a:ext cx="1630575" cy="307776"/>
          </a:xfrm>
          <a:prstGeom prst="roundRect">
            <a:avLst/>
          </a:prstGeom>
          <a:solidFill>
            <a:srgbClr val="B87C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Google Shape;145;p7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46" name="Google Shape;146;p7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4FD29BD-EF87-7421-1D80-A6574AF96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342177"/>
              </p:ext>
            </p:extLst>
          </p:nvPr>
        </p:nvGraphicFramePr>
        <p:xfrm>
          <a:off x="47988" y="2136011"/>
          <a:ext cx="6353235" cy="3920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5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498">
                  <a:extLst>
                    <a:ext uri="{9D8B030D-6E8A-4147-A177-3AD203B41FA5}">
                      <a16:colId xmlns:a16="http://schemas.microsoft.com/office/drawing/2014/main" val="3144452830"/>
                    </a:ext>
                  </a:extLst>
                </a:gridCol>
                <a:gridCol w="1205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99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Наименование мероприятия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rgbClr val="739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rgbClr val="739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Цена за 1 тонну, руб. (с НДС)</a:t>
                      </a:r>
                    </a:p>
                  </a:txBody>
                  <a:tcPr marL="65512" marR="65512" marT="0" marB="0" anchor="ctr">
                    <a:solidFill>
                      <a:srgbClr val="739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Стоимость, 2023 год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rgbClr val="739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009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Утилизация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отходов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Активный ил (4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(8,4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1788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15 020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Обтирочный материал… (3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(2,5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6960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17 400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01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Фильтры очистки… (3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(0,24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6960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1 670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31935"/>
                  </a:ext>
                </a:extLst>
              </a:tr>
              <a:tr h="36301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Опилки и стружка… (5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(0,65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1788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1 162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900"/>
                  </a:ext>
                </a:extLst>
              </a:tr>
              <a:tr h="33276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Спецодежда…( 4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(0,22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1788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394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555666"/>
                  </a:ext>
                </a:extLst>
              </a:tr>
              <a:tr h="36301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Ил стабилизированный… (5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(1,19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1787,16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2 127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50725"/>
                  </a:ext>
                </a:extLst>
              </a:tr>
              <a:tr h="279242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Шлам… (3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.) (43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6960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299 280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328606"/>
                  </a:ext>
                </a:extLst>
              </a:tr>
              <a:tr h="18150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5596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ТБО (5 </a:t>
                      </a:r>
                      <a:r>
                        <a:rPr lang="ru-RU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к.о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) (90 тонн)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2894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260 460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8554"/>
                  </a:ext>
                </a:extLst>
              </a:tr>
              <a:tr h="18150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Транспортировка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Из Западного Сургута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 Когалыма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 Лангепаса 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100" dirty="0">
                        <a:solidFill>
                          <a:srgbClr val="005596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108 000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069423"/>
                  </a:ext>
                </a:extLst>
              </a:tr>
              <a:tr h="1815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5596"/>
                          </a:solidFill>
                          <a:effectLst/>
                          <a:latin typeface="Franklin Gothic Medium" panose="020B0603020102020204" pitchFamily="34" charset="0"/>
                          <a:ea typeface="Times New Roman"/>
                        </a:rPr>
                        <a:t>Из Когалыма 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310 000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502192"/>
                  </a:ext>
                </a:extLst>
              </a:tr>
              <a:tr h="1815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5596"/>
                          </a:solidFill>
                          <a:effectLst/>
                          <a:latin typeface="Franklin Gothic Medium" panose="020B0603020102020204" pitchFamily="34" charset="0"/>
                          <a:ea typeface="Times New Roman"/>
                        </a:rPr>
                        <a:t>Из Лангепаса 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270 000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616174"/>
                  </a:ext>
                </a:extLst>
              </a:tr>
              <a:tr h="21176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Итого, руб.</a:t>
                      </a:r>
                    </a:p>
                  </a:txBody>
                  <a:tcPr marL="65512" marR="65512" marT="0" marB="0" anchor="ctr">
                    <a:solidFill>
                      <a:srgbClr val="7091C4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512" marR="6551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Times New Roman"/>
                      </a:endParaRP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  <a:ea typeface="Times New Roman"/>
                        </a:rPr>
                        <a:t>1 300 000</a:t>
                      </a:r>
                    </a:p>
                  </a:txBody>
                  <a:tcPr marL="65512" marR="655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7196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AB407D9-59F3-940D-7108-70311F0FEDDE}"/>
              </a:ext>
            </a:extLst>
          </p:cNvPr>
          <p:cNvSpPr txBox="1"/>
          <p:nvPr/>
        </p:nvSpPr>
        <p:spPr>
          <a:xfrm>
            <a:off x="4061047" y="608693"/>
            <a:ext cx="1931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Переработка отходов на полигонах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ED067C-FCCF-FC64-0F8F-698094F33E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08" r="11218"/>
          <a:stretch/>
        </p:blipFill>
        <p:spPr>
          <a:xfrm>
            <a:off x="576264" y="244252"/>
            <a:ext cx="2931024" cy="1693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26833DA3-C94E-1870-65DD-168FD1AA6D7A}"/>
              </a:ext>
            </a:extLst>
          </p:cNvPr>
          <p:cNvSpPr/>
          <p:nvPr/>
        </p:nvSpPr>
        <p:spPr>
          <a:xfrm>
            <a:off x="6058226" y="20892"/>
            <a:ext cx="590018" cy="6263014"/>
          </a:xfrm>
          <a:custGeom>
            <a:avLst/>
            <a:gdLst>
              <a:gd name="connsiteX0" fmla="*/ 0 w 590018"/>
              <a:gd name="connsiteY0" fmla="*/ 0 h 6263014"/>
              <a:gd name="connsiteX1" fmla="*/ 275573 w 590018"/>
              <a:gd name="connsiteY1" fmla="*/ 801666 h 6263014"/>
              <a:gd name="connsiteX2" fmla="*/ 350729 w 590018"/>
              <a:gd name="connsiteY2" fmla="*/ 1766170 h 6263014"/>
              <a:gd name="connsiteX3" fmla="*/ 588724 w 590018"/>
              <a:gd name="connsiteY3" fmla="*/ 2855934 h 6263014"/>
              <a:gd name="connsiteX4" fmla="*/ 450937 w 590018"/>
              <a:gd name="connsiteY4" fmla="*/ 4121063 h 6263014"/>
              <a:gd name="connsiteX5" fmla="*/ 563672 w 590018"/>
              <a:gd name="connsiteY5" fmla="*/ 5298510 h 6263014"/>
              <a:gd name="connsiteX6" fmla="*/ 275573 w 590018"/>
              <a:gd name="connsiteY6" fmla="*/ 6263014 h 626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0018" h="6263014">
                <a:moveTo>
                  <a:pt x="0" y="0"/>
                </a:moveTo>
                <a:cubicBezTo>
                  <a:pt x="108559" y="253652"/>
                  <a:pt x="217118" y="507304"/>
                  <a:pt x="275573" y="801666"/>
                </a:cubicBezTo>
                <a:cubicBezTo>
                  <a:pt x="334028" y="1096028"/>
                  <a:pt x="298537" y="1423792"/>
                  <a:pt x="350729" y="1766170"/>
                </a:cubicBezTo>
                <a:cubicBezTo>
                  <a:pt x="402921" y="2108548"/>
                  <a:pt x="572023" y="2463452"/>
                  <a:pt x="588724" y="2855934"/>
                </a:cubicBezTo>
                <a:cubicBezTo>
                  <a:pt x="605425" y="3248416"/>
                  <a:pt x="455112" y="3713967"/>
                  <a:pt x="450937" y="4121063"/>
                </a:cubicBezTo>
                <a:cubicBezTo>
                  <a:pt x="446762" y="4528159"/>
                  <a:pt x="592899" y="4941518"/>
                  <a:pt x="563672" y="5298510"/>
                </a:cubicBezTo>
                <a:cubicBezTo>
                  <a:pt x="534445" y="5655502"/>
                  <a:pt x="405009" y="5959258"/>
                  <a:pt x="275573" y="626301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>
            <a:extLst>
              <a:ext uri="{FF2B5EF4-FFF2-40B4-BE49-F238E27FC236}">
                <a16:creationId xmlns:a16="http://schemas.microsoft.com/office/drawing/2014/main" id="{591AE495-EF58-C2FE-5250-FA373499C47A}"/>
              </a:ext>
            </a:extLst>
          </p:cNvPr>
          <p:cNvSpPr/>
          <p:nvPr/>
        </p:nvSpPr>
        <p:spPr>
          <a:xfrm rot="21182021">
            <a:off x="6247645" y="1240797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>
            <a:extLst>
              <a:ext uri="{FF2B5EF4-FFF2-40B4-BE49-F238E27FC236}">
                <a16:creationId xmlns:a16="http://schemas.microsoft.com/office/drawing/2014/main" id="{D2E0C1B0-42C0-B8EB-24B2-4B65D4EDD3E2}"/>
              </a:ext>
            </a:extLst>
          </p:cNvPr>
          <p:cNvSpPr/>
          <p:nvPr/>
        </p:nvSpPr>
        <p:spPr>
          <a:xfrm rot="20735067">
            <a:off x="6429526" y="2456715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>
            <a:extLst>
              <a:ext uri="{FF2B5EF4-FFF2-40B4-BE49-F238E27FC236}">
                <a16:creationId xmlns:a16="http://schemas.microsoft.com/office/drawing/2014/main" id="{0F74965B-A036-7557-F459-A8385A2DBFF0}"/>
              </a:ext>
            </a:extLst>
          </p:cNvPr>
          <p:cNvSpPr/>
          <p:nvPr/>
        </p:nvSpPr>
        <p:spPr>
          <a:xfrm>
            <a:off x="6412609" y="2946276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99352AAB-F87C-1F62-102E-E1E226E6BD39}"/>
              </a:ext>
            </a:extLst>
          </p:cNvPr>
          <p:cNvSpPr/>
          <p:nvPr/>
        </p:nvSpPr>
        <p:spPr>
          <a:xfrm rot="574983">
            <a:off x="6403377" y="3285647"/>
            <a:ext cx="382442" cy="21189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8BBD4442-B754-35A1-B294-792E09217A94}"/>
              </a:ext>
            </a:extLst>
          </p:cNvPr>
          <p:cNvSpPr/>
          <p:nvPr/>
        </p:nvSpPr>
        <p:spPr>
          <a:xfrm rot="184226">
            <a:off x="6357978" y="4105732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>
            <a:extLst>
              <a:ext uri="{FF2B5EF4-FFF2-40B4-BE49-F238E27FC236}">
                <a16:creationId xmlns:a16="http://schemas.microsoft.com/office/drawing/2014/main" id="{6310F019-1C79-F487-DE42-BF1185C8D43F}"/>
              </a:ext>
            </a:extLst>
          </p:cNvPr>
          <p:cNvSpPr/>
          <p:nvPr/>
        </p:nvSpPr>
        <p:spPr>
          <a:xfrm rot="21042808">
            <a:off x="6365618" y="4696217"/>
            <a:ext cx="367720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84B4265E-C8CC-0697-189F-12E42F5A2646}"/>
              </a:ext>
            </a:extLst>
          </p:cNvPr>
          <p:cNvSpPr/>
          <p:nvPr/>
        </p:nvSpPr>
        <p:spPr>
          <a:xfrm rot="237904">
            <a:off x="6351370" y="5281826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>
            <a:extLst>
              <a:ext uri="{FF2B5EF4-FFF2-40B4-BE49-F238E27FC236}">
                <a16:creationId xmlns:a16="http://schemas.microsoft.com/office/drawing/2014/main" id="{2B5EC770-B1F0-6F2A-5BC7-C288D70EFC83}"/>
              </a:ext>
            </a:extLst>
          </p:cNvPr>
          <p:cNvSpPr/>
          <p:nvPr/>
        </p:nvSpPr>
        <p:spPr>
          <a:xfrm rot="1822563">
            <a:off x="6437550" y="5842222"/>
            <a:ext cx="350622" cy="196065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>
            <a:extLst>
              <a:ext uri="{FF2B5EF4-FFF2-40B4-BE49-F238E27FC236}">
                <a16:creationId xmlns:a16="http://schemas.microsoft.com/office/drawing/2014/main" id="{7E00E5B4-8282-A2A0-ED0B-CEFA277CBF42}"/>
              </a:ext>
            </a:extLst>
          </p:cNvPr>
          <p:cNvSpPr/>
          <p:nvPr/>
        </p:nvSpPr>
        <p:spPr>
          <a:xfrm rot="20473974">
            <a:off x="6282470" y="1903019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>
            <a:extLst>
              <a:ext uri="{FF2B5EF4-FFF2-40B4-BE49-F238E27FC236}">
                <a16:creationId xmlns:a16="http://schemas.microsoft.com/office/drawing/2014/main" id="{B68942E6-7D4B-3CF5-BC61-2799DBD61BC9}"/>
              </a:ext>
            </a:extLst>
          </p:cNvPr>
          <p:cNvSpPr/>
          <p:nvPr/>
        </p:nvSpPr>
        <p:spPr>
          <a:xfrm rot="20815433">
            <a:off x="6192447" y="690192"/>
            <a:ext cx="367722" cy="186947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>
            <a:extLst>
              <a:ext uri="{FF2B5EF4-FFF2-40B4-BE49-F238E27FC236}">
                <a16:creationId xmlns:a16="http://schemas.microsoft.com/office/drawing/2014/main" id="{062CE1D3-F58E-E5F3-14BE-830715D9FABD}"/>
              </a:ext>
            </a:extLst>
          </p:cNvPr>
          <p:cNvSpPr/>
          <p:nvPr/>
        </p:nvSpPr>
        <p:spPr>
          <a:xfrm rot="20077078">
            <a:off x="6092704" y="228050"/>
            <a:ext cx="367722" cy="186948"/>
          </a:xfrm>
          <a:prstGeom prst="rightArrow">
            <a:avLst>
              <a:gd name="adj1" fmla="val 35061"/>
              <a:gd name="adj2" fmla="val 104155"/>
            </a:avLst>
          </a:prstGeom>
          <a:solidFill>
            <a:srgbClr val="C9AB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6DED07-93DB-08F1-144A-9A431FFB7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30" b="96544" l="1718" r="94466">
                        <a14:foregroundMark x1="43893" y1="27880" x2="43893" y2="27880"/>
                        <a14:foregroundMark x1="46374" y1="16820" x2="46374" y2="16820"/>
                        <a14:foregroundMark x1="46374" y1="11060" x2="46374" y2="11060"/>
                        <a14:foregroundMark x1="45038" y1="10138" x2="45038" y2="10138"/>
                        <a14:foregroundMark x1="43130" y1="10138" x2="47137" y2="9447"/>
                        <a14:foregroundMark x1="43893" y1="5991" x2="43893" y2="5991"/>
                        <a14:foregroundMark x1="45802" y1="67051" x2="45802" y2="67051"/>
                        <a14:foregroundMark x1="38740" y1="67281" x2="38740" y2="67281"/>
                        <a14:foregroundMark x1="44656" y1="45853" x2="44656" y2="58986"/>
                        <a14:foregroundMark x1="38740" y1="46774" x2="34542" y2="55069"/>
                        <a14:foregroundMark x1="60687" y1="50230" x2="65458" y2="50461"/>
                        <a14:foregroundMark x1="71183" y1="50000" x2="71183" y2="50000"/>
                        <a14:foregroundMark x1="88359" y1="48387" x2="88359" y2="48387"/>
                        <a14:foregroundMark x1="91412" y1="49770" x2="91412" y2="49770"/>
                        <a14:foregroundMark x1="95229" y1="49309" x2="95229" y2="49309"/>
                        <a14:foregroundMark x1="33779" y1="72120" x2="33779" y2="72120"/>
                        <a14:foregroundMark x1="19084" y1="50230" x2="19084" y2="50230"/>
                        <a14:foregroundMark x1="7634" y1="59217" x2="7634" y2="59217"/>
                        <a14:foregroundMark x1="2290" y1="60599" x2="2290" y2="60599"/>
                        <a14:foregroundMark x1="58588" y1="30876" x2="58588" y2="30876"/>
                        <a14:foregroundMark x1="60305" y1="30645" x2="60305" y2="30645"/>
                        <a14:foregroundMark x1="60305" y1="33180" x2="60305" y2="33180"/>
                        <a14:foregroundMark x1="60115" y1="33410" x2="60115" y2="33410"/>
                        <a14:foregroundMark x1="60115" y1="34793" x2="60115" y2="34793"/>
                        <a14:foregroundMark x1="58206" y1="94931" x2="58206" y2="94931"/>
                        <a14:foregroundMark x1="59924" y1="96774" x2="59924" y2="96774"/>
                        <a14:foregroundMark x1="59351" y1="80415" x2="59351" y2="80415"/>
                        <a14:foregroundMark x1="81870" y1="55530" x2="81870" y2="55530"/>
                        <a14:foregroundMark x1="62405" y1="41014" x2="62405" y2="41014"/>
                        <a14:foregroundMark x1="60115" y1="92627" x2="60115" y2="92627"/>
                        <a14:foregroundMark x1="60305" y1="96313" x2="60305" y2="96313"/>
                        <a14:foregroundMark x1="60305" y1="96313" x2="60305" y2="96313"/>
                        <a14:foregroundMark x1="60496" y1="95853" x2="60496" y2="95853"/>
                        <a14:foregroundMark x1="60496" y1="91935" x2="60496" y2="91935"/>
                        <a14:foregroundMark x1="42557" y1="5530" x2="42557" y2="5530"/>
                        <a14:foregroundMark x1="40458" y1="87097" x2="40458" y2="87097"/>
                        <a14:foregroundMark x1="12786" y1="50000" x2="12786" y2="50000"/>
                        <a14:foregroundMark x1="7824" y1="55991" x2="7824" y2="55991"/>
                        <a14:foregroundMark x1="82824" y1="60138" x2="82824" y2="60138"/>
                        <a14:backgroundMark x1="12786" y1="53456" x2="12786" y2="53456"/>
                        <a14:backgroundMark x1="80534" y1="63134" x2="80534" y2="63134"/>
                        <a14:backgroundMark x1="80344" y1="63825" x2="80344" y2="63825"/>
                        <a14:backgroundMark x1="80725" y1="63594" x2="80725" y2="63594"/>
                        <a14:backgroundMark x1="74237" y1="54608" x2="74237" y2="54608"/>
                        <a14:backgroundMark x1="77290" y1="54378" x2="77290" y2="54378"/>
                        <a14:backgroundMark x1="80725" y1="63134" x2="80725" y2="63134"/>
                        <a14:backgroundMark x1="80725" y1="63134" x2="80725" y2="63134"/>
                        <a14:backgroundMark x1="79198" y1="63134" x2="82252" y2="633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2478" y="363514"/>
            <a:ext cx="1959098" cy="1622612"/>
          </a:xfrm>
          <a:prstGeom prst="rect">
            <a:avLst/>
          </a:prstGeom>
        </p:spPr>
      </p:pic>
      <p:cxnSp>
        <p:nvCxnSpPr>
          <p:cNvPr id="27" name="Скругленная соединительная линия 26">
            <a:extLst>
              <a:ext uri="{FF2B5EF4-FFF2-40B4-BE49-F238E27FC236}">
                <a16:creationId xmlns:a16="http://schemas.microsoft.com/office/drawing/2014/main" id="{A2C00C93-BD89-453B-69FB-9536E1E1D804}"/>
              </a:ext>
            </a:extLst>
          </p:cNvPr>
          <p:cNvCxnSpPr>
            <a:cxnSpLocks/>
            <a:stCxn id="25" idx="3"/>
            <a:endCxn id="29" idx="0"/>
          </p:cNvCxnSpPr>
          <p:nvPr/>
        </p:nvCxnSpPr>
        <p:spPr>
          <a:xfrm flipV="1">
            <a:off x="8851576" y="696473"/>
            <a:ext cx="2096962" cy="478347"/>
          </a:xfrm>
          <a:prstGeom prst="curvedConnector4">
            <a:avLst>
              <a:gd name="adj1" fmla="val 30560"/>
              <a:gd name="adj2" fmla="val 217396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5DC49C8-D368-6CEC-806A-352F46EB824B}"/>
              </a:ext>
            </a:extLst>
          </p:cNvPr>
          <p:cNvSpPr txBox="1"/>
          <p:nvPr/>
        </p:nvSpPr>
        <p:spPr>
          <a:xfrm>
            <a:off x="10133250" y="696473"/>
            <a:ext cx="163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Западный Сургут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D6E6911-AC87-9639-53AE-9C402B6DC4E3}"/>
              </a:ext>
            </a:extLst>
          </p:cNvPr>
          <p:cNvSpPr txBox="1"/>
          <p:nvPr/>
        </p:nvSpPr>
        <p:spPr>
          <a:xfrm>
            <a:off x="7251380" y="2997457"/>
            <a:ext cx="954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Лангепас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08A87D-1FA5-CD8A-FAAF-086E53CA16D8}"/>
              </a:ext>
            </a:extLst>
          </p:cNvPr>
          <p:cNvSpPr txBox="1"/>
          <p:nvPr/>
        </p:nvSpPr>
        <p:spPr>
          <a:xfrm>
            <a:off x="10692362" y="2686492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Когалым</a:t>
            </a:r>
          </a:p>
        </p:txBody>
      </p:sp>
      <p:cxnSp>
        <p:nvCxnSpPr>
          <p:cNvPr id="33" name="Скругленная соединительная линия 32">
            <a:extLst>
              <a:ext uri="{FF2B5EF4-FFF2-40B4-BE49-F238E27FC236}">
                <a16:creationId xmlns:a16="http://schemas.microsoft.com/office/drawing/2014/main" id="{433C4410-1783-6ABA-3F74-7544845A3085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rot="5400000">
            <a:off x="8341883" y="390801"/>
            <a:ext cx="1993207" cy="322010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Скругленная соединительная линия 34">
            <a:extLst>
              <a:ext uri="{FF2B5EF4-FFF2-40B4-BE49-F238E27FC236}">
                <a16:creationId xmlns:a16="http://schemas.microsoft.com/office/drawing/2014/main" id="{474E854D-DBE8-9D7F-0A20-5070C4FFCDD0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rot="5400000" flipH="1" flipV="1">
            <a:off x="9128734" y="1286192"/>
            <a:ext cx="618742" cy="3419342"/>
          </a:xfrm>
          <a:prstGeom prst="curvedConnector5">
            <a:avLst>
              <a:gd name="adj1" fmla="val -36946"/>
              <a:gd name="adj2" fmla="val 50316"/>
              <a:gd name="adj3" fmla="val 136946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55" name="Рисунок 54" descr="Грузовик со сплошной заливкой">
            <a:extLst>
              <a:ext uri="{FF2B5EF4-FFF2-40B4-BE49-F238E27FC236}">
                <a16:creationId xmlns:a16="http://schemas.microsoft.com/office/drawing/2014/main" id="{8DC7AC0C-6BB8-66EF-A410-6EBD9201C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169911">
            <a:off x="9069725" y="98383"/>
            <a:ext cx="604421" cy="604421"/>
          </a:xfrm>
          <a:prstGeom prst="rect">
            <a:avLst/>
          </a:prstGeom>
        </p:spPr>
      </p:pic>
      <p:pic>
        <p:nvPicPr>
          <p:cNvPr id="56" name="Рисунок 55" descr="Грузовик со сплошной заливкой">
            <a:extLst>
              <a:ext uri="{FF2B5EF4-FFF2-40B4-BE49-F238E27FC236}">
                <a16:creationId xmlns:a16="http://schemas.microsoft.com/office/drawing/2014/main" id="{B756EC4E-67A0-7108-8FF4-97D68CFCF3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38552">
            <a:off x="10323889" y="1968910"/>
            <a:ext cx="604421" cy="604421"/>
          </a:xfrm>
          <a:prstGeom prst="rect">
            <a:avLst/>
          </a:prstGeom>
        </p:spPr>
      </p:pic>
      <p:pic>
        <p:nvPicPr>
          <p:cNvPr id="57" name="Рисунок 56" descr="Грузовик со сплошной заливкой">
            <a:extLst>
              <a:ext uri="{FF2B5EF4-FFF2-40B4-BE49-F238E27FC236}">
                <a16:creationId xmlns:a16="http://schemas.microsoft.com/office/drawing/2014/main" id="{67335AAA-956D-A750-DC99-8A50C37B76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650597" flipH="1">
            <a:off x="8378161" y="1604717"/>
            <a:ext cx="617185" cy="604421"/>
          </a:xfrm>
          <a:prstGeom prst="rect">
            <a:avLst/>
          </a:prstGeom>
        </p:spPr>
      </p:pic>
      <p:cxnSp>
        <p:nvCxnSpPr>
          <p:cNvPr id="60" name="Скругленная соединительная линия 59">
            <a:extLst>
              <a:ext uri="{FF2B5EF4-FFF2-40B4-BE49-F238E27FC236}">
                <a16:creationId xmlns:a16="http://schemas.microsoft.com/office/drawing/2014/main" id="{89F436DB-96CA-4054-1CDD-F1A8E6E323A4}"/>
              </a:ext>
            </a:extLst>
          </p:cNvPr>
          <p:cNvCxnSpPr>
            <a:cxnSpLocks/>
            <a:stCxn id="31" idx="2"/>
            <a:endCxn id="25" idx="3"/>
          </p:cNvCxnSpPr>
          <p:nvPr/>
        </p:nvCxnSpPr>
        <p:spPr>
          <a:xfrm rot="5400000" flipH="1">
            <a:off x="9089951" y="936445"/>
            <a:ext cx="1819449" cy="2296200"/>
          </a:xfrm>
          <a:prstGeom prst="curvedConnector4">
            <a:avLst>
              <a:gd name="adj1" fmla="val -12564"/>
              <a:gd name="adj2" fmla="val 59917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Транснефть | Forbes.ru">
            <a:extLst>
              <a:ext uri="{FF2B5EF4-FFF2-40B4-BE49-F238E27FC236}">
                <a16:creationId xmlns:a16="http://schemas.microsoft.com/office/drawing/2014/main" id="{2E654C4D-D353-0C0B-076C-9C144A220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549" y="3768133"/>
            <a:ext cx="2383873" cy="238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"/>
              </a:rPr>
              <a:t>Утилизация и обезвреживание отходов производств с помощью термической переработки</a:t>
            </a:r>
            <a:endParaRPr dirty="0">
              <a:latin typeface=""/>
            </a:endParaRPr>
          </a:p>
        </p:txBody>
      </p:sp>
      <p:sp>
        <p:nvSpPr>
          <p:cNvPr id="154" name="Google Shape;154;p8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"/>
              </a:rPr>
              <a:t>9</a:t>
            </a:fld>
            <a:endParaRPr>
              <a:latin typeface=""/>
            </a:endParaRPr>
          </a:p>
        </p:txBody>
      </p:sp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>
            <a:spLocks noGrp="1"/>
          </p:cNvSpPr>
          <p:nvPr>
            <p:ph type="title"/>
          </p:nvPr>
        </p:nvSpPr>
        <p:spPr>
          <a:xfrm>
            <a:off x="0" y="522372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Montserrat"/>
              <a:buNone/>
            </a:pPr>
            <a:r>
              <a:rPr lang="ru-RU" sz="3600" dirty="0">
                <a:solidFill>
                  <a:srgbClr val="5B9BD5"/>
                </a:solidFill>
                <a:latin typeface="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dirty="0">
                <a:solidFill>
                  <a:srgbClr val="000000"/>
                </a:solidFill>
                <a:latin typeface=""/>
                <a:ea typeface="Montserrat"/>
                <a:cs typeface="Montserrat"/>
                <a:sym typeface="Montserrat"/>
              </a:rPr>
              <a:t> </a:t>
            </a:r>
            <a:br>
              <a:rPr lang="ru-RU" sz="3600" dirty="0">
                <a:solidFill>
                  <a:srgbClr val="000000"/>
                </a:solidFill>
                <a:latin typeface=""/>
                <a:ea typeface="Montserrat"/>
                <a:cs typeface="Montserrat"/>
                <a:sym typeface="Montserrat"/>
              </a:rPr>
            </a:br>
            <a:br>
              <a:rPr lang="ru-RU" sz="5400" b="1" dirty="0">
                <a:solidFill>
                  <a:srgbClr val="000000"/>
                </a:solidFill>
                <a:latin typeface=""/>
                <a:ea typeface="Arial"/>
                <a:cs typeface="Arial"/>
                <a:sym typeface="Arial"/>
              </a:rPr>
            </a:br>
            <a:endParaRPr dirty="0">
              <a:latin typeface=""/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2219311-D191-3AE7-3181-DA160E27D2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6552775"/>
              </p:ext>
            </p:extLst>
          </p:nvPr>
        </p:nvGraphicFramePr>
        <p:xfrm>
          <a:off x="0" y="878901"/>
          <a:ext cx="11974222" cy="4659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Капля 15">
            <a:extLst>
              <a:ext uri="{FF2B5EF4-FFF2-40B4-BE49-F238E27FC236}">
                <a16:creationId xmlns:a16="http://schemas.microsoft.com/office/drawing/2014/main" id="{DE7C9245-D9C8-D4CA-173A-687959050F25}"/>
              </a:ext>
            </a:extLst>
          </p:cNvPr>
          <p:cNvSpPr/>
          <p:nvPr/>
        </p:nvSpPr>
        <p:spPr>
          <a:xfrm rot="18097100" flipH="1">
            <a:off x="4696297" y="133433"/>
            <a:ext cx="1241784" cy="1315232"/>
          </a:xfrm>
          <a:prstGeom prst="teardrop">
            <a:avLst>
              <a:gd name="adj" fmla="val 1818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5195DF-76F6-CAE3-FF0B-B3F087B98CF8}"/>
              </a:ext>
            </a:extLst>
          </p:cNvPr>
          <p:cNvSpPr txBox="1"/>
          <p:nvPr/>
        </p:nvSpPr>
        <p:spPr>
          <a:xfrm>
            <a:off x="4683027" y="506125"/>
            <a:ext cx="112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08.01.2024-10.02.2024</a:t>
            </a:r>
          </a:p>
        </p:txBody>
      </p:sp>
      <p:sp>
        <p:nvSpPr>
          <p:cNvPr id="19" name="Капля 18">
            <a:extLst>
              <a:ext uri="{FF2B5EF4-FFF2-40B4-BE49-F238E27FC236}">
                <a16:creationId xmlns:a16="http://schemas.microsoft.com/office/drawing/2014/main" id="{42E0773E-185B-4845-0356-F796501CD27E}"/>
              </a:ext>
            </a:extLst>
          </p:cNvPr>
          <p:cNvSpPr/>
          <p:nvPr/>
        </p:nvSpPr>
        <p:spPr>
          <a:xfrm rot="4655825" flipH="1">
            <a:off x="527355" y="2991455"/>
            <a:ext cx="1241784" cy="1315232"/>
          </a:xfrm>
          <a:prstGeom prst="teardrop">
            <a:avLst>
              <a:gd name="adj" fmla="val 1818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6D9B69-5DCF-F807-131B-5123AACA3246}"/>
              </a:ext>
            </a:extLst>
          </p:cNvPr>
          <p:cNvSpPr txBox="1"/>
          <p:nvPr/>
        </p:nvSpPr>
        <p:spPr>
          <a:xfrm>
            <a:off x="514085" y="3364147"/>
            <a:ext cx="112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15.02.2024-10.03.2024</a:t>
            </a:r>
          </a:p>
        </p:txBody>
      </p:sp>
      <p:sp>
        <p:nvSpPr>
          <p:cNvPr id="21" name="Капля 20">
            <a:extLst>
              <a:ext uri="{FF2B5EF4-FFF2-40B4-BE49-F238E27FC236}">
                <a16:creationId xmlns:a16="http://schemas.microsoft.com/office/drawing/2014/main" id="{B1EBAE87-838E-A975-FCDA-2F168D4CB51F}"/>
              </a:ext>
            </a:extLst>
          </p:cNvPr>
          <p:cNvSpPr/>
          <p:nvPr/>
        </p:nvSpPr>
        <p:spPr>
          <a:xfrm rot="17827164" flipH="1">
            <a:off x="7276247" y="1286878"/>
            <a:ext cx="1241784" cy="1315232"/>
          </a:xfrm>
          <a:prstGeom prst="teardrop">
            <a:avLst>
              <a:gd name="adj" fmla="val 1818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409CCE-6774-A7EC-3288-9053D0B8C9B4}"/>
              </a:ext>
            </a:extLst>
          </p:cNvPr>
          <p:cNvSpPr txBox="1"/>
          <p:nvPr/>
        </p:nvSpPr>
        <p:spPr>
          <a:xfrm>
            <a:off x="7332614" y="1675638"/>
            <a:ext cx="112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18.03.2024-21.04.2024</a:t>
            </a:r>
          </a:p>
        </p:txBody>
      </p:sp>
      <p:sp>
        <p:nvSpPr>
          <p:cNvPr id="23" name="Капля 22">
            <a:extLst>
              <a:ext uri="{FF2B5EF4-FFF2-40B4-BE49-F238E27FC236}">
                <a16:creationId xmlns:a16="http://schemas.microsoft.com/office/drawing/2014/main" id="{1226C7B8-6779-2E31-CDC6-309C2DC4EFEC}"/>
              </a:ext>
            </a:extLst>
          </p:cNvPr>
          <p:cNvSpPr/>
          <p:nvPr/>
        </p:nvSpPr>
        <p:spPr>
          <a:xfrm rot="4489106" flipH="1">
            <a:off x="3212234" y="4357970"/>
            <a:ext cx="1241784" cy="1315232"/>
          </a:xfrm>
          <a:prstGeom prst="teardrop">
            <a:avLst>
              <a:gd name="adj" fmla="val 18184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573839-D5B8-FC8F-AF62-7F9EB332C9CF}"/>
              </a:ext>
            </a:extLst>
          </p:cNvPr>
          <p:cNvSpPr txBox="1"/>
          <p:nvPr/>
        </p:nvSpPr>
        <p:spPr>
          <a:xfrm>
            <a:off x="3268601" y="4746730"/>
            <a:ext cx="112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22.04.2024-20.10.2024</a:t>
            </a:r>
          </a:p>
        </p:txBody>
      </p:sp>
      <p:sp>
        <p:nvSpPr>
          <p:cNvPr id="25" name="Капля 24">
            <a:extLst>
              <a:ext uri="{FF2B5EF4-FFF2-40B4-BE49-F238E27FC236}">
                <a16:creationId xmlns:a16="http://schemas.microsoft.com/office/drawing/2014/main" id="{476FAF42-7E6C-49B6-B4E4-B23325B09EC3}"/>
              </a:ext>
            </a:extLst>
          </p:cNvPr>
          <p:cNvSpPr/>
          <p:nvPr/>
        </p:nvSpPr>
        <p:spPr>
          <a:xfrm rot="4489106" flipH="1">
            <a:off x="5289929" y="4622794"/>
            <a:ext cx="615074" cy="585922"/>
          </a:xfrm>
          <a:prstGeom prst="teardrop">
            <a:avLst>
              <a:gd name="adj" fmla="val 18184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  <p:sp>
        <p:nvSpPr>
          <p:cNvPr id="26" name="Капля 25">
            <a:extLst>
              <a:ext uri="{FF2B5EF4-FFF2-40B4-BE49-F238E27FC236}">
                <a16:creationId xmlns:a16="http://schemas.microsoft.com/office/drawing/2014/main" id="{6B1A7B63-3268-1EE8-1D89-2A0E18D4971B}"/>
              </a:ext>
            </a:extLst>
          </p:cNvPr>
          <p:cNvSpPr/>
          <p:nvPr/>
        </p:nvSpPr>
        <p:spPr>
          <a:xfrm rot="6810295" flipH="1">
            <a:off x="7390332" y="5547618"/>
            <a:ext cx="615074" cy="585922"/>
          </a:xfrm>
          <a:prstGeom prst="teardrop">
            <a:avLst>
              <a:gd name="adj" fmla="val 18184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  <p:sp>
        <p:nvSpPr>
          <p:cNvPr id="27" name="Капля 26">
            <a:extLst>
              <a:ext uri="{FF2B5EF4-FFF2-40B4-BE49-F238E27FC236}">
                <a16:creationId xmlns:a16="http://schemas.microsoft.com/office/drawing/2014/main" id="{6AB920D5-F99A-F2E1-A6FF-E7079F2DA758}"/>
              </a:ext>
            </a:extLst>
          </p:cNvPr>
          <p:cNvSpPr/>
          <p:nvPr/>
        </p:nvSpPr>
        <p:spPr>
          <a:xfrm rot="16200000" flipH="1">
            <a:off x="10136991" y="3378723"/>
            <a:ext cx="615074" cy="585922"/>
          </a:xfrm>
          <a:prstGeom prst="teardrop">
            <a:avLst>
              <a:gd name="adj" fmla="val 18184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B4E2E8-8A91-6142-C632-C80C11A46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873" y="3506207"/>
            <a:ext cx="2177498" cy="257453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B913D1-101C-673A-F65E-BA52D4A7C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051" y="3526903"/>
            <a:ext cx="2177498" cy="25950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BF2C32-1100-6071-CCC7-47CDB5F51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0" y="3526903"/>
            <a:ext cx="2294035" cy="25745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DA4572-CC05-35E7-6450-6615C9AF3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853" y="804506"/>
            <a:ext cx="2177498" cy="25745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D0A5BF0-50F6-E05E-E476-50AA21FC0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047" y="804506"/>
            <a:ext cx="2177498" cy="25745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252749-6D5D-D8BF-95A9-B6A41DD53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065" y="804506"/>
            <a:ext cx="2177498" cy="2574532"/>
          </a:xfrm>
          <a:prstGeom prst="rect">
            <a:avLst/>
          </a:prstGeom>
        </p:spPr>
      </p:pic>
      <p:sp>
        <p:nvSpPr>
          <p:cNvPr id="161" name="Google Shape;161;p9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62" name="Google Shape;162;p9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pic>
        <p:nvPicPr>
          <p:cNvPr id="163" name="Google Shape;16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 txBox="1">
            <a:spLocks noGrp="1"/>
          </p:cNvSpPr>
          <p:nvPr>
            <p:ph type="title"/>
          </p:nvPr>
        </p:nvSpPr>
        <p:spPr>
          <a:xfrm>
            <a:off x="-49689" y="202588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"/>
              <a:buNone/>
            </a:pPr>
            <a:r>
              <a:rPr lang="ru-RU" sz="3600" dirty="0">
                <a:solidFill>
                  <a:srgbClr val="67A2D8"/>
                </a:solidFill>
                <a:latin typeface="+mj-lt"/>
                <a:ea typeface="Montserrat"/>
                <a:cs typeface="Montserrat"/>
                <a:sym typeface="Montserrat"/>
              </a:rPr>
              <a:t>Рабочий состав</a:t>
            </a:r>
            <a:br>
              <a:rPr lang="ru-RU" sz="3600" dirty="0">
                <a:solidFill>
                  <a:srgbClr val="67A2D8"/>
                </a:solidFill>
                <a:latin typeface="+mj-lt"/>
                <a:ea typeface="Montserrat"/>
                <a:cs typeface="Montserrat"/>
                <a:sym typeface="Montserrat"/>
              </a:rPr>
            </a:br>
            <a:endParaRPr dirty="0">
              <a:solidFill>
                <a:srgbClr val="67A2D8"/>
              </a:solidFill>
              <a:latin typeface="+mj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1E62CB-6DA4-5B73-96F5-F0935097E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2599" y="920304"/>
            <a:ext cx="1720409" cy="21475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24DBB3-E5B9-CE5E-6E9A-0C1920C258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5459" y="3648404"/>
            <a:ext cx="1591033" cy="2124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D74558-2481-2775-F6D0-3FF6A3EA0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3382" y="946714"/>
            <a:ext cx="1670611" cy="21475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B58ECF-C92E-6236-EF94-23ED7F485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228" y="3661153"/>
            <a:ext cx="1593000" cy="2124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0A69CE-D0AD-FCA5-6A7A-DB15FC006FF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851" t="15279" r="24775" b="28248"/>
          <a:stretch/>
        </p:blipFill>
        <p:spPr>
          <a:xfrm>
            <a:off x="3442064" y="3676551"/>
            <a:ext cx="1750445" cy="21475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FE1D6D-DDE7-FFF7-610E-F83BE21F0D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5460" y="920304"/>
            <a:ext cx="1612467" cy="2149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6E7C8C-7F47-A543-DC02-BD40A91F0632}"/>
              </a:ext>
            </a:extLst>
          </p:cNvPr>
          <p:cNvSpPr txBox="1"/>
          <p:nvPr/>
        </p:nvSpPr>
        <p:spPr>
          <a:xfrm>
            <a:off x="1543331" y="3031352"/>
            <a:ext cx="1838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Bahnschrift" panose="020B0502040204020203" pitchFamily="34" charset="0"/>
              </a:rPr>
              <a:t>Ставертий</a:t>
            </a:r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 Глеб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BC428C-1E26-F369-759F-0A6D67E4408B}"/>
              </a:ext>
            </a:extLst>
          </p:cNvPr>
          <p:cNvSpPr txBox="1"/>
          <p:nvPr/>
        </p:nvSpPr>
        <p:spPr>
          <a:xfrm rot="5400000">
            <a:off x="2672063" y="1851210"/>
            <a:ext cx="1640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Лидер, спикер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8401E1-1E4A-A692-BAC0-31933D1DF3A7}"/>
              </a:ext>
            </a:extLst>
          </p:cNvPr>
          <p:cNvSpPr txBox="1"/>
          <p:nvPr/>
        </p:nvSpPr>
        <p:spPr>
          <a:xfrm rot="5400000">
            <a:off x="6364514" y="1824799"/>
            <a:ext cx="1640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Менеджер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3688E7-2E93-24B4-40B3-B3722B854A19}"/>
              </a:ext>
            </a:extLst>
          </p:cNvPr>
          <p:cNvSpPr txBox="1"/>
          <p:nvPr/>
        </p:nvSpPr>
        <p:spPr>
          <a:xfrm rot="5400000">
            <a:off x="10091463" y="1851209"/>
            <a:ext cx="1640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Аналитик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B8C722-4475-DA4E-52B4-BD0647D75AB6}"/>
              </a:ext>
            </a:extLst>
          </p:cNvPr>
          <p:cNvSpPr txBox="1"/>
          <p:nvPr/>
        </p:nvSpPr>
        <p:spPr>
          <a:xfrm rot="5400000">
            <a:off x="1231191" y="4441774"/>
            <a:ext cx="194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Системный администратор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2891D-ED33-C45A-6003-CAD81B696533}"/>
              </a:ext>
            </a:extLst>
          </p:cNvPr>
          <p:cNvSpPr txBox="1"/>
          <p:nvPr/>
        </p:nvSpPr>
        <p:spPr>
          <a:xfrm rot="5400000">
            <a:off x="4541564" y="4626006"/>
            <a:ext cx="1640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Специалист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B16790-10D3-E052-375C-75EBFAE35B88}"/>
              </a:ext>
            </a:extLst>
          </p:cNvPr>
          <p:cNvSpPr txBox="1"/>
          <p:nvPr/>
        </p:nvSpPr>
        <p:spPr>
          <a:xfrm rot="5400000">
            <a:off x="8005719" y="4564391"/>
            <a:ext cx="1640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Маркетолог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7D237E0-52CE-97D8-4682-A4F82139D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993" y="3492882"/>
            <a:ext cx="2177498" cy="257453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56DF2EA-9396-B8DB-D687-B3718188EF3A}"/>
              </a:ext>
            </a:extLst>
          </p:cNvPr>
          <p:cNvSpPr txBox="1"/>
          <p:nvPr/>
        </p:nvSpPr>
        <p:spPr>
          <a:xfrm rot="5400000">
            <a:off x="10860291" y="4624196"/>
            <a:ext cx="2018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Генератор идей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BBE6DC-670B-CDF2-BF28-F252B05FA0D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1653" r="18303"/>
          <a:stretch/>
        </p:blipFill>
        <p:spPr>
          <a:xfrm>
            <a:off x="10025111" y="3620216"/>
            <a:ext cx="1700414" cy="2124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8434E9A-8630-58B9-A811-2783B84B4757}"/>
              </a:ext>
            </a:extLst>
          </p:cNvPr>
          <p:cNvSpPr txBox="1"/>
          <p:nvPr/>
        </p:nvSpPr>
        <p:spPr>
          <a:xfrm>
            <a:off x="5242221" y="3013881"/>
            <a:ext cx="1838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Фуфаева Юлия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C7EAF6-E9AB-8669-8F50-451BE479306F}"/>
              </a:ext>
            </a:extLst>
          </p:cNvPr>
          <p:cNvSpPr txBox="1"/>
          <p:nvPr/>
        </p:nvSpPr>
        <p:spPr>
          <a:xfrm>
            <a:off x="18509" y="5744216"/>
            <a:ext cx="2392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Назарова Антонина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F6B706-FC2F-3934-141A-AF3210097285}"/>
              </a:ext>
            </a:extLst>
          </p:cNvPr>
          <p:cNvSpPr txBox="1"/>
          <p:nvPr/>
        </p:nvSpPr>
        <p:spPr>
          <a:xfrm>
            <a:off x="3322994" y="5757411"/>
            <a:ext cx="2158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Провоторов Даниил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2B4FF8-A06F-2ED7-6BED-BB53D1090E92}"/>
              </a:ext>
            </a:extLst>
          </p:cNvPr>
          <p:cNvSpPr txBox="1"/>
          <p:nvPr/>
        </p:nvSpPr>
        <p:spPr>
          <a:xfrm>
            <a:off x="8874217" y="3025301"/>
            <a:ext cx="2144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Bahnschrift" panose="020B0502040204020203" pitchFamily="34" charset="0"/>
              </a:rPr>
              <a:t>Мухамадеев</a:t>
            </a:r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 Богдан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782E34-1D23-F9FB-5359-354CC8DC60A7}"/>
              </a:ext>
            </a:extLst>
          </p:cNvPr>
          <p:cNvSpPr txBox="1"/>
          <p:nvPr/>
        </p:nvSpPr>
        <p:spPr>
          <a:xfrm>
            <a:off x="6891503" y="5730935"/>
            <a:ext cx="1838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Bahnschrift" panose="020B0502040204020203" pitchFamily="34" charset="0"/>
              </a:rPr>
              <a:t>Корелин</a:t>
            </a:r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 Михаил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3856B4-F126-B395-9779-AFB2F593A3F1}"/>
              </a:ext>
            </a:extLst>
          </p:cNvPr>
          <p:cNvSpPr txBox="1"/>
          <p:nvPr/>
        </p:nvSpPr>
        <p:spPr>
          <a:xfrm>
            <a:off x="9848592" y="5711812"/>
            <a:ext cx="2177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Bahnschrift" panose="020B0502040204020203" pitchFamily="34" charset="0"/>
              </a:rPr>
              <a:t>Аркушенко</a:t>
            </a:r>
            <a:r>
              <a:rPr lang="ru-RU" sz="1600" b="1" dirty="0">
                <a:solidFill>
                  <a:srgbClr val="002060"/>
                </a:solidFill>
                <a:latin typeface="Bahnschrift" panose="020B0502040204020203" pitchFamily="34" charset="0"/>
              </a:rPr>
              <a:t> Максим</a:t>
            </a:r>
            <a:endParaRPr lang="en-US" sz="1600" b="1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Утилизация и обезвреживание отходов производств с помощью термической переработки</a:t>
            </a:r>
            <a:endParaRPr dirty="0"/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0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"/>
              <a:buNone/>
            </a:pPr>
            <a:r>
              <a:rPr lang="ru-RU" sz="360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A65B5C-5E30-C739-CD3F-866EED0F7DBC}"/>
              </a:ext>
            </a:extLst>
          </p:cNvPr>
          <p:cNvSpPr txBox="1"/>
          <p:nvPr/>
        </p:nvSpPr>
        <p:spPr>
          <a:xfrm>
            <a:off x="1011161" y="1157575"/>
            <a:ext cx="763382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err="1">
                <a:solidFill>
                  <a:srgbClr val="002060"/>
                </a:solidFill>
                <a:latin typeface="Bahnschrift" panose="020B0502040204020203" pitchFamily="34" charset="0"/>
              </a:rPr>
              <a:t>Ставертий</a:t>
            </a:r>
            <a:r>
              <a:rPr lang="ru-RU" sz="4000" dirty="0">
                <a:solidFill>
                  <a:srgbClr val="002060"/>
                </a:solidFill>
                <a:latin typeface="Bahnschrift" panose="020B0502040204020203" pitchFamily="34" charset="0"/>
              </a:rPr>
              <a:t> Глеб Владимирович</a:t>
            </a:r>
          </a:p>
          <a:p>
            <a:r>
              <a:rPr lang="ru-RU" sz="4000" dirty="0">
                <a:solidFill>
                  <a:srgbClr val="002060"/>
                </a:solidFill>
                <a:latin typeface="Bahnschrift" panose="020B0502040204020203" pitchFamily="34" charset="0"/>
              </a:rPr>
              <a:t>Stavertijgv@gmail.com</a:t>
            </a:r>
          </a:p>
          <a:p>
            <a:r>
              <a:rPr lang="ru-RU" sz="4000" dirty="0">
                <a:solidFill>
                  <a:srgbClr val="002060"/>
                </a:solidFill>
                <a:latin typeface="Bahnschrift" panose="020B0502040204020203" pitchFamily="34" charset="0"/>
              </a:rPr>
              <a:t>89044571533</a:t>
            </a:r>
          </a:p>
          <a:p>
            <a:endParaRPr lang="ru-RU" sz="40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6B401C-4029-5B10-A6E7-64A8F3358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542" y="3229466"/>
            <a:ext cx="2205901" cy="218149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9AE46F-B357-9210-F8A6-BDA5C24BB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2037" y="3229466"/>
            <a:ext cx="2495929" cy="26881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5E5359-1762-84C9-F2B4-D2BEAE45E6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531" b="20442" l="47196" r="56847">
                        <a14:foregroundMark x1="51892" y1="14324" x2="51892" y2="14324"/>
                        <a14:foregroundMark x1="51892" y1="17162" x2="51892" y2="17162"/>
                        <a14:foregroundMark x1="53919" y1="15811" x2="53919" y2="15811"/>
                      </a14:backgroundRemoval>
                    </a14:imgEffect>
                  </a14:imgLayer>
                </a14:imgProps>
              </a:ext>
            </a:extLst>
          </a:blip>
          <a:srcRect l="45990" t="9292" r="41947" b="78319"/>
          <a:stretch/>
        </p:blipFill>
        <p:spPr>
          <a:xfrm>
            <a:off x="298417" y="1800571"/>
            <a:ext cx="763660" cy="7842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D193E2-9843-6A01-4687-E6484DBC9B5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164" b="32424" l="47220" r="56704">
                        <a14:foregroundMark x1="50676" y1="27027" x2="50676" y2="27027"/>
                      </a14:backgroundRemoval>
                    </a14:imgEffect>
                  </a14:imgLayer>
                </a14:imgProps>
              </a:ext>
            </a:extLst>
          </a:blip>
          <a:srcRect l="46035" t="22007" r="42110" b="66419"/>
          <a:stretch/>
        </p:blipFill>
        <p:spPr>
          <a:xfrm>
            <a:off x="314253" y="2493191"/>
            <a:ext cx="747824" cy="7301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0CE935-1449-769D-E83D-467C480D465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549" b="83156" l="46808" r="58566"/>
                    </a14:imgEffect>
                  </a14:imgLayer>
                </a14:imgProps>
              </a:ext>
            </a:extLst>
          </a:blip>
          <a:srcRect l="45338" t="70098" r="39964" b="15393"/>
          <a:stretch/>
        </p:blipFill>
        <p:spPr>
          <a:xfrm>
            <a:off x="298417" y="1087274"/>
            <a:ext cx="923162" cy="911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664506-1ECE-7FDE-8D85-C807EE52C9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7781" b="66169" l="52284" r="70560">
                        <a14:foregroundMark x1="53378" y1="52162" x2="53378" y2="52162"/>
                      </a14:backgroundRemoval>
                    </a14:imgEffect>
                  </a14:imgLayer>
                </a14:imgProps>
              </a:ext>
            </a:extLst>
          </a:blip>
          <a:srcRect l="50000" t="45482" r="27155" b="31533"/>
          <a:stretch/>
        </p:blipFill>
        <p:spPr>
          <a:xfrm>
            <a:off x="4524526" y="3198104"/>
            <a:ext cx="833016" cy="8381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417412-5702-7E36-2901-28CB58CD4B1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1081" b="85811" l="10000" r="25000">
                        <a14:foregroundMark x1="11892" y1="72973" x2="11892" y2="72973"/>
                        <a14:foregroundMark x1="15000" y1="71757" x2="15000" y2="71757"/>
                        <a14:foregroundMark x1="24189" y1="79730" x2="24189" y2="79730"/>
                        <a14:foregroundMark x1="25000" y1="80270" x2="25000" y2="80270"/>
                        <a14:foregroundMark x1="18108" y1="85811" x2="18108" y2="85811"/>
                        <a14:foregroundMark x1="10135" y1="77973" x2="10135" y2="77973"/>
                        <a14:foregroundMark x1="17973" y1="71081" x2="17973" y2="71081"/>
                        <a14:foregroundMark x1="17432" y1="79730" x2="17432" y2="79730"/>
                        <a14:foregroundMark x1="18243" y1="78243" x2="18243" y2="78243"/>
                        <a14:foregroundMark x1="15676" y1="78108" x2="15676" y2="78108"/>
                      </a14:backgroundRemoval>
                    </a14:imgEffect>
                  </a14:imgLayer>
                </a14:imgProps>
              </a:ext>
            </a:extLst>
          </a:blip>
          <a:srcRect l="8660" t="69934" r="73994" b="13275"/>
          <a:stretch/>
        </p:blipFill>
        <p:spPr>
          <a:xfrm>
            <a:off x="8010271" y="3223291"/>
            <a:ext cx="772375" cy="7476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17808</TotalTime>
  <Words>954</Words>
  <Application>Microsoft Macintosh PowerPoint</Application>
  <PresentationFormat>Произвольный</PresentationFormat>
  <Paragraphs>195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Rasa Light</vt:lpstr>
      <vt:lpstr>Calibri</vt:lpstr>
      <vt:lpstr>Rasa</vt:lpstr>
      <vt:lpstr>Bahnschrift</vt:lpstr>
      <vt:lpstr>Montserrat</vt:lpstr>
      <vt:lpstr>Тема Office</vt:lpstr>
      <vt:lpstr>Утилизация и обезвреживание отходов производств с помощью термической переработки</vt:lpstr>
      <vt:lpstr>Проблема и актуальность </vt:lpstr>
      <vt:lpstr>Суть проекта </vt:lpstr>
      <vt:lpstr>Наша установка</vt:lpstr>
      <vt:lpstr>Рынок </vt:lpstr>
      <vt:lpstr>Сравнительный анализ конкурентов </vt:lpstr>
      <vt:lpstr>3D модель установки </vt:lpstr>
      <vt:lpstr>Презентация PowerPoint</vt:lpstr>
      <vt:lpstr>Стратегия развития   </vt:lpstr>
      <vt:lpstr>Рабочий состав 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ПРОПИСНЫМИ БУКВАМИ</dc:title>
  <dc:creator>пользователь Microsoft Office</dc:creator>
  <cp:lastModifiedBy>Глеб Ставертий</cp:lastModifiedBy>
  <cp:revision>13</cp:revision>
  <dcterms:created xsi:type="dcterms:W3CDTF">2021-05-14T09:45:42Z</dcterms:created>
  <dcterms:modified xsi:type="dcterms:W3CDTF">2023-12-05T18:49:42Z</dcterms:modified>
</cp:coreProperties>
</file>