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11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32" autoAdjust="0"/>
  </p:normalViewPr>
  <p:slideViewPr>
    <p:cSldViewPr snapToGrid="0">
      <p:cViewPr varScale="1">
        <p:scale>
          <a:sx n="83" d="100"/>
          <a:sy n="83" d="100"/>
        </p:scale>
        <p:origin x="-658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7342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35241" y="-3406413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607209" y="2562360"/>
            <a:ext cx="5893584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latin typeface="Book Antiqua" panose="02040602050305030304" pitchFamily="18" charset="0"/>
              </a:rPr>
              <a:t>Девиз проекта: красота снаружи – сила внутри</a:t>
            </a:r>
            <a:r>
              <a:rPr lang="ru-RU" sz="2400" dirty="0">
                <a:latin typeface="Book Antiqua" panose="02040602050305030304" pitchFamily="18" charset="0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627576" y="1911560"/>
            <a:ext cx="10609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FitWomen</a:t>
            </a:r>
            <a:r>
              <a:rPr lang="ru-RU" sz="36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: фитнес для женщин в любой части света</a:t>
            </a:r>
            <a:endParaRPr sz="36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627576" y="3042812"/>
            <a:ext cx="859961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schemeClr val="bg1"/>
                </a:solidFill>
                <a:latin typeface="Book Antiqua" panose="02040602050305030304" pitchFamily="18" charset="0"/>
              </a:rPr>
              <a:t>Создание 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успешного и популярного сайта для занятий фитнесомайта 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для занятий фитнесом</a:t>
            </a:r>
            <a:endParaRPr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ПРОФИЛЬ КОМАНДЫ</a:t>
              </a:r>
              <a:endParaRPr dirty="0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49785" y="1303689"/>
            <a:ext cx="2697775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51458" y="4377655"/>
            <a:ext cx="25971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Book Antiqua" panose="02040602050305030304" pitchFamily="18" charset="0"/>
                <a:cs typeface="Arial"/>
              </a:rPr>
              <a:t>Муратов Тимур</a:t>
            </a:r>
            <a:endParaRPr sz="1600" dirty="0">
              <a:latin typeface="Book Antiqua" panose="02040602050305030304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Book Antiqua" panose="02040602050305030304" pitchFamily="18" charset="0"/>
                <a:cs typeface="Arial"/>
              </a:rPr>
              <a:t>лидер команды</a:t>
            </a:r>
            <a:endParaRPr sz="1400" dirty="0">
              <a:latin typeface="Book Antiqua" panose="02040602050305030304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Book Antiqua" panose="02040602050305030304" pitchFamily="18" charset="0"/>
                <a:cs typeface="Arial"/>
              </a:rPr>
              <a:t>Спикер, поиск информации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2868365" y="4323258"/>
            <a:ext cx="2523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Book Antiqua" panose="02040602050305030304" pitchFamily="18" charset="0"/>
                <a:cs typeface="Arial"/>
              </a:rPr>
              <a:t>Маркова Дарья</a:t>
            </a:r>
            <a:endParaRPr sz="1600" dirty="0">
              <a:latin typeface="Book Antiqua" panose="02040602050305030304" pitchFamily="18" charset="0"/>
            </a:endParaRPr>
          </a:p>
          <a:p>
            <a:pPr>
              <a:defRPr/>
            </a:pPr>
            <a:r>
              <a:rPr lang="ru-RU" sz="1400" dirty="0">
                <a:latin typeface="Book Antiqua" panose="02040602050305030304" pitchFamily="18" charset="0"/>
                <a:cs typeface="Arial"/>
              </a:rPr>
              <a:t>Презентация, разработка проекта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9435594" y="4408432"/>
            <a:ext cx="18998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Book Antiqua" panose="02040602050305030304" pitchFamily="18" charset="0"/>
                <a:cs typeface="Arial"/>
              </a:rPr>
              <a:t>Ле Нгуен Кхуе</a:t>
            </a:r>
            <a:endParaRPr sz="1600" dirty="0">
              <a:latin typeface="Book Antiqua" panose="02040602050305030304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Book Antiqua" panose="02040602050305030304" pitchFamily="18" charset="0"/>
              </a:rPr>
              <a:t>Поиск информации</a:t>
            </a:r>
            <a:endParaRPr lang="ru-RU" sz="1400" dirty="0">
              <a:latin typeface="Book Antiqua" panose="0204060205030503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073607" y="4377658"/>
            <a:ext cx="23342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Book Antiqua" panose="02040602050305030304" pitchFamily="18" charset="0"/>
                <a:cs typeface="Arial"/>
              </a:rPr>
              <a:t>Мачнева Полина</a:t>
            </a:r>
            <a:endParaRPr lang="ru-RU" sz="1600" dirty="0">
              <a:latin typeface="Book Antiqua" panose="02040602050305030304" pitchFamily="18" charset="0"/>
            </a:endParaRPr>
          </a:p>
          <a:p>
            <a:pPr>
              <a:defRPr/>
            </a:pPr>
            <a:r>
              <a:rPr lang="ru-RU" sz="1400" dirty="0">
                <a:latin typeface="Book Antiqua" panose="02040602050305030304" pitchFamily="18" charset="0"/>
                <a:cs typeface="Arial"/>
              </a:rPr>
              <a:t>Работа над презентацией</a:t>
            </a: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7436816" y="4377657"/>
            <a:ext cx="18998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Book Antiqua" panose="02040602050305030304" pitchFamily="18" charset="0"/>
                <a:cs typeface="Arial"/>
              </a:rPr>
              <a:t>Лейс Илья</a:t>
            </a:r>
            <a:endParaRPr sz="1600" dirty="0">
              <a:latin typeface="Book Antiqua" panose="02040602050305030304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Book Antiqua" panose="02040602050305030304" pitchFamily="18" charset="0"/>
                <a:cs typeface="Arial"/>
              </a:rPr>
              <a:t>Поиск информации</a:t>
            </a:r>
            <a:endParaRPr lang="ru-RU" sz="1400" dirty="0"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077AEC7-DD47-F7BE-09AC-93045A0E00EF}"/>
              </a:ext>
            </a:extLst>
          </p:cNvPr>
          <p:cNvSpPr/>
          <p:nvPr/>
        </p:nvSpPr>
        <p:spPr bwMode="auto">
          <a:xfrm>
            <a:off x="3205018" y="1526959"/>
            <a:ext cx="1879022" cy="266217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EEEE638-B800-3474-B273-D36686BFCBEE}"/>
              </a:ext>
            </a:extLst>
          </p:cNvPr>
          <p:cNvSpPr/>
          <p:nvPr/>
        </p:nvSpPr>
        <p:spPr bwMode="auto">
          <a:xfrm>
            <a:off x="5301242" y="1526959"/>
            <a:ext cx="1879022" cy="266217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94840DA0-01F2-95F0-4EBB-35A80CA5CE92}"/>
              </a:ext>
            </a:extLst>
          </p:cNvPr>
          <p:cNvSpPr/>
          <p:nvPr/>
        </p:nvSpPr>
        <p:spPr bwMode="auto">
          <a:xfrm>
            <a:off x="7474486" y="1526959"/>
            <a:ext cx="1879022" cy="266217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614E2DB8-5FB2-CAD9-3902-0062C5F952B2}"/>
              </a:ext>
            </a:extLst>
          </p:cNvPr>
          <p:cNvSpPr/>
          <p:nvPr/>
        </p:nvSpPr>
        <p:spPr bwMode="auto">
          <a:xfrm>
            <a:off x="9620157" y="1526959"/>
            <a:ext cx="1879022" cy="266217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dirty="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 dirty="0"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3234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4" y="1319512"/>
            <a:ext cx="57688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Book Antiqua" panose="02040602050305030304" pitchFamily="18" charset="0"/>
                <a:cs typeface="Arial"/>
              </a:rPr>
              <a:t>Проблема: У многих женщин </a:t>
            </a:r>
            <a: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нет возможности посещать спортивные залы из-за финансовых возможностей или они 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проживают </a:t>
            </a:r>
            <a: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на территории, где нет спортивных залов/оборудования.</a:t>
            </a:r>
            <a:r>
              <a:rPr lang="ru-RU" dirty="0">
                <a:latin typeface="Book Antiqua" panose="02040602050305030304" pitchFamily="18" charset="0"/>
              </a:rPr>
              <a:t/>
            </a:r>
            <a:br>
              <a:rPr lang="ru-RU" dirty="0">
                <a:latin typeface="Book Antiqua" panose="02040602050305030304" pitchFamily="18" charset="0"/>
              </a:rPr>
            </a:br>
            <a:endParaRPr lang="ru-RU" dirty="0">
              <a:latin typeface="Book Antiqua" panose="02040602050305030304" pitchFamily="18" charset="0"/>
              <a:cs typeface="Arial"/>
            </a:endParaRPr>
          </a:p>
          <a:p>
            <a:pPr>
              <a:defRPr/>
            </a:pPr>
            <a:r>
              <a:rPr lang="ru-RU" dirty="0">
                <a:latin typeface="Book Antiqua" panose="02040602050305030304" pitchFamily="18" charset="0"/>
                <a:cs typeface="Arial"/>
              </a:rPr>
              <a:t>В настоящее время эту проблему решают следующим способом: хаотичной самостоятельной подготовкой, неправильно ставят себе нагрузку и путаются в упражнениях.</a:t>
            </a:r>
            <a:endParaRPr dirty="0">
              <a:latin typeface="Book Antiqua" panose="02040602050305030304" pitchFamily="18" charset="0"/>
            </a:endParaRPr>
          </a:p>
          <a:p>
            <a:pPr>
              <a:defRPr/>
            </a:pPr>
            <a:endParaRPr lang="ru-RU" dirty="0">
              <a:latin typeface="Book Antiqua" panose="02040602050305030304" pitchFamily="18" charset="0"/>
              <a:cs typeface="Arial"/>
            </a:endParaRPr>
          </a:p>
          <a:p>
            <a:pPr>
              <a:defRPr/>
            </a:pPr>
            <a:endParaRPr lang="ru-RU" dirty="0">
              <a:latin typeface="Book Antiqua" panose="02040602050305030304" pitchFamily="18" charset="0"/>
              <a:cs typeface="Arial"/>
            </a:endParaRPr>
          </a:p>
          <a:p>
            <a:pPr>
              <a:defRPr/>
            </a:pPr>
            <a:r>
              <a:rPr lang="ru-RU" dirty="0">
                <a:latin typeface="Book Antiqua" panose="02040602050305030304" pitchFamily="18" charset="0"/>
                <a:cs typeface="Arial"/>
              </a:rPr>
              <a:t>Способ неэффективный, потому что: быстро теряют мотивацию, чувствуют постоянную усталость, берут лишнюю нагрузку и не понимают, как достичь цели.</a:t>
            </a:r>
            <a:endParaRPr dirty="0">
              <a:latin typeface="Book Antiqua" panose="02040602050305030304" pitchFamily="18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04622"/>
            <a:ext cx="4330238" cy="323738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416690" y="760121"/>
            <a:ext cx="5435633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Arial"/>
              </a:rPr>
              <a:t>Наша целевая аудитория – это женщины от 18 до 55 лет.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 Они могут работать в офисе или быть домохозяйками, быть студентками или молодыми мамами. Они ведут здоровый и активный образ жизни или же сталкиваются с проблемой недостатка такового.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sz="1400" b="1" dirty="0">
              <a:solidFill>
                <a:srgbClr val="000000"/>
              </a:solidFill>
              <a:latin typeface="Book Antiqua" panose="02040602050305030304" pitchFamily="18" charset="0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Проблемы и потребности целевой аудитории включают:</a:t>
            </a:r>
          </a:p>
          <a:p>
            <a:pPr marL="285750" marR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Ограничение времени и доступности фитнес-залов.</a:t>
            </a:r>
          </a:p>
          <a:p>
            <a:pPr marL="285750" marR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Высокая стоимость посещения спортивных залов.</a:t>
            </a:r>
          </a:p>
          <a:p>
            <a:pPr marL="285750" marR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Отсутствие мотивации и поддержки в достижении своих фитнес-целей.</a:t>
            </a:r>
          </a:p>
          <a:p>
            <a:pPr marL="285750" marR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Неудобство или стеснение при посещении тренировок в общественных местах.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Arial"/>
              </a:rPr>
              <a:t/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Arial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Arial"/>
              </a:rPr>
              <a:t/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Arial"/>
              </a:rPr>
            </a:br>
            <a:r>
              <a:rPr lang="ru-RU" sz="14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Продукты, которые сейчас использует для решения проблемы: 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>Просмотр роликов на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YouTube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, использование мобильных приложений для фитнеса, подписка на множество телеграмм-каналов.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/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4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Причины, по которым текущие решения «не работают»: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Текущие решения, такие как: просмотр видео на YouTube или упражнения дома, могут быть неэффективными, поскольку они не предоставляют персонализированной помощи и мотивации, а потому люди не видят свои успехи и не добиваются поставленной цели.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/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>
              <a:latin typeface="Arial"/>
              <a:cs typeface="Arial"/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B2F849AE-084C-2C3D-0E99-CAE7955BF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84" y="1484454"/>
            <a:ext cx="4211499" cy="307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FAC2319-5E4D-BFD1-DBBE-CA9C59840223}"/>
              </a:ext>
            </a:extLst>
          </p:cNvPr>
          <p:cNvSpPr txBox="1"/>
          <p:nvPr/>
        </p:nvSpPr>
        <p:spPr>
          <a:xfrm>
            <a:off x="419314" y="4733240"/>
            <a:ext cx="43302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Целевая аудитория ценит возможность получить профессиональную помощь, мотивацию и поддержку со стороны тренеров и участников. Они обращают внимание на гибкость и удобство тренировок, доступность цен и возможность тренироваться в любом месте и в удобное время.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59899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Book Antiqua" panose="02040602050305030304" pitchFamily="18" charset="0"/>
                <a:cs typeface="Arial"/>
              </a:rPr>
              <a:t>Предлагаемая идея</a:t>
            </a:r>
            <a:r>
              <a:rPr lang="ru-RU" dirty="0">
                <a:latin typeface="Book Antiqua" panose="02040602050305030304" pitchFamily="18" charset="0"/>
                <a:cs typeface="Arial"/>
              </a:rPr>
              <a:t>: </a:t>
            </a:r>
            <a: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создание и разработка сайта, который будет предоставлять профессиональную помощь, видео-уроки, поддержку и мотивацию для женщин. </a:t>
            </a:r>
            <a:b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Для реализации проекта необходимы финансовые средства в размере до 1 миллиона рублей. Эти средства будут использованы на разработку сайта, создание видео-контента, найм профессиональных тренеров и специалистов для консультации и поддержки пользователей.</a:t>
            </a:r>
            <a:r>
              <a:rPr lang="ru-RU" dirty="0">
                <a:latin typeface="Book Antiqua" panose="02040602050305030304" pitchFamily="18" charset="0"/>
              </a:rPr>
              <a:t/>
            </a:r>
            <a:br>
              <a:rPr lang="ru-RU" dirty="0">
                <a:latin typeface="Book Antiqua" panose="02040602050305030304" pitchFamily="18" charset="0"/>
              </a:rPr>
            </a:br>
            <a:r>
              <a:rPr lang="ru-RU" dirty="0">
                <a:latin typeface="Book Antiqua" panose="02040602050305030304" pitchFamily="18" charset="0"/>
              </a:rPr>
              <a:t/>
            </a:r>
            <a:br>
              <a:rPr lang="ru-RU" dirty="0">
                <a:latin typeface="Book Antiqua" panose="0204060205030503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Мы ожидаем, что проект сможет быть реализован в течение 3-х лет, включая все этапы разработки, тестирования и запуска сайта.</a:t>
            </a:r>
            <a:endParaRPr dirty="0">
              <a:latin typeface="Book Antiqua" panose="02040602050305030304" pitchFamily="18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 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+mn-ea"/>
                <a:cs typeface="+mn-cs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96149" y="1048770"/>
            <a:ext cx="6600524" cy="283499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218474" y="3914780"/>
            <a:ext cx="30436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Book Antiqua" panose="02040602050305030304" pitchFamily="18" charset="0"/>
                <a:cs typeface="Arial"/>
              </a:rPr>
              <a:t>Пример шапки сайта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6696673" y="898806"/>
            <a:ext cx="560506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Book Antiqua" panose="02040602050305030304" pitchFamily="18" charset="0"/>
                <a:cs typeface="Arial"/>
              </a:rPr>
              <a:t>Продукт: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фитнес-сайт для женщин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Book Antiqua" panose="02040602050305030304" pitchFamily="18" charset="0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Book Antiqua" panose="02040602050305030304" pitchFamily="18" charset="0"/>
                <a:cs typeface="Arial"/>
              </a:rPr>
              <a:t>Основные функции: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Профессиональная помощь от тренеров и диетологов, которые проконсультируют и </a:t>
            </a:r>
            <a:r>
              <a:rPr lang="ru-RU" sz="1400" dirty="0">
                <a:solidFill>
                  <a:srgbClr val="000000"/>
                </a:solidFill>
                <a:latin typeface="Book Antiqua" panose="02040602050305030304" pitchFamily="18" charset="0"/>
              </a:rPr>
              <a:t>дадут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рекомендации по тренировкам и питанию.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Видео-уроки: раздел с видеороликами, где можно найти тренировки на разные группы мышц, кардио-тренировки, упражнения для растяжки и т.д. Доступны для просмотра в любое удобное время.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Поддержка и мотивация: создание онлайн-чата, где участницы могут общаться, делиться своими достижениями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 и взаимно поддерживать друг друга.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Прогресс отслеживания: возможность вести дневник, записывать свои достижения, где будет отражен прогресс в выполнении упражнений.</a:t>
            </a:r>
            <a:r>
              <a:rPr lang="ru-RU" sz="1200" dirty="0"/>
              <a:t/>
            </a:r>
            <a:br>
              <a:rPr lang="ru-RU" sz="1200" dirty="0"/>
            </a:b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A91655E-0562-03B3-09FF-317C98B8356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149" y="1048769"/>
            <a:ext cx="6600524" cy="2834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DDDAE3-B1B1-8C7D-712D-DCE6A3476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Book Antiqua" panose="02040602050305030304" pitchFamily="18" charset="0"/>
                <a:ea typeface="+mn-ea"/>
                <a:cs typeface="Arial"/>
              </a:rPr>
              <a:t>Сценарий использования сайта</a:t>
            </a:r>
            <a:endParaRPr lang="ru-RU" sz="3600" dirty="0"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323706A-1769-F935-5A45-C3A05CF0515D}"/>
              </a:ext>
            </a:extLst>
          </p:cNvPr>
          <p:cNvSpPr txBox="1"/>
          <p:nvPr/>
        </p:nvSpPr>
        <p:spPr bwMode="auto">
          <a:xfrm>
            <a:off x="497150" y="2312986"/>
            <a:ext cx="2687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Регистрация на </a:t>
            </a:r>
            <a:r>
              <a:rPr lang="en-US" sz="1600" dirty="0">
                <a:latin typeface="Book Antiqua" panose="02040602050305030304" pitchFamily="18" charset="0"/>
              </a:rPr>
              <a:t>FitWomen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96A81C-11C1-8C19-920E-B00573C45073}"/>
              </a:ext>
            </a:extLst>
          </p:cNvPr>
          <p:cNvSpPr txBox="1"/>
          <p:nvPr/>
        </p:nvSpPr>
        <p:spPr bwMode="auto">
          <a:xfrm>
            <a:off x="4056708" y="2312986"/>
            <a:ext cx="2081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Заполнение анкеты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5092BE08-1ABC-13ED-0636-90385D195449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3184542" y="2482263"/>
            <a:ext cx="666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D659C81A-B1B3-6091-616C-6C347000901A}"/>
              </a:ext>
            </a:extLst>
          </p:cNvPr>
          <p:cNvCxnSpPr>
            <a:stCxn id="6" idx="3"/>
          </p:cNvCxnSpPr>
          <p:nvPr/>
        </p:nvCxnSpPr>
        <p:spPr>
          <a:xfrm>
            <a:off x="6137727" y="2482263"/>
            <a:ext cx="627057" cy="1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5FBDB75-B533-B9DD-7B83-9D3555BAB9F9}"/>
              </a:ext>
            </a:extLst>
          </p:cNvPr>
          <p:cNvSpPr txBox="1"/>
          <p:nvPr/>
        </p:nvSpPr>
        <p:spPr>
          <a:xfrm>
            <a:off x="6828508" y="2323112"/>
            <a:ext cx="2295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Твой личный аккаунт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54FB9735-1325-954A-F778-2764BF37E811}"/>
              </a:ext>
            </a:extLst>
          </p:cNvPr>
          <p:cNvCxnSpPr>
            <a:cxnSpLocks/>
          </p:cNvCxnSpPr>
          <p:nvPr/>
        </p:nvCxnSpPr>
        <p:spPr>
          <a:xfrm flipH="1">
            <a:off x="5850384" y="2793276"/>
            <a:ext cx="1147585" cy="492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BAD4FB0C-1D22-B30D-F637-30F3A9421156}"/>
              </a:ext>
            </a:extLst>
          </p:cNvPr>
          <p:cNvCxnSpPr>
            <a:cxnSpLocks/>
          </p:cNvCxnSpPr>
          <p:nvPr/>
        </p:nvCxnSpPr>
        <p:spPr>
          <a:xfrm>
            <a:off x="7931704" y="2898056"/>
            <a:ext cx="0" cy="833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5A5F2677-17EF-305C-2BEF-0EA3BBBF6DA8}"/>
              </a:ext>
            </a:extLst>
          </p:cNvPr>
          <p:cNvCxnSpPr>
            <a:cxnSpLocks/>
          </p:cNvCxnSpPr>
          <p:nvPr/>
        </p:nvCxnSpPr>
        <p:spPr>
          <a:xfrm>
            <a:off x="8865440" y="2793276"/>
            <a:ext cx="953263" cy="6357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4C4FC88-0B1B-AA9D-D845-CEB31C9A8519}"/>
              </a:ext>
            </a:extLst>
          </p:cNvPr>
          <p:cNvSpPr txBox="1"/>
          <p:nvPr/>
        </p:nvSpPr>
        <p:spPr>
          <a:xfrm>
            <a:off x="3355890" y="3443124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Видео-уроки</a:t>
            </a:r>
            <a:r>
              <a:rPr lang="en-US" sz="1600" dirty="0">
                <a:latin typeface="Book Antiqua" panose="02040602050305030304" pitchFamily="18" charset="0"/>
              </a:rPr>
              <a:t> c </a:t>
            </a:r>
            <a:r>
              <a:rPr lang="ru-RU" sz="1600" dirty="0">
                <a:latin typeface="Book Antiqua" panose="02040602050305030304" pitchFamily="18" charset="0"/>
              </a:rPr>
              <a:t>тренером,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консультации у диетологов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AB0D5C0-3FCC-9B05-FCC5-2C4CDEBBCCFF}"/>
              </a:ext>
            </a:extLst>
          </p:cNvPr>
          <p:cNvSpPr txBox="1"/>
          <p:nvPr/>
        </p:nvSpPr>
        <p:spPr>
          <a:xfrm>
            <a:off x="9617909" y="3564232"/>
            <a:ext cx="2215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Онлайн-чат для</a:t>
            </a:r>
            <a:endParaRPr lang="en-US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общения участников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D74F11-6F2C-89AB-9C97-AE5C00490C4C}"/>
              </a:ext>
            </a:extLst>
          </p:cNvPr>
          <p:cNvSpPr txBox="1"/>
          <p:nvPr/>
        </p:nvSpPr>
        <p:spPr>
          <a:xfrm>
            <a:off x="6470491" y="3870641"/>
            <a:ext cx="2949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Тренировочный дневник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для отслеживания прогресса</a:t>
            </a:r>
          </a:p>
        </p:txBody>
      </p:sp>
    </p:spTree>
    <p:extLst>
      <p:ext uri="{BB962C8B-B14F-4D97-AF65-F5344CB8AC3E}">
        <p14:creationId xmlns:p14="http://schemas.microsoft.com/office/powerpoint/2010/main" xmlns="" val="3411811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технологии, которые лежат в основе продукта: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</a:t>
            </a: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Определите, какие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используются в продукте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Опишите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Искусственный интеллект (ИИ):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5" y="1385311"/>
            <a:ext cx="74821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Используемые технологии: Искусственный интеллект, виртуальная и расширенная реальность, интернет вещей, аналитика больших данных, облачные вычисления.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Технические параметры продукта: Персонализированные тренировки и питание, интерактивные видео-уроки, интеграция с фитнес-трекерами, доступность через веб и мобильные устройства, анализ данных, безопасное облачное хранение.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Уровень готовности технологии: TRL №7.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Book Antiqua" panose="02040602050305030304" pitchFamily="18" charset="0"/>
              <a:cs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A3BEE6BC-71CF-1975-7FB8-000E8BEAC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8014" y="3195961"/>
            <a:ext cx="5121774" cy="341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71229813"/>
              </p:ext>
            </p:extLst>
          </p:nvPr>
        </p:nvGraphicFramePr>
        <p:xfrm>
          <a:off x="419314" y="1260167"/>
          <a:ext cx="7937717" cy="34083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332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54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Критерии</a:t>
                      </a:r>
                      <a:endParaRPr sz="1400" b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u="sng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FitWomen</a:t>
                      </a:r>
                      <a:endParaRPr sz="1400" b="1" u="sng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dirty="0">
                          <a:latin typeface="Book Antiqua" panose="02040602050305030304" pitchFamily="18" charset="0"/>
                        </a:rPr>
                        <a:t>infoselection</a:t>
                      </a:r>
                      <a:endParaRPr sz="1400" b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u="none" strike="noStrike" cap="none" spc="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goodlooker</a:t>
                      </a:r>
                      <a:endParaRPr sz="1400" b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u="none" strike="noStrike" cap="none" spc="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only-</a:t>
                      </a:r>
                      <a:r>
                        <a:rPr lang="en-US" sz="1400" b="1" u="none" strike="noStrike" cap="none" spc="0" dirty="0" err="1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fitnes</a:t>
                      </a:r>
                      <a:endParaRPr sz="1400" b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Цена</a:t>
                      </a:r>
                      <a:endParaRPr sz="1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бесплатный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бесплатный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бесплатный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платный, от </a:t>
                      </a:r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490₽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36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Удобство сайта</a:t>
                      </a:r>
                      <a:endParaRPr sz="1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удобный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удобный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неудобный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удобный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Разнообразие тренировок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Видео-формат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Видео-формат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Гиф-изображения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Видео-формат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Поддержка и общение между участниками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присутствует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частично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</a:rPr>
                        <a:t>Раздел с правильным питанием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присутствует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присутствует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sng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присутствует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419314" y="4668549"/>
            <a:ext cx="71912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Уникальность: мы предлагаем удобный и бесплатный доступ к разнообразным тренировкам. Наш сайт обеспечивает обмена опытом и общения с другими участниками через онлайн-чат. </a:t>
            </a:r>
            <a:r>
              <a:rPr lang="ru-RU" sz="1400" dirty="0">
                <a:solidFill>
                  <a:srgbClr val="000000"/>
                </a:solidFill>
                <a:latin typeface="Book Antiqua" panose="02040602050305030304" pitchFamily="18" charset="0"/>
              </a:rPr>
              <a:t>Присутствует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полезная информация о правильном питании и здоровом образе жизни.  </a:t>
            </a:r>
            <a:endParaRPr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4" y="1178560"/>
            <a:ext cx="561046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Гипотеза: Создание доступного и персонализированного фитнес-сайта с профессиональной поддержкой поможет женщинам в разных частях мира улучшить свое физическое здоровье, уровень фитнеса и </a:t>
            </a:r>
            <a:r>
              <a:rPr lang="ru-RU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достичь поставленных целей.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Способ проверки: Провести опрос среди женщин разных возрастных групп и географических местоположений, узнав, насколько они были бы заинтересованы в использовании такого фитнес-сайта.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Целевое количество респондентов: Минимум 20 женщин и девушек.</a:t>
            </a:r>
            <a:endParaRPr sz="1600" dirty="0">
              <a:latin typeface="Book Antiqua" panose="0204060205030503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4023755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15107" y="1319517"/>
            <a:ext cx="481130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Вопросы для опроса:</a:t>
            </a:r>
            <a:br>
              <a:rPr lang="ru-RU" sz="16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1. Как часто вы занимаетесь или занимались фитнесом?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2. Есть ли у вас доступ к спортивным залам или тренажерам?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3. Были ли у вас проблемы с мотивацией или достижением фитнес-целей?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4. Были бы вы заинтересованы в использовании онлайн-сайта с видео-уроками и поддержкой от профессиональных тренеров?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5. Какой формат обучения вас больше всего интересует: видео-уроки, онлайн-консультации, планы тренировок и питания или что-то еще? 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6. В какой стране или регионе вы проживаете?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Book Antiqua" panose="02040602050305030304" pitchFamily="18" charset="0"/>
                <a:cs typeface="Arial"/>
              </a:rPr>
              <a:t> </a:t>
            </a:r>
            <a:endParaRPr lang="ru-RU" sz="16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3C5CC7AC-646E-584B-4B3D-8BFC5C35E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02805" y="4066920"/>
            <a:ext cx="2339265" cy="233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91440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052193"/>
            <a:ext cx="109476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Динамика рынка: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Рынок онлайн-фитнеса вырос на 71% с 2016 по 2022 год, соответственно, это активно развивающаяся сфера.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Основные «игроки» на рынке: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1. Популярные фитнес-платформы, такие как Nike Training Club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, only-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fitnes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, goodlooker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и другие, предлагающие онлайн-тренировки и программы для женщин всех возрастов и уровней физической подготовки.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2. Бренды спортивной одежды и обуви, такие как Adida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, Nike, которые активно продвигают свои товары и услуги через онлайн-</a:t>
            </a:r>
            <a:r>
              <a:rPr lang="ru-RU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сайты.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3. Индивидуальные фитнес-коучи и тренеры, предлагающие онлайн-тренировки.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1" dirty="0">
                <a:latin typeface="Book Antiqua" panose="02040602050305030304" pitchFamily="18" charset="0"/>
              </a:rPr>
              <a:t/>
            </a:r>
            <a:br>
              <a:rPr lang="ru-RU" sz="1600" b="1" dirty="0">
                <a:latin typeface="Book Antiqua" panose="02040602050305030304" pitchFamily="18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Планируемая доля рынка: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С учетом роста интереса к онлайн-фитнесу и здоровому образу жизни, а также широкой целевой аудитории женщин от 18 до 55 лет, планируется занять долю рынка в размере 15% в течение первого года работы.  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xmlns="" id="{119013D6-9907-C146-06A7-A6F78A1DA2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559583" y="1127761"/>
            <a:ext cx="6471532" cy="384720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а) Модель монетизации: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Бесплатный доступ с опцией платных подписок.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Разные уровни платных подписок.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Продажа фитнес-продуктов.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б) Маркетинг и продвижение: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Персонализированные тренировки и поддержка.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Онлайн-платформы и социальные медиа.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в) Партнеры: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Производители фитнес-продуктов.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Фитнес-клубы и специалисты по фитнесу.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Book Antiqua" panose="02040602050305030304" pitchFamily="18" charset="0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35819" y="5264309"/>
            <a:ext cx="4546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Book Antiqua" panose="02040602050305030304" pitchFamily="18" charset="0"/>
                <a:cs typeface="Arial"/>
              </a:rPr>
              <a:t>Общий срок реализации проекта: 12 месяцев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7619726"/>
              </p:ext>
            </p:extLst>
          </p:nvPr>
        </p:nvGraphicFramePr>
        <p:xfrm>
          <a:off x="419314" y="1174060"/>
          <a:ext cx="6581725" cy="3060130"/>
        </p:xfrm>
        <a:graphic>
          <a:graphicData uri="http://schemas.openxmlformats.org/drawingml/2006/table">
            <a:tbl>
              <a:tblPr/>
              <a:tblGrid>
                <a:gridCol w="2441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43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4862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  <a:ea typeface="+mn-ea"/>
                          <a:cs typeface="Arial"/>
                        </a:rPr>
                        <a:t>Задача</a:t>
                      </a:r>
                      <a:endParaRPr sz="140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  <a:ea typeface="+mn-ea"/>
                          <a:cs typeface="Arial"/>
                        </a:rPr>
                        <a:t>Дата начала</a:t>
                      </a:r>
                      <a:endParaRPr sz="140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  <a:ea typeface="+mn-ea"/>
                          <a:cs typeface="Arial"/>
                        </a:rPr>
                        <a:t>Дата завершения</a:t>
                      </a:r>
                      <a:endParaRPr sz="140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  <a:ea typeface="+mn-ea"/>
                          <a:cs typeface="Arial"/>
                        </a:rPr>
                        <a:t>Ответственный</a:t>
                      </a:r>
                      <a:endParaRPr sz="140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17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 Определение целей</a:t>
                      </a:r>
                      <a:endParaRPr lang="ru-RU" sz="1400" b="0" dirty="0"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01.11.2023 </a:t>
                      </a:r>
                      <a:endParaRPr lang="ru-RU" sz="1400" i="1" dirty="0">
                        <a:solidFill>
                          <a:srgbClr val="44546A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10.11.2023</a:t>
                      </a:r>
                      <a:endParaRPr lang="ru-RU" sz="1400" i="1" dirty="0">
                        <a:solidFill>
                          <a:srgbClr val="44546A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Проектный менеджер</a:t>
                      </a:r>
                      <a:endParaRPr lang="ru-RU" sz="1400" i="1" dirty="0">
                        <a:solidFill>
                          <a:srgbClr val="44546A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59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 Разработка сайта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+mn-ea"/>
                          <a:cs typeface="Arial"/>
                        </a:rPr>
                        <a:t>15.11.2023 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+mn-ea"/>
                          <a:cs typeface="Arial"/>
                        </a:rPr>
                        <a:t>15.02.2024 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Веб-разработчик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Создание контента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01.12.2023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31.01.2024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Тренер и диетолог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87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Запуск сайта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 01.03.2024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15.03.2024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Проектный менеджер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Маркетинг и реклама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15.02.2024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30.04.2024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Маркетолог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Обратная связь 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01.04.2024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30.04.2024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+mn-cs"/>
                        </a:rPr>
                        <a:t>Онлайн-чат модератор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5970495"/>
            <a:ext cx="7574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проекта:_____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_______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419314" y="1069856"/>
          <a:ext cx="11335806" cy="461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flipH="1">
            <a:off x="5760720" y="797560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218858" y="612894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+mn-ea"/>
                <a:cs typeface="+mn-cs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33995" y="994595"/>
            <a:ext cx="97510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Количественные результаты: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1. от 1000 до 5000 зарегистрированных пользователей на фитнес сайте онлайн в течение первого года работы.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2. Средний уровень участия пользователей в предлагаемых тренировках.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3. Количество активных пользователей, которые регулярно посещают сайт и участвуют в тренировках.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4. Процент пользователей, которые достигают своих фитнес-целей, используя предоставленные программы и ресурсы.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Качественные результаты: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1. Обратная связь и отзывы пользователей о тренировках</a:t>
            </a:r>
            <a:r>
              <a:rPr lang="ru-RU" sz="1400" dirty="0">
                <a:solidFill>
                  <a:srgbClr val="000000"/>
                </a:solidFill>
                <a:latin typeface="Book Antiqua" panose="02040602050305030304" pitchFamily="18" charset="0"/>
              </a:rPr>
              <a:t> и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 программах.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2. Оценка удовлетворенности пользователей качеством контента, предоставляемого на фитнес сайте.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3. Вовлеченность пользователей в сообщество сайта и участие в дополнительных активностях, таких как форумы и поддержка.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4. Индивидуальные истории успеха пользователей, которые достигли положительных результатов благодаря использованию ресурсов сайта.</a:t>
            </a:r>
            <a:endParaRPr lang="ru-RU" sz="14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050420"/>
            <a:ext cx="667512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Проект фитнес сайта онлайн для женщин целесообразен для реализации по следующим причинам: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1. Широкая целевая аудитория: Женщины от 18 до 55 это большое количество потенциальных пользователей, приведет к высоким возможностям роста и развития сайта.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2. Гибкость расписания: Работа в офисе, заботы о семье или учебные обязанности могут ограничивать время, которое женщины могут уделить фитнесу. Онлайн сайт позволяет им выбирать подходящие тренировки и выполнять их в удобное для них время.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3. Поддержка и мотивация: Сайт предлагает чат поддержки, мотивационные статьи и ресурсы, которые помогут женщинам.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Book Antiqua" panose="02040602050305030304" pitchFamily="18" charset="0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В среднесрочной перспективе (3-5 лет) планы могут включать: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- Увеличение числа зарегистрированных пользователей и активных участников сайта.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- Развитие новых и инновационных функций, таких как интерактивные тренировки, программы питани</a:t>
            </a:r>
            <a:r>
              <a:rPr lang="ru-RU" sz="1400" dirty="0">
                <a:solidFill>
                  <a:srgbClr val="000000"/>
                </a:solidFill>
                <a:latin typeface="Book Antiqua" panose="02040602050305030304" pitchFamily="18" charset="0"/>
              </a:rPr>
              <a:t>я и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др.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- Партнерства с популярными тренерами и диетологами.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- Масштабирование и продвижение сайта через социальные сети, рекламные кампании и партнерства.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- Постоянное улучшение и обновление контента, чтобы оставаться актуальным и привлекательным для целевой аудитории.</a:t>
            </a:r>
            <a:endParaRPr sz="14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/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</TotalTime>
  <Words>3629</Words>
  <Application>Microsoft Office PowerPoint</Application>
  <DocSecurity>0</DocSecurity>
  <PresentationFormat>Произвольный</PresentationFormat>
  <Paragraphs>724</Paragraphs>
  <Slides>56</Slides>
  <Notes>0</Notes>
  <HiddenSlides>41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Сценарий использования сайта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User</cp:lastModifiedBy>
  <cp:revision>61</cp:revision>
  <dcterms:created xsi:type="dcterms:W3CDTF">2023-09-23T09:41:00Z</dcterms:created>
  <dcterms:modified xsi:type="dcterms:W3CDTF">2023-10-24T12:36:15Z</dcterms:modified>
  <cp:category/>
  <dc:identifier/>
  <cp:contentStatus/>
  <dc:language/>
  <cp:version/>
</cp:coreProperties>
</file>