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5"/>
  </p:notesMasterIdLst>
  <p:handoutMasterIdLst>
    <p:handoutMasterId r:id="rId16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1" r:id="rId12"/>
    <p:sldId id="302" r:id="rId13"/>
    <p:sldId id="303" r:id="rId14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52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8865488" cy="3171782"/>
          </a:xfrm>
        </p:spPr>
        <p:txBody>
          <a:bodyPr>
            <a:normAutofit/>
          </a:bodyPr>
          <a:lstStyle/>
          <a:p>
            <a:r>
              <a:rPr lang="ru-RU" dirty="0"/>
              <a:t>Цифровая платформа для клиентов В2В с онлайн-консультантом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329133"/>
            <a:ext cx="7400004" cy="2488447"/>
          </a:xfrm>
        </p:spPr>
        <p:txBody>
          <a:bodyPr/>
          <a:lstStyle/>
          <a:p>
            <a:r>
              <a:rPr lang="ru-RU" dirty="0"/>
              <a:t>Власенко Анастасия</a:t>
            </a:r>
          </a:p>
          <a:p>
            <a:r>
              <a:rPr lang="ru-RU" dirty="0"/>
              <a:t>Воробьева Марина</a:t>
            </a:r>
          </a:p>
          <a:p>
            <a:r>
              <a:rPr lang="ru-RU" dirty="0"/>
              <a:t>Коноплева Мария</a:t>
            </a:r>
          </a:p>
          <a:p>
            <a:r>
              <a:rPr lang="ru-RU" dirty="0" err="1"/>
              <a:t>Нищакова</a:t>
            </a:r>
            <a:r>
              <a:rPr lang="ru-RU" dirty="0"/>
              <a:t> Виктория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73152E-D4AA-AD1E-3523-EA870235F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2588" y="6545942"/>
            <a:ext cx="7121512" cy="476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7" y="2086284"/>
            <a:ext cx="9741217" cy="1135824"/>
          </a:xfrm>
        </p:spPr>
        <p:txBody>
          <a:bodyPr/>
          <a:lstStyle/>
          <a:p>
            <a:r>
              <a:rPr lang="ru-RU" dirty="0"/>
              <a:t>Аннотация проекта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882729"/>
            <a:ext cx="12371469" cy="2485943"/>
          </a:xfrm>
        </p:spPr>
        <p:txBody>
          <a:bodyPr/>
          <a:lstStyle/>
          <a:p>
            <a:r>
              <a:rPr lang="ru-RU" sz="2400" dirty="0"/>
              <a:t>Для повышения удовлетворенности клиентов сотрудничеством с фармацевтическими компаниями и повышения общей суммы заказов от юридических лиц будет предложено создание платформы, которая поможет текущим и новым клиентам легче ориентироваться в ассортименте продукции предприятия, поможет им в процессе выбора закупаемой продукции. Специально разработанный бот будет способен ответить на большинство вопросов данного сегмента клиентов, тем самым повышая производительность и оптимизируя работу компании.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65143" y="6892445"/>
            <a:ext cx="11862671" cy="3124571"/>
          </a:xfrm>
        </p:spPr>
        <p:txBody>
          <a:bodyPr/>
          <a:lstStyle/>
          <a:p>
            <a:r>
              <a:rPr lang="ru-RU" sz="2400" dirty="0"/>
              <a:t>Сочетание технологий веб-маркетинга и платформ B2B позволяет решить проблему обработки больших данных, при этом предоставляя их в удобном для заказчика формате и предоставляя возможность поиска через поисковые системы. Преимуществом также является наличие на площадке только товаров заказчика, в отличие от торговых площадок, на которых также выставляются товары конкурентов. Разработка под конкретного клиента дает возможность индивидуализации платформы (дизайн в корпоративных цветах, удобный формат предоставления отчетности и др.) Использование ИИ – отличительная особенность создаваемой платформы и конкурентное преимущество проекта.</a:t>
            </a:r>
          </a:p>
        </p:txBody>
      </p:sp>
      <p:sp>
        <p:nvSpPr>
          <p:cNvPr id="2" name="Текст 18">
            <a:extLst>
              <a:ext uri="{FF2B5EF4-FFF2-40B4-BE49-F238E27FC236}">
                <a16:creationId xmlns:a16="http://schemas.microsoft.com/office/drawing/2014/main" id="{F0CB4809-DFA8-74B0-75BD-C75747194B96}"/>
              </a:ext>
            </a:extLst>
          </p:cNvPr>
          <p:cNvSpPr txBox="1">
            <a:spLocks/>
          </p:cNvSpPr>
          <p:nvPr/>
        </p:nvSpPr>
        <p:spPr>
          <a:xfrm>
            <a:off x="7765143" y="6051650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/>
              <a:t>Ценностное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572" y="1592500"/>
            <a:ext cx="9741217" cy="911089"/>
          </a:xfrm>
        </p:spPr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6572" y="2942399"/>
            <a:ext cx="8921178" cy="335680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dirty="0"/>
              <a:t>Большие производственные фармацевтические компании обладают большим ассортиментом продукции, который определяется не только большим количеством различных лекарственных препаратов, но и формой их выпуска, объемом. В таких условиях потребителям очень сложно ориентироваться в большом ассортименте и выбрать подходящие товары. Долгое общение с менеджерами по продажам, выяснение интересующих вопросов касательно товаров, понижает уровень удовлетворенности клиентов и затягивает процесс покупки.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07789" y="6745142"/>
            <a:ext cx="8793162" cy="335680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dirty="0"/>
              <a:t>Существующие варианты решения не способны решить данную проблему, так как не используют такие технические решения, как: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Искусственный интеллект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Хранение данных и обработка информации в облаке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Использование </a:t>
            </a:r>
            <a:r>
              <a:rPr lang="de-DE" sz="2400" dirty="0"/>
              <a:t>CRM</a:t>
            </a:r>
            <a:endParaRPr lang="ru-RU" sz="24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Безопасность данных (шифрование)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Аналитика и отчетность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FDEE87-D54D-6890-9BAA-0004B3F3A9C8}"/>
              </a:ext>
            </a:extLst>
          </p:cNvPr>
          <p:cNvSpPr txBox="1"/>
          <p:nvPr/>
        </p:nvSpPr>
        <p:spPr>
          <a:xfrm>
            <a:off x="3599543" y="2273211"/>
            <a:ext cx="13556342" cy="741741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/>
              <a:t>Стартап-проект позволяет полностью решить описанную проблему.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/>
              <a:t>Удобная платформа, возможность настройки фильтров позволяет легче разобраться в ассортименте продукции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/>
              <a:t>Онлайн-консультант очень быстро обрабатывает вопросы клиентов и помогает в выборе продукции, тем самым упрощая процесс коммуникации между компаниями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/>
              <a:t>Наличие на площадке только товаров заказчика, в отличие от торговых площадок, на которых также выставляются товары конкурентов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/>
              <a:t>Разработка под конкретного клиента дает возможность индивидуализации платформы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/>
              <a:t>Возможность масштабирования платформы в зависимости от роста числа пользователей и объема данных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/>
              <a:t>Использование CRM для эффективного управления связями с клиентами, отслеживания заказов и предоставления персонализированных предложений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/>
              <a:t>Обработка больших объемов данных для выявления тенденций, предоставления аналитики и улучшения работы цифровой платформы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763604"/>
            <a:ext cx="9741217" cy="911089"/>
          </a:xfrm>
        </p:spPr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062515"/>
            <a:ext cx="18432491" cy="5704114"/>
          </a:xfrm>
        </p:spPr>
        <p:txBody>
          <a:bodyPr/>
          <a:lstStyle/>
          <a:p>
            <a:r>
              <a:rPr lang="ru-RU" sz="2400" dirty="0"/>
              <a:t>Объем рынка производства лекарственных препаратов в 2022 году составил 94.62 млрд руб. и его рост продолжается. В настоящий момент в РФ работают более 500 предприятий фармацевтической промышленности. То есть количество потенциальных потребителей является довольно высоким и продолжает расти.</a:t>
            </a:r>
          </a:p>
          <a:p>
            <a:endParaRPr lang="ru-RU" sz="2400" dirty="0"/>
          </a:p>
          <a:p>
            <a:r>
              <a:rPr lang="ru-RU" sz="2400" dirty="0"/>
              <a:t>Уровень конкуренции на рынке: средний. </a:t>
            </a:r>
            <a:br>
              <a:rPr lang="ru-RU" sz="2400" dirty="0"/>
            </a:br>
            <a:r>
              <a:rPr lang="ru-RU" sz="2400" dirty="0"/>
              <a:t>Среди конкурентов можно выделить: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«Цифровые Технологии и Платформы» — российская ИТ-компания, разработчик цифровых решений и продуктов для промышленности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ГК "Цифра" - российский разработчик программных продуктов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ООО «Цифровые платформы» специализируется на разработке и обслуживании программного обеспечения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ООО "АБИ БИЗНЕС" - занимаются созданием интернет-сервисов, онлайн школ и цифровых платформ по индивидуальным требованиям заказчиков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ООО «</a:t>
            </a:r>
            <a:r>
              <a:rPr lang="ru-RU" sz="2400" dirty="0" err="1"/>
              <a:t>Нетрика</a:t>
            </a:r>
            <a:r>
              <a:rPr lang="ru-RU" sz="2400" dirty="0"/>
              <a:t>» – это многопрофильная компания, специализирующаяся на создании цифровых платформ и ИТ-решений для государственных структур федерального и регионального уровней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4" name="Текст 13">
            <a:extLst>
              <a:ext uri="{FF2B5EF4-FFF2-40B4-BE49-F238E27FC236}">
                <a16:creationId xmlns:a16="http://schemas.microsoft.com/office/drawing/2014/main" id="{6A01DE0D-10E6-C91B-3560-028E621DDDB7}"/>
              </a:ext>
            </a:extLst>
          </p:cNvPr>
          <p:cNvSpPr txBox="1">
            <a:spLocks/>
          </p:cNvSpPr>
          <p:nvPr/>
        </p:nvSpPr>
        <p:spPr>
          <a:xfrm>
            <a:off x="871538" y="2639977"/>
            <a:ext cx="9485545" cy="40350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2400" dirty="0"/>
              <a:t>Планируем осуществлять деятельность стартапа для начала нашими силами, силами участников проекта. В дальнейшем, при разработке клиентской базы планируем расшириться и привлечь к стартапу тех специалистов, которые будут ответственны непосредственно за разработку платформы, ее доработку. Это позволит не привлекать сторонних работников и быстрее реагировать на запросы клиентов.</a:t>
            </a:r>
          </a:p>
          <a:p>
            <a:pPr>
              <a:buClrTx/>
            </a:pPr>
            <a:r>
              <a:rPr lang="ru-RU" sz="2400" dirty="0"/>
              <a:t>Будучи разработчиком платформы, мы планируем совместно с клиентом отладить работу платформы за несколько итераций и далее продать лицензию на ее использование клиенту.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261818"/>
            <a:ext cx="4134612" cy="3055579"/>
          </a:xfrm>
        </p:spPr>
        <p:txBody>
          <a:bodyPr/>
          <a:lstStyle/>
          <a:p>
            <a:r>
              <a:rPr lang="ru-RU" dirty="0"/>
              <a:t>Высшее образование по направлению «Менеджмент»</a:t>
            </a:r>
          </a:p>
          <a:p>
            <a:r>
              <a:rPr lang="ru-RU" dirty="0"/>
              <a:t>Опыт работы: </a:t>
            </a:r>
          </a:p>
          <a:p>
            <a:r>
              <a:rPr lang="ru-RU" dirty="0"/>
              <a:t>2 года, ведущий специалист по ВЭД  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Власенко Анастасия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/>
              <a:t>Высшее образование по направлению «Логистика»</a:t>
            </a:r>
          </a:p>
          <a:p>
            <a:r>
              <a:rPr lang="ru-RU" dirty="0"/>
              <a:t>Опыт работы: </a:t>
            </a:r>
          </a:p>
          <a:p>
            <a:r>
              <a:rPr lang="ru-RU" dirty="0"/>
              <a:t>более 7 лет, в поддержке продаж различных компаний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err="1"/>
              <a:t>Нищакова</a:t>
            </a:r>
            <a:r>
              <a:rPr lang="ru-RU" dirty="0"/>
              <a:t> Виктория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7261819"/>
            <a:ext cx="4134612" cy="3055578"/>
          </a:xfrm>
        </p:spPr>
        <p:txBody>
          <a:bodyPr/>
          <a:lstStyle/>
          <a:p>
            <a:r>
              <a:rPr lang="ru-RU" dirty="0"/>
              <a:t>Высшее образование по направлению «Менеджмент», профиль «Маркетинг»</a:t>
            </a:r>
          </a:p>
          <a:p>
            <a:r>
              <a:rPr lang="ru-RU" dirty="0"/>
              <a:t>Опыт работы: </a:t>
            </a:r>
          </a:p>
          <a:p>
            <a:r>
              <a:rPr lang="ru-RU" dirty="0"/>
              <a:t>1 год, ведущий специалист группы обучения и развития в Корпоративном университете,</a:t>
            </a:r>
          </a:p>
          <a:p>
            <a:r>
              <a:rPr lang="ru-RU" dirty="0"/>
              <a:t>1 год, специалист отдела маркетинга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8E224B-BA3D-E2C9-531A-8764E6F6D493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 t="16642" b="16642"/>
          <a:stretch>
            <a:fillRect/>
          </a:stretch>
        </p:blipFill>
        <p:spPr>
          <a:xfrm>
            <a:off x="10743017" y="3125105"/>
            <a:ext cx="3293023" cy="3295466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/>
              <a:t>Коноплева Мария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/>
              <a:t>Высшее образование по направлению «Экономика» </a:t>
            </a:r>
          </a:p>
          <a:p>
            <a:r>
              <a:rPr lang="ru-RU" dirty="0"/>
              <a:t>Опыт работы: </a:t>
            </a:r>
          </a:p>
          <a:p>
            <a:r>
              <a:rPr lang="ru-RU" dirty="0"/>
              <a:t>4 года, экономист</a:t>
            </a:r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/>
              <a:t>Воробьева Марина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891C63-2EC6-B37B-A048-880FF828BD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065"/>
          <a:stretch/>
        </p:blipFill>
        <p:spPr>
          <a:xfrm>
            <a:off x="1358039" y="3125105"/>
            <a:ext cx="2982060" cy="3295466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8B3A591-E4A1-F2C6-931E-CA529558E6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6" t="-724" r="14253" b="32969"/>
          <a:stretch/>
        </p:blipFill>
        <p:spPr bwMode="auto">
          <a:xfrm>
            <a:off x="6155763" y="3125105"/>
            <a:ext cx="2992063" cy="329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508CB6-CA74-20E9-0220-EEB6115B0C1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7395"/>
          <a:stretch/>
        </p:blipFill>
        <p:spPr>
          <a:xfrm>
            <a:off x="15623302" y="3125105"/>
            <a:ext cx="2992063" cy="329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4" name="Текст 13">
            <a:extLst>
              <a:ext uri="{FF2B5EF4-FFF2-40B4-BE49-F238E27FC236}">
                <a16:creationId xmlns:a16="http://schemas.microsoft.com/office/drawing/2014/main" id="{FF0FE567-1706-426D-7385-724314D53989}"/>
              </a:ext>
            </a:extLst>
          </p:cNvPr>
          <p:cNvSpPr txBox="1">
            <a:spLocks/>
          </p:cNvSpPr>
          <p:nvPr/>
        </p:nvSpPr>
        <p:spPr>
          <a:xfrm>
            <a:off x="894588" y="2942401"/>
            <a:ext cx="9485545" cy="27154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2400" dirty="0"/>
              <a:t>Планируем работать над продвижением платформы в максимально возможное количество предприятий, в том числе в другие отрасли. </a:t>
            </a:r>
          </a:p>
          <a:p>
            <a:pPr>
              <a:buClrTx/>
            </a:pPr>
            <a:r>
              <a:rPr lang="ru-RU" sz="2400" dirty="0"/>
              <a:t>Доработка более сложного функционала платформы, например, интеграция работы бота с внутренними системами компаний. Что позволит боту взять на себя больший функционал в обслуживании </a:t>
            </a:r>
            <a:r>
              <a:rPr lang="en-US" sz="2400" dirty="0"/>
              <a:t>B2B</a:t>
            </a:r>
            <a:r>
              <a:rPr lang="ru-RU" sz="2400" dirty="0"/>
              <a:t> клиентов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950) 004-19-87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zoloto05@yandex.ru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3810</TotalTime>
  <Words>788</Words>
  <Application>Microsoft Office PowerPoint</Application>
  <PresentationFormat>Произвольный</PresentationFormat>
  <Paragraphs>68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Wingdings</vt:lpstr>
      <vt:lpstr>ОБЛОЖКИ</vt:lpstr>
      <vt:lpstr>РАЗДЕЛИТЕЛИ</vt:lpstr>
      <vt:lpstr>Цифровая платформа для клиентов В2В с онлайн-консультантом</vt:lpstr>
      <vt:lpstr>Актуальность проекта</vt:lpstr>
      <vt:lpstr>Проблема</vt:lpstr>
      <vt:lpstr>Решение</vt:lpstr>
      <vt:lpstr>Рынок</vt:lpstr>
      <vt:lpstr>Бизнес-модель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Anastasia</cp:lastModifiedBy>
  <cp:revision>223</cp:revision>
  <dcterms:created xsi:type="dcterms:W3CDTF">2021-03-01T12:07:13Z</dcterms:created>
  <dcterms:modified xsi:type="dcterms:W3CDTF">2023-11-20T07:30:43Z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