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Fira Sans" panose="020B0503050000020004" pitchFamily="34" charset="0"/>
      <p:regular r:id="rId18"/>
      <p:bold r:id="rId19"/>
      <p:italic r:id="rId20"/>
      <p:boldItalic r:id="rId21"/>
    </p:embeddedFont>
    <p:embeddedFont>
      <p:font typeface="Inconsolata Bold" pitchFamily="1" charset="0"/>
      <p:bold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525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37197"/>
            <a:ext cx="93852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CreativePad:Ваш надежный инструмент для цифрового творчества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03696"/>
            <a:ext cx="93852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CreativePad – это ваш новый надежный инструмент для творчества. Он был разработан для замены западных фоторедакторов. Мы предлагаем безопасный и интуитивный редактор для всех!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530793"/>
            <a:ext cx="65507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О проекте CreativePad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93790" y="3579733"/>
            <a:ext cx="6408063" cy="2118955"/>
          </a:xfrm>
          <a:prstGeom prst="roundRect">
            <a:avLst>
              <a:gd name="adj" fmla="val 16057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028224" y="3814167"/>
            <a:ext cx="404348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Что такое CreativePad?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028224" y="4375547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Мощный инструмент для цифрового творчества. Он разработан как замена ушедших западных фоторедакторов.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8667" y="3579733"/>
            <a:ext cx="6408063" cy="2118955"/>
          </a:xfrm>
          <a:prstGeom prst="roundRect">
            <a:avLst>
              <a:gd name="adj" fmla="val 16057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663101" y="3814167"/>
            <a:ext cx="5764173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Безопасность и интуитивность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663101" y="4375547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предлагаем безопасный, интуитивный и функциональный редактор. Он подойдет профессионалам и любителям.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22038"/>
            <a:ext cx="59668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Почему CreativePad?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197793"/>
            <a:ext cx="5054203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Уход западных редакторов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584989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Многие зарубежные фоторедакторы прекратили работу в России после 24 февраля 2022 года.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9521" y="5197793"/>
            <a:ext cx="5358765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Потребность в альтернативе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7599521" y="584989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Это создало потребность в качественных отечественных альтернативах. CreativePad разработан с учетом ситуации.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300526"/>
            <a:ext cx="62999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Важность CreativePad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1133951" y="3604617"/>
            <a:ext cx="12702659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Многие западные редакторы (Adobe Photoshop, CorelDRAW, Sketch) покинули российский рынок после 2022 года.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93790" y="3349466"/>
            <a:ext cx="30480" cy="1417320"/>
          </a:xfrm>
          <a:prstGeom prst="rect">
            <a:avLst/>
          </a:prstGeom>
          <a:solidFill>
            <a:srgbClr val="F94CAF"/>
          </a:solidFill>
          <a:ln/>
        </p:spPr>
      </p:sp>
      <p:sp>
        <p:nvSpPr>
          <p:cNvPr id="7" name="Text 4"/>
          <p:cNvSpPr/>
          <p:nvPr/>
        </p:nvSpPr>
        <p:spPr>
          <a:xfrm>
            <a:off x="793790" y="5021937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Пользователи остались без привычных инструментов для творчества. CreativePad – это не только ответ на вызов, но и развитие российского продукта.  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87034"/>
            <a:ext cx="60712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Решение проблемы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35975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3078480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078480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CreativePad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639860"/>
            <a:ext cx="342149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Приложение для рисования и редактирования изображений, разработанное с учетом потребностей российских пользователей.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35893" y="3035975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963" y="3078480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73008" y="3078480"/>
            <a:ext cx="3421499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Постоянное развитие</a:t>
            </a:r>
            <a:endParaRPr lang="en-US" sz="2650" dirty="0"/>
          </a:p>
        </p:txBody>
      </p:sp>
      <p:sp>
        <p:nvSpPr>
          <p:cNvPr id="10" name="Text 6"/>
          <p:cNvSpPr/>
          <p:nvPr/>
        </p:nvSpPr>
        <p:spPr>
          <a:xfrm>
            <a:off x="5973008" y="4065151"/>
            <a:ext cx="3421499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Команда CreativePad активно работает над улучшением приложения, добавляя новые функции и инструменты, чтобы удовлетворить потребности пользователей..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77995" y="3035975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3065" y="3078480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415111" y="3078480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Адаптация</a:t>
            </a:r>
            <a:endParaRPr lang="en-US" sz="2650" dirty="0"/>
          </a:p>
        </p:txBody>
      </p:sp>
      <p:sp>
        <p:nvSpPr>
          <p:cNvPr id="14" name="Text 9"/>
          <p:cNvSpPr/>
          <p:nvPr/>
        </p:nvSpPr>
        <p:spPr>
          <a:xfrm>
            <a:off x="10415111" y="3639860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адаптируемся под локальные потребности российских пользователей.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297906"/>
            <a:ext cx="701968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Что может CreativePad?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3346847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Рисование и стирание: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Кисть и ластик с настройкой размера.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3879652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Фигуры и заливка: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Линии, прямоугольники, круги и звезды.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4412456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Управление действиями: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Отмена (Undo) и повтор (Redo) действий.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4945261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Очистка и сохранение: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Очистка холста и сохранение в PNG.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5478066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Настройки интерфейса: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Тёмная и светлая темы.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63" y="287676"/>
            <a:ext cx="13746822" cy="684258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3669" y="7265313"/>
            <a:ext cx="4702254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Пользовательский интерфейс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4731"/>
            <a:ext cx="79252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Преимущества CreativePad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743319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87579" y="2838331"/>
            <a:ext cx="41205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Отечественная разработка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587579" y="3328749"/>
            <a:ext cx="122490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CreativePad – полностью отечественная разработка. Поддержите российского производителя!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184928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87579" y="4279940"/>
            <a:ext cx="33030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Безопасность данных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587579" y="4770358"/>
            <a:ext cx="122490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Ваши данные под надежной защитой. Мы ценим вашу конфиденциальность.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626537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87579" y="5721548"/>
            <a:ext cx="34249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Адаптация под рынок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587579" y="6211967"/>
            <a:ext cx="122490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Инструмент адаптирован под потребности российского рынка.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73152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69732"/>
            <a:ext cx="57276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Команда CreativePad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427452"/>
            <a:ext cx="48938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Никита Попов - лидер проекта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121944"/>
            <a:ext cx="47545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Такабаев Владислав - спикер 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816435"/>
            <a:ext cx="49126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Джабраилова Луиза - психолог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5510927"/>
            <a:ext cx="48322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Магамед Кадылханов  - юрист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93790" y="6205418"/>
            <a:ext cx="53612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Шахзие Темендарова - бухгалтер 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2593"/>
            <a:ext cx="4820007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Roadmap CreativePad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303770" y="1730573"/>
            <a:ext cx="22860" cy="5756315"/>
          </a:xfrm>
          <a:prstGeom prst="roundRect">
            <a:avLst>
              <a:gd name="adj" fmla="val 1265116"/>
            </a:avLst>
          </a:prstGeom>
          <a:solidFill>
            <a:srgbClr val="5C4E69"/>
          </a:solidFill>
          <a:ln/>
        </p:spPr>
      </p:sp>
      <p:sp>
        <p:nvSpPr>
          <p:cNvPr id="4" name="Shape 2"/>
          <p:cNvSpPr/>
          <p:nvPr/>
        </p:nvSpPr>
        <p:spPr>
          <a:xfrm>
            <a:off x="6542782" y="1935956"/>
            <a:ext cx="578406" cy="22860"/>
          </a:xfrm>
          <a:prstGeom prst="roundRect">
            <a:avLst>
              <a:gd name="adj" fmla="val 1265116"/>
            </a:avLst>
          </a:prstGeom>
          <a:solidFill>
            <a:srgbClr val="5C4E69"/>
          </a:solidFill>
          <a:ln/>
        </p:spPr>
      </p:sp>
      <p:sp>
        <p:nvSpPr>
          <p:cNvPr id="5" name="Shape 3"/>
          <p:cNvSpPr/>
          <p:nvPr/>
        </p:nvSpPr>
        <p:spPr>
          <a:xfrm>
            <a:off x="7098328" y="1730573"/>
            <a:ext cx="433745" cy="433745"/>
          </a:xfrm>
          <a:prstGeom prst="roundRect">
            <a:avLst>
              <a:gd name="adj" fmla="val 66676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778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3941326" y="1796772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2025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793790" y="2213610"/>
            <a:ext cx="5557480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Базовые функции рисования.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509212" y="3092648"/>
            <a:ext cx="578406" cy="22860"/>
          </a:xfrm>
          <a:prstGeom prst="roundRect">
            <a:avLst>
              <a:gd name="adj" fmla="val 1265116"/>
            </a:avLst>
          </a:prstGeom>
          <a:solidFill>
            <a:srgbClr val="5C4E69"/>
          </a:solidFill>
          <a:ln/>
        </p:spPr>
      </p:sp>
      <p:sp>
        <p:nvSpPr>
          <p:cNvPr id="10" name="Shape 7"/>
          <p:cNvSpPr/>
          <p:nvPr/>
        </p:nvSpPr>
        <p:spPr>
          <a:xfrm>
            <a:off x="7098328" y="2887266"/>
            <a:ext cx="433745" cy="433745"/>
          </a:xfrm>
          <a:prstGeom prst="roundRect">
            <a:avLst>
              <a:gd name="adj" fmla="val 66676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778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8279130" y="2953464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2026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8279130" y="3370302"/>
            <a:ext cx="5557480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Продвинутые инструменты такие как фильтры, цветокоррекция и т.д..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542782" y="4089678"/>
            <a:ext cx="578406" cy="22860"/>
          </a:xfrm>
          <a:prstGeom prst="roundRect">
            <a:avLst>
              <a:gd name="adj" fmla="val 1265116"/>
            </a:avLst>
          </a:prstGeom>
          <a:solidFill>
            <a:srgbClr val="5C4E69"/>
          </a:solidFill>
          <a:ln/>
        </p:spPr>
      </p:sp>
      <p:sp>
        <p:nvSpPr>
          <p:cNvPr id="15" name="Shape 11"/>
          <p:cNvSpPr/>
          <p:nvPr/>
        </p:nvSpPr>
        <p:spPr>
          <a:xfrm>
            <a:off x="7098328" y="3884295"/>
            <a:ext cx="433745" cy="433745"/>
          </a:xfrm>
          <a:prstGeom prst="roundRect">
            <a:avLst>
              <a:gd name="adj" fmla="val 66676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778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7170539" y="3956566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3</a:t>
            </a:r>
            <a:endParaRPr lang="en-US" sz="2250" dirty="0"/>
          </a:p>
        </p:txBody>
      </p:sp>
      <p:sp>
        <p:nvSpPr>
          <p:cNvPr id="17" name="Text 13"/>
          <p:cNvSpPr/>
          <p:nvPr/>
        </p:nvSpPr>
        <p:spPr>
          <a:xfrm>
            <a:off x="3941326" y="3950494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2027</a:t>
            </a:r>
            <a:endParaRPr lang="en-US" sz="1850" dirty="0"/>
          </a:p>
        </p:txBody>
      </p:sp>
      <p:sp>
        <p:nvSpPr>
          <p:cNvPr id="18" name="Text 14"/>
          <p:cNvSpPr/>
          <p:nvPr/>
        </p:nvSpPr>
        <p:spPr>
          <a:xfrm>
            <a:off x="793790" y="4367332"/>
            <a:ext cx="5557480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Анимация, генеративный дизайн и платная версия.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7509212" y="5086707"/>
            <a:ext cx="578406" cy="22860"/>
          </a:xfrm>
          <a:prstGeom prst="roundRect">
            <a:avLst>
              <a:gd name="adj" fmla="val 1265116"/>
            </a:avLst>
          </a:prstGeom>
          <a:solidFill>
            <a:srgbClr val="5C4E69"/>
          </a:solidFill>
          <a:ln/>
        </p:spPr>
      </p:sp>
      <p:sp>
        <p:nvSpPr>
          <p:cNvPr id="20" name="Shape 16"/>
          <p:cNvSpPr/>
          <p:nvPr/>
        </p:nvSpPr>
        <p:spPr>
          <a:xfrm>
            <a:off x="7098328" y="4881324"/>
            <a:ext cx="433745" cy="433745"/>
          </a:xfrm>
          <a:prstGeom prst="roundRect">
            <a:avLst>
              <a:gd name="adj" fmla="val 66676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778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21" name="Text 17"/>
          <p:cNvSpPr/>
          <p:nvPr/>
        </p:nvSpPr>
        <p:spPr>
          <a:xfrm>
            <a:off x="7170539" y="4971693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4</a:t>
            </a:r>
            <a:endParaRPr lang="en-US" sz="2250" dirty="0"/>
          </a:p>
        </p:txBody>
      </p:sp>
      <p:sp>
        <p:nvSpPr>
          <p:cNvPr id="22" name="Text 18"/>
          <p:cNvSpPr/>
          <p:nvPr/>
        </p:nvSpPr>
        <p:spPr>
          <a:xfrm>
            <a:off x="8279130" y="4947523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2028</a:t>
            </a:r>
            <a:endParaRPr lang="en-US" sz="1850" dirty="0"/>
          </a:p>
        </p:txBody>
      </p:sp>
      <p:sp>
        <p:nvSpPr>
          <p:cNvPr id="23" name="Text 19"/>
          <p:cNvSpPr/>
          <p:nvPr/>
        </p:nvSpPr>
        <p:spPr>
          <a:xfrm>
            <a:off x="8279130" y="5364361"/>
            <a:ext cx="5557480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Облачная платформа.</a:t>
            </a:r>
            <a:endParaRPr lang="en-US" sz="1500" dirty="0"/>
          </a:p>
        </p:txBody>
      </p:sp>
      <p:sp>
        <p:nvSpPr>
          <p:cNvPr id="24" name="Shape 20"/>
          <p:cNvSpPr/>
          <p:nvPr/>
        </p:nvSpPr>
        <p:spPr>
          <a:xfrm>
            <a:off x="6542782" y="6083737"/>
            <a:ext cx="578406" cy="22860"/>
          </a:xfrm>
          <a:prstGeom prst="roundRect">
            <a:avLst>
              <a:gd name="adj" fmla="val 1265116"/>
            </a:avLst>
          </a:prstGeom>
          <a:solidFill>
            <a:srgbClr val="5C4E69"/>
          </a:solidFill>
          <a:ln/>
        </p:spPr>
      </p:sp>
      <p:sp>
        <p:nvSpPr>
          <p:cNvPr id="25" name="Shape 21"/>
          <p:cNvSpPr/>
          <p:nvPr/>
        </p:nvSpPr>
        <p:spPr>
          <a:xfrm>
            <a:off x="7098328" y="5878354"/>
            <a:ext cx="433745" cy="433745"/>
          </a:xfrm>
          <a:prstGeom prst="roundRect">
            <a:avLst>
              <a:gd name="adj" fmla="val 66676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778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26" name="Text 22"/>
          <p:cNvSpPr/>
          <p:nvPr/>
        </p:nvSpPr>
        <p:spPr>
          <a:xfrm>
            <a:off x="7168098" y="5973961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5</a:t>
            </a:r>
            <a:endParaRPr lang="en-US" sz="2250" dirty="0"/>
          </a:p>
        </p:txBody>
      </p:sp>
      <p:sp>
        <p:nvSpPr>
          <p:cNvPr id="27" name="Text 23"/>
          <p:cNvSpPr/>
          <p:nvPr/>
        </p:nvSpPr>
        <p:spPr>
          <a:xfrm>
            <a:off x="3941326" y="5944553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2029</a:t>
            </a:r>
            <a:endParaRPr lang="en-US" sz="1850" dirty="0"/>
          </a:p>
        </p:txBody>
      </p:sp>
      <p:sp>
        <p:nvSpPr>
          <p:cNvPr id="28" name="Text 24"/>
          <p:cNvSpPr/>
          <p:nvPr/>
        </p:nvSpPr>
        <p:spPr>
          <a:xfrm>
            <a:off x="793790" y="6361390"/>
            <a:ext cx="5557480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Интеграция с профессиональным оборудованием.</a:t>
            </a:r>
            <a:endParaRPr lang="en-US" sz="1500" dirty="0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2A1E208D-6134-5BA7-ACCE-63386514E094}"/>
              </a:ext>
            </a:extLst>
          </p:cNvPr>
          <p:cNvSpPr/>
          <p:nvPr/>
        </p:nvSpPr>
        <p:spPr>
          <a:xfrm>
            <a:off x="7168098" y="2977634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</a:t>
            </a:r>
            <a:endParaRPr lang="en-US" sz="2250" dirty="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9714A327-2DC0-71CD-CB69-A1BC4BD02BA9}"/>
              </a:ext>
            </a:extLst>
          </p:cNvPr>
          <p:cNvSpPr/>
          <p:nvPr/>
        </p:nvSpPr>
        <p:spPr>
          <a:xfrm>
            <a:off x="7170539" y="1802844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1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947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Бюджет проекта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61880"/>
            <a:ext cx="13042821" cy="4068128"/>
          </a:xfrm>
          <a:prstGeom prst="roundRect">
            <a:avLst>
              <a:gd name="adj" fmla="val 836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669500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8462" y="2813209"/>
            <a:ext cx="38858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Задачи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553" y="2813209"/>
            <a:ext cx="38820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Роли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8834" y="2813209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Затраты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3319820"/>
            <a:ext cx="130275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8462" y="3463528"/>
            <a:ext cx="38858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Сделать сервер (сохранение рисунков, данные пользователей)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553" y="3463528"/>
            <a:ext cx="38820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(сервер), 1 (интерфейс), 1 тестировщик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8834" y="3463528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100000 рублей до 200000 рублей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4333042"/>
            <a:ext cx="130275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8462" y="4476750"/>
            <a:ext cx="388584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Добавить фильтры, цветокоррекцию и другие крутые функции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553" y="4476750"/>
            <a:ext cx="38820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(интерфейс), 1 дизайнер, 1 тестировщик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8834" y="4476750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200000 рублей до 280000 рублей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709166"/>
            <a:ext cx="130275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8462" y="5852874"/>
            <a:ext cx="38858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Добавить анимацию, инструменты с ИИ, сделать платную версию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5375553" y="5852874"/>
            <a:ext cx="38820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(интерфейс), 1 спец по ИИ, 1 (сервер), 1 тестировщик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718834" y="5852874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50000 рублей до 200000 рублей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2463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Бюджет проекта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987040"/>
            <a:ext cx="13042821" cy="3417808"/>
          </a:xfrm>
          <a:prstGeom prst="roundRect">
            <a:avLst>
              <a:gd name="adj" fmla="val 995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994660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9653" y="313836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Задачи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077" y="3138368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Роли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6691" y="313836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Затраты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3644979"/>
            <a:ext cx="1302627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9653" y="3788688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Создать обучающую платформу (видеоуроки, инструкции)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077" y="3788688"/>
            <a:ext cx="388036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 создатель уроков, 1 программист (интерфейс), 1 (сервер), 1 тестировщик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6691" y="378868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300000 рублей до 360000 рублей 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5021104"/>
            <a:ext cx="1302627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9653" y="5164812"/>
            <a:ext cx="38841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Подключить поддержку графических планшетов и другого оборудования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077" y="5164812"/>
            <a:ext cx="388036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(интерфейс), 1 спец по оборудованию, 1 тестировщик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6691" y="5164812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280000 рублей до 310000 рублей 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1589365"/>
            <a:ext cx="5819656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Целевая аудитория CreativePad 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2241471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Любители рисования (15–30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Подростки и молодежь, которые рисуют для хобби или соцсетей.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3227784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Полупрофессионалы (20–40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Фрилансеры и дизайнеры, которым нужны фильтры, анимация и ИИ-инструменты.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4214098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Ученики и преподаватели (18–50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Студенты и учителя курсов рисования, для которых важна обучающая платформа.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200412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Профессионалы (25–50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Художники, работающие с графическими планшетами, для сложных проектов.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6186726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Дети (7–14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Младшие школьники, которые учатся рисовать, и их родители.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93790" y="4185761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стремимся сделать CreativePad еще лучше, и для этого нам нужен ваш </a:t>
            </a:r>
            <a:r>
              <a:rPr lang="en-US" sz="2200" b="1" i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feedback</a:t>
            </a:r>
            <a:r>
              <a:rPr lang="en-US" sz="2200" i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! Начните использовать CreativePad откройте новые возможности для творчества. </a:t>
            </a:r>
            <a:endParaRPr lang="en-US" sz="22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693AF4E-4F03-0B54-66C5-EEC18E971F7B}"/>
              </a:ext>
            </a:extLst>
          </p:cNvPr>
          <p:cNvSpPr/>
          <p:nvPr/>
        </p:nvSpPr>
        <p:spPr>
          <a:xfrm>
            <a:off x="793789" y="3245882"/>
            <a:ext cx="93852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b="1" i="1" dirty="0">
                <a:solidFill>
                  <a:srgbClr val="EE4FAC"/>
                </a:solidFill>
                <a:ea typeface="Inconsolata Bold" pitchFamily="34" charset="-122"/>
              </a:rPr>
              <a:t>Присоединяйтесь к нам!</a:t>
            </a:r>
            <a:endParaRPr lang="en-US" sz="5400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3023473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Заключение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793790" y="3845600"/>
            <a:ext cx="130428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i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CreativePad - это ответ на вызовы времени. Мы создали инструмент, который не только заменяет ушедшие западные решения, но и предлагает уникальные преимущества для российских пользователей.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674</Words>
  <Application>Microsoft Office PowerPoint</Application>
  <PresentationFormat>Произвольный</PresentationFormat>
  <Paragraphs>106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Fira Sans</vt:lpstr>
      <vt:lpstr>Inconsolata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Nikita Popov</cp:lastModifiedBy>
  <cp:revision>4</cp:revision>
  <dcterms:created xsi:type="dcterms:W3CDTF">2025-05-20T20:52:57Z</dcterms:created>
  <dcterms:modified xsi:type="dcterms:W3CDTF">2025-05-21T16:55:42Z</dcterms:modified>
</cp:coreProperties>
</file>