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36" r:id="rId3"/>
    <p:sldId id="368" r:id="rId4"/>
    <p:sldId id="337" r:id="rId5"/>
    <p:sldId id="338" r:id="rId6"/>
    <p:sldId id="339" r:id="rId7"/>
    <p:sldId id="340" r:id="rId8"/>
    <p:sldId id="342" r:id="rId9"/>
    <p:sldId id="343" r:id="rId10"/>
    <p:sldId id="352" r:id="rId11"/>
    <p:sldId id="369" r:id="rId12"/>
    <p:sldId id="344" r:id="rId13"/>
    <p:sldId id="345" r:id="rId14"/>
    <p:sldId id="351" r:id="rId15"/>
    <p:sldId id="347" r:id="rId16"/>
    <p:sldId id="365" r:id="rId17"/>
    <p:sldId id="363" r:id="rId18"/>
    <p:sldId id="367" r:id="rId19"/>
    <p:sldId id="36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1FC931E-0B4A-40B2-9EE3-54CF57AFDC56}">
          <p14:sldIdLst>
            <p14:sldId id="335"/>
          </p14:sldIdLst>
        </p14:section>
        <p14:section name="Раздел без заголовка" id="{8F593E6B-FE2B-40AE-9CAB-487E02B2334A}">
          <p14:sldIdLst>
            <p14:sldId id="336"/>
            <p14:sldId id="368"/>
            <p14:sldId id="337"/>
            <p14:sldId id="338"/>
            <p14:sldId id="339"/>
            <p14:sldId id="340"/>
            <p14:sldId id="342"/>
            <p14:sldId id="343"/>
            <p14:sldId id="352"/>
            <p14:sldId id="369"/>
            <p14:sldId id="344"/>
            <p14:sldId id="345"/>
            <p14:sldId id="351"/>
            <p14:sldId id="347"/>
            <p14:sldId id="365"/>
            <p14:sldId id="363"/>
            <p14:sldId id="367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09BA65-1044-7DFC-55B1-AFECAF7DD67B}" name="Bondarenko Roman" initials="BR" userId="53c29e661e6a28b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23BF7-5CC6-4078-A0BB-90134F470580}" v="274" dt="2022-10-15T12:17:02.630"/>
    <p1510:client id="{0EA4F425-0903-45D2-90E4-FE4391E83C9F}" v="109" dt="2022-10-28T07:57:58.028"/>
    <p1510:client id="{0EE31AB7-A11B-41EA-ACCA-400A2559638B}" v="90" dt="2023-03-22T05:54:21.598"/>
    <p1510:client id="{0EE6D6A2-F66F-464D-8CFD-479A27765CE2}" v="247" dt="2023-06-17T06:46:43.199"/>
    <p1510:client id="{0F7C88FF-7377-4589-B8B8-25DEE0E94167}" v="791" dt="2022-11-23T14:14:20.323"/>
    <p1510:client id="{120858FA-303E-41BC-8B2D-209AD9B72E3F}" v="507" dt="2022-11-23T16:24:17.995"/>
    <p1510:client id="{1216FDB0-DDF4-4944-95DA-92915A559AFE}" v="475" dt="2022-11-25T13:19:54.155"/>
    <p1510:client id="{202D5D27-7356-4D60-A820-3779AA21C08F}" v="15" dt="2023-04-22T09:27:01.154"/>
    <p1510:client id="{223B8AC1-328D-4504-A030-E82CBDB14820}" v="122" dt="2022-11-30T12:49:08.768"/>
    <p1510:client id="{28775AFA-AEB5-4192-813D-FCF961B5CFDE}" v="113" dt="2022-11-04T08:58:04.857"/>
    <p1510:client id="{2D3DDA47-3200-495F-8C58-066BBF302FDD}" v="103" dt="2022-11-05T09:06:03.835"/>
    <p1510:client id="{2E7CC9F5-6D1A-4BEF-969D-C51A97701E0F}" v="60" dt="2022-11-26T06:36:44.597"/>
    <p1510:client id="{2F5EA27C-F7C9-434E-AC30-2CB603770F93}" v="153" dt="2023-06-01T06:16:34.930"/>
    <p1510:client id="{3038F4EF-2035-4A87-9480-F3D64AA08621}" v="57" dt="2023-02-15T14:02:12.318"/>
    <p1510:client id="{332DDC82-06AA-42C0-B66E-CEE5416EC14F}" v="335" dt="2022-11-09T14:27:10.661"/>
    <p1510:client id="{37D69D1B-7F20-41A7-8A5B-03791F1CE4EA}" v="3" dt="2022-12-05T14:33:06.890"/>
    <p1510:client id="{3BFACA80-8B0C-446C-BB98-6089285DCCFB}" v="227" dt="2023-06-07T06:08:14.561"/>
    <p1510:client id="{3D72D889-A954-467F-8F44-56FAC7C2175F}" v="2" dt="2023-04-29T08:28:20.065"/>
    <p1510:client id="{414DE3BD-89D7-4885-BC32-BA5F7AB560CF}" v="22" dt="2022-10-29T06:41:43.907"/>
    <p1510:client id="{4A9AB5BA-3001-4337-B14C-7BD4A3648462}" v="113" dt="2022-10-05T11:41:52.996"/>
    <p1510:client id="{4AE6783C-E29E-418D-A6DD-926BD6713093}" v="13" dt="2022-12-02T12:27:46.490"/>
    <p1510:client id="{4C64D455-5CC2-4671-A1D4-0BBCFB32209E}" v="41" dt="2022-10-19T15:07:57.940"/>
    <p1510:client id="{4D90D60A-2CBB-4EC8-AAFB-514D4CEC133E}" v="10" dt="2023-03-07T14:01:18.157"/>
    <p1510:client id="{4E41F1D5-7C64-4802-8416-7B622607F675}" v="314" dt="2022-12-03T14:45:04.214"/>
    <p1510:client id="{51F749B4-A2DF-457B-99E0-C611897AC47E}" v="202" dt="2023-05-26T08:43:44.276"/>
    <p1510:client id="{5BBEC01D-A2F4-41CD-9692-A9E01D9DC0ED}" v="375" dt="2022-11-07T15:00:49.584"/>
    <p1510:client id="{60D7261D-05CD-4C87-B689-D0B7CF1E21B8}" v="1348" dt="2022-10-01T10:39:03.338"/>
    <p1510:client id="{61B5F942-1792-4F5D-8E9A-AF37F93BB116}" v="2" dt="2023-06-20T07:05:40.446"/>
    <p1510:client id="{63161EBD-A1BE-4AC0-A746-A46558E92ED0}" v="47" dt="2022-11-21T15:09:59.617"/>
    <p1510:client id="{6352FB80-77BB-49EA-8E79-2DE7CE50F5F6}" v="40" dt="2022-11-28T13:42:05.697"/>
    <p1510:client id="{6649E870-CF02-4F9A-AC81-043D63DC0BB3}" v="112" dt="2023-09-22T05:29:40.754"/>
    <p1510:client id="{67132975-2ED9-41DD-A308-53E5E7CA7101}" v="4" dt="2023-04-21T13:14:23.256"/>
    <p1510:client id="{689B3E17-F273-4ECD-B8F3-4D12BA810FEA}" v="26" dt="2023-10-30T07:43:28.107"/>
    <p1510:client id="{6BA0C0C0-BCEA-487F-971A-480CE2479B14}" v="77" dt="2023-05-22T12:29:51.856"/>
    <p1510:client id="{6CB38574-1EBD-4D0C-B9AF-4D1069AA1C99}" v="29" dt="2023-02-16T12:00:29.875"/>
    <p1510:client id="{704339EF-E41F-49F0-A565-60E55E8F3946}" v="4" dt="2023-06-22T06:45:03.876"/>
    <p1510:client id="{73F7D87E-28AA-4760-9D54-FD49A0E1579C}" v="10" dt="2022-12-05T12:01:53.592"/>
    <p1510:client id="{7CB11A61-EA4C-49A1-A7BE-BC67729F1AA6}" v="399" dt="2023-05-19T10:36:39.995"/>
    <p1510:client id="{7E057EF3-FF8C-44C1-B6BB-83E3B84E211F}" v="512" dt="2022-11-19T10:40:00.699"/>
    <p1510:client id="{7F6D2FBB-29F7-4FDC-8405-A38B52678D96}" v="4" dt="2023-05-21T08:08:42.736"/>
    <p1510:client id="{814A10B2-AFD7-4C07-9364-5FCF8E7700DB}" v="4" dt="2023-09-20T12:19:00.726"/>
    <p1510:client id="{8CFF9C88-BE7E-4EA1-B3DB-950AFA96BC5F}" v="418" dt="2022-11-03T13:09:55.594"/>
    <p1510:client id="{90D2A8C9-48F6-4240-BE5B-EA0EB563CA34}" v="8" dt="2023-06-09T05:28:47.512"/>
    <p1510:client id="{939D0763-52BE-4EB4-AB30-B94753E7731C}" v="176" dt="2023-06-08T06:10:34.985"/>
    <p1510:client id="{948481E9-5587-48F6-9D11-89966A4EFC45}" v="83" dt="2023-05-25T06:34:58.907"/>
    <p1510:client id="{9490688F-3424-47A1-9FB0-EA4E09B6FD1F}" v="73" dt="2023-05-27T12:23:23.580"/>
    <p1510:client id="{94C0FBD5-8B3F-4FB9-BA22-7D47E5FF5DC3}" v="126" dt="2022-12-04T12:27:48.488"/>
    <p1510:client id="{97533092-403C-4BFA-B1DD-484A31B13404}" v="69" dt="2022-10-17T13:58:32.924"/>
    <p1510:client id="{97B49EBC-D80D-461F-93D8-36D59BB17274}" v="14" dt="2023-06-23T07:13:39.835"/>
    <p1510:client id="{9ADE6510-9222-41DA-B77B-12C59FEEBE2B}" v="81" dt="2023-03-24T08:55:44.951"/>
    <p1510:client id="{A9D78A1A-2494-4381-8D66-3E98BA243F8E}" v="31" dt="2022-11-18T14:35:19.932"/>
    <p1510:client id="{AA791FEF-83E3-4B24-847B-638660AC1966}" v="6" dt="2023-10-30T07:42:01.280"/>
    <p1510:client id="{AE794BFD-72FC-48DD-958B-B0AF0B17808E}" v="50" dt="2022-10-27T07:19:22.549"/>
    <p1510:client id="{AF500EDC-4DDF-45B7-9A86-9FA3661E9518}" v="41" dt="2022-11-30T15:40:33.060"/>
    <p1510:client id="{B0D1219B-8CBD-4CFC-8ED5-B2C11223A15C}" v="31" dt="2023-05-15T14:14:51.147"/>
    <p1510:client id="{B2145352-BDD1-4A4A-834C-6EBD86EBD820}" v="70" dt="2022-12-12T13:44:36.075"/>
    <p1510:client id="{B9866D45-A7B9-429F-B2BB-EF921F2C029C}" v="339" dt="2022-10-21T14:35:39.635"/>
    <p1510:client id="{B9EE0845-C128-45A0-B3CB-4A386EF3E4A4}" v="1077" dt="2022-10-01T11:43:18.653"/>
    <p1510:client id="{BE232D4E-0DEB-4B0F-A1FB-806999B5D461}" v="232" dt="2023-02-17T13:34:47.881"/>
    <p1510:client id="{C26834F6-5396-4517-BED2-EB7DFF7E2B0C}" v="11" dt="2022-12-02T14:54:12.015"/>
    <p1510:client id="{C4A81CFF-8835-4489-87A0-28B4FD747CBB}" v="3" dt="2022-10-28T07:32:33.944"/>
    <p1510:client id="{C6C4723C-D649-49E0-8A71-E816F29E91A5}" v="312" dt="2023-03-28T17:30:37.087"/>
    <p1510:client id="{C7C88ADC-BF4A-4451-95E8-7C25A1A4241E}" v="72" dt="2023-02-15T15:02:36.783"/>
    <p1510:client id="{CABEC2B2-D06C-4969-BF35-ADF64611CB21}" v="360" dt="2023-03-29T08:33:05.687"/>
    <p1510:client id="{CB611818-84FD-4B43-A016-0F9B8C9CD543}" v="378" dt="2023-03-08T11:17:13.492"/>
    <p1510:client id="{CBA67CDF-8B45-431D-9ADB-E59998701CC1}" v="17" dt="2023-02-17T11:28:34.249"/>
    <p1510:client id="{CC56DE2D-992D-4EA9-8307-4501CE8A89D0}" v="366" dt="2022-09-30T14:23:49.614"/>
    <p1510:client id="{CD0D70C8-5A38-4FE1-ADB6-1D1721CEB049}" v="124" dt="2022-11-30T12:26:51.602"/>
    <p1510:client id="{CEB15C4B-423F-4502-90F3-57F692F2F8DF}" v="200" dt="2022-11-02T08:49:12.537"/>
    <p1510:client id="{D00BEC58-8533-465D-A10B-ED8CE786471E}" v="116" dt="2023-05-24T06:14:48.532"/>
    <p1510:client id="{D04D9EA7-3EDB-42DB-B560-599CE0FDB319}" v="25" dt="2023-06-13T08:40:02.921"/>
    <p1510:client id="{D1FE89C8-BD46-49AE-B505-E0F04F380FD5}" v="139" dt="2023-03-27T05:47:13.234"/>
    <p1510:client id="{D23793EC-BA43-4B1C-A9D6-43DE9E4919E0}" v="7" dt="2022-10-19T15:56:31.923"/>
    <p1510:client id="{D2D008ED-C39F-40DA-B4D3-F57E290AE786}" v="18" dt="2022-11-16T12:28:48.167"/>
    <p1510:client id="{DFF0437B-F5E1-4C18-A48A-84A06D2E1FA1}" v="289" dt="2023-03-28T09:08:59.526"/>
    <p1510:client id="{E478F33C-3213-4252-AB53-945002006E81}" v="98" dt="2023-05-23T07:25:01.006"/>
    <p1510:client id="{E610FA60-82EF-4EA9-B457-4DF45D757FE3}" v="127" dt="2023-02-18T09:49:55.849"/>
    <p1510:client id="{E75F9D17-CCAA-448B-94BB-E3DFBCD770CD}" v="369" dt="2022-11-04T10:11:03.978"/>
    <p1510:client id="{E7F78F0D-EF9F-4AFC-8272-C7B9BEC75C75}" v="28" dt="2023-03-25T07:18:05.838"/>
    <p1510:client id="{EAEC3D8F-5B02-4FC7-BEC0-1002DBFEE0B4}" v="73" dt="2022-11-07T12:28:49.257"/>
    <p1510:client id="{ED276A21-2816-4877-914D-10AF2AEDF407}" v="31" dt="2023-06-22T16:08:19.082"/>
    <p1510:client id="{F9BD41E3-86B4-44F2-A2A3-F303AD9B1A3C}" v="276" dt="2022-10-17T13:01:38.763"/>
    <p1510:client id="{FBDA28D9-A053-488E-A1C3-A23B48F6F9B0}" v="458" dt="2022-09-28T13:30:37.520"/>
    <p1510:client id="{FFA1DA6F-BF44-41F5-A5AE-511B3C5A5725}" v="90" dt="2022-11-11T13:58:16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121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2-04T12:13:44.86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19017 12144 16383 0 0,'-15'0'0'0'0,"-20"0"0"0"0,-24 0 0 0 0,-27 0 0 0 0,-24 10 0 0 0,-23 3 0 0 0,-24 5 0 0 0,-10 4 0 0 0,3-2 0 0 0,19 1 0 0 0,20 7 0 0 0,21-2 0 0 0,48-5 0 0 0,79-11 0 0 0,80-27 0 0 0,42-11 0 0 0,23-5 0 0 0,6-3 0 0 0,-15 1 0 0 0,-16-5 0 0 0,-26 5 0 0 0,-28 9 0 0 0,-20 8 0 0 0,-11 7 0 0 0,-1 6 0 0 0,15-1 0 0 0,11 0 0 0 0,15-4 0 0 0,-3 0 0 0 0,-8-4 0 0 0,-9-8 0 0 0,-18-2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4A55B-31B9-77CE-8BC6-30B5433D3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E2CCF2-C62F-1B44-FE47-9207C5CE61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F1AEB7-16A6-8B66-F430-A3D7C128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B7E19-7C9D-4641-F22D-4F982136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0FCD59-C69F-41B8-52CE-BA283907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16093"/>
      </p:ext>
    </p:extLst>
  </p:cSld>
  <p:clrMapOvr>
    <a:masterClrMapping/>
  </p:clrMapOvr>
  <p:transition spd="slow">
    <p:push dir="u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5E43C-690C-6A41-CD34-1781B14E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5D5735-D9FA-60BF-0DC2-E3D7E2F62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8F7BBD-381D-C6BF-371D-90421C9A9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CAF67A-DD8F-FACC-7626-102AC5BD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0F82DE-1AA1-7442-ABE7-4B66F6FA7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340411"/>
      </p:ext>
    </p:extLst>
  </p:cSld>
  <p:clrMapOvr>
    <a:masterClrMapping/>
  </p:clrMapOvr>
  <p:transition spd="slow">
    <p:push dir="u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F02BF-33A5-0D7D-7C1C-865353746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695979-D14C-8278-C5EB-C98AD76E2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023252-2339-3EF9-3064-0563394B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54C006-C300-9AAE-0E2D-E753E0BA0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0DE67B-7FA2-9073-69A7-FADFC7C7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301471"/>
      </p:ext>
    </p:extLst>
  </p:cSld>
  <p:clrMapOvr>
    <a:masterClrMapping/>
  </p:clrMapOvr>
  <p:transition spd="slow">
    <p:push dir="u"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A1588-1533-F0A6-6EA5-05C1069B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770812-344D-DCF5-158B-212F5408B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735766-723D-956E-7A02-F73BD9735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A080CA-8203-6935-6E26-465F8B9C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937500-562C-F6D3-0DA2-7F2F82CFE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B91396-1456-1DED-FAB6-9A1C0FBF5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116624"/>
      </p:ext>
    </p:extLst>
  </p:cSld>
  <p:clrMapOvr>
    <a:masterClrMapping/>
  </p:clrMapOvr>
  <p:transition spd="slow">
    <p:push dir="u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95F33-0421-2A59-5034-B42CAC2A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8906C-B3BC-6B3C-31B8-5944DF040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6F9027-7B6D-96E8-1063-7917025BE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4BE758-F85F-D80B-CCF0-3DF9AF50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86CD16-417F-B48B-FB58-C6D71EA89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E6A7EB-7079-D590-7CB8-3649088F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160F7F-D405-5AE9-6905-49CF448D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4C408A-5A71-071C-B149-04D356EC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59129"/>
      </p:ext>
    </p:extLst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C32533-9616-A80C-C1CC-0CEB0122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9CCB06-2F29-F3F3-45FE-E915936BF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AD1036-7BA0-7AB6-406B-FE7AF0E0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B74EDA-EEAF-8D13-BF55-9D723B74D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19163"/>
      </p:ext>
    </p:extLst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C051DB-582C-4D44-F9C1-76A4C7C7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2A263B-6C6A-5095-799A-8123C372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F5D5FF-757B-1E3D-1842-B96350DAC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115106"/>
      </p:ext>
    </p:extLst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88CAF-CE96-6E02-8C13-5A613470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6E024E-EEB9-BE62-978F-8E9D9969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40A392-E508-76DD-B722-32DF87EB8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95B8AB-F1DF-7876-A36B-4CD3FDC2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1E4C5A-CB8F-9633-731C-AE0ABC1F4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1E46C9-0D5C-9FA0-DF77-F7F7C88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238494"/>
      </p:ext>
    </p:extLst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03FC2-5DA9-1377-B1D5-728CDA42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CADBD8-D374-C1D1-271A-B6C745A7A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4BA883-1E26-9063-7B6D-ECD418D48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B0412-0B27-9BDA-845C-A8C71F95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016061-4D4B-F63F-7DFC-CDCC65D1C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C3F2C1-D464-E033-B80F-28332985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62314"/>
      </p:ext>
    </p:extLst>
  </p:cSld>
  <p:clrMapOvr>
    <a:masterClrMapping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9D2A9-67B7-5989-63B5-E26A8EB0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954ADC-D88B-7C1A-7F40-1CE22088A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8FCF1B-CD12-021C-7C98-C7AEBEB6E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3EB3F0-7F09-717C-1418-034BCF63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989919-1625-0498-C15D-FFBD310C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58696"/>
      </p:ext>
    </p:extLst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DFDF58-6F63-31DA-3C10-79120445B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39A4B5-84DA-C195-DA8B-432985FB5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00E19D-A7B5-DD8B-3891-C638F60AC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62C31E-0F4B-F439-4D8E-AF8E2E2D4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970C2-403B-626C-B78A-A1725E2D5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443153"/>
      </p:ext>
    </p:extLst>
  </p:cSld>
  <p:clrMapOvr>
    <a:masterClrMapping/>
  </p:clrMapOvr>
  <p:transition spd="slow">
    <p:push dir="u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3D92B7-64C0-DE36-8A87-5596A0E5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34C162-20A1-2E9B-08A0-5E0D803C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A19D3B-2B4D-7E67-C708-1F3815EC4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D72E9-6B9D-41FF-8D96-1BC91D70BAFE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BFE25E-A27B-436B-9132-C39D968E7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9EE48A-B034-F855-6B43-C2B6D7A31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F3160-4850-4F56-AE98-56D95836D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10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0.png"/><Relationship Id="rId7" Type="http://schemas.openxmlformats.org/officeDocument/2006/relationships/image" Target="../media/image4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2.jpe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BA533081-AC1D-BCCE-0680-CADA3D01F585}"/>
              </a:ext>
            </a:extLst>
          </p:cNvPr>
          <p:cNvSpPr txBox="1">
            <a:spLocks/>
          </p:cNvSpPr>
          <p:nvPr/>
        </p:nvSpPr>
        <p:spPr>
          <a:xfrm>
            <a:off x="6893793" y="4115580"/>
            <a:ext cx="4653480" cy="1983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/>
                <a:cs typeface="Times New Roman"/>
              </a:rPr>
              <a:t>Подготовил: ученик 10А класса школы №6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/>
                <a:cs typeface="Times New Roman"/>
              </a:rPr>
              <a:t>Бондаренко Роман Борисович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Ростовская область г. Новочеркасск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Номинация - Технологии для комфортной жизни</a:t>
            </a:r>
          </a:p>
          <a:p>
            <a:pPr marL="0" indent="0">
              <a:buNone/>
            </a:pPr>
            <a:endParaRPr lang="ru-RU" sz="1800" b="1"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F1758727-C4DE-D304-37A4-9596DF820F77}"/>
              </a:ext>
            </a:extLst>
          </p:cNvPr>
          <p:cNvSpPr txBox="1">
            <a:spLocks/>
          </p:cNvSpPr>
          <p:nvPr/>
        </p:nvSpPr>
        <p:spPr>
          <a:xfrm>
            <a:off x="6894104" y="5850381"/>
            <a:ext cx="4663707" cy="9165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>
                <a:latin typeface="Times New Roman"/>
                <a:cs typeface="Times New Roman"/>
              </a:rPr>
              <a:t>Руководитель: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>
                <a:latin typeface="Times New Roman"/>
                <a:cs typeface="Times New Roman"/>
              </a:rPr>
              <a:t>профессор, доктор технических наук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>
                <a:latin typeface="Times New Roman"/>
                <a:cs typeface="Times New Roman"/>
              </a:rPr>
              <a:t>Короткий Анатолий Аркадьевич</a:t>
            </a:r>
          </a:p>
        </p:txBody>
      </p:sp>
      <p:pic>
        <p:nvPicPr>
          <p:cNvPr id="21" name="Рисунок 4" descr="Изображение выглядит как текст, человек, ноутбук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040A1067-8660-BB3A-D693-A95BFF28A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42" b="-1"/>
          <a:stretch/>
        </p:blipFill>
        <p:spPr>
          <a:xfrm>
            <a:off x="1132485" y="2186726"/>
            <a:ext cx="5290617" cy="4668095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05226CC-D366-268E-9567-44089713E246}"/>
              </a:ext>
            </a:extLst>
          </p:cNvPr>
          <p:cNvSpPr txBox="1">
            <a:spLocks/>
          </p:cNvSpPr>
          <p:nvPr/>
        </p:nvSpPr>
        <p:spPr>
          <a:xfrm>
            <a:off x="6557431" y="2191587"/>
            <a:ext cx="4996495" cy="1922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600" b="1">
                <a:solidFill>
                  <a:srgbClr val="0070C0"/>
                </a:solidFill>
                <a:latin typeface="Times New Roman"/>
                <a:cs typeface="Times New Roman"/>
              </a:rPr>
              <a:t>Машинное зрения и искусственный интеллект для выявления дефектов на  стальных канатах</a:t>
            </a:r>
            <a:endParaRPr lang="ru-RU" b="1">
              <a:solidFill>
                <a:srgbClr val="0070C0"/>
              </a:solidFill>
              <a:cs typeface="Calibri Light"/>
            </a:endParaRP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5865089-31B2-89B5-67F7-E5FA94C88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AF68A8-938E-E5F6-D9AC-5126A43BA841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93DDF3-B113-8668-71D6-9247CF869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47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36598" cy="1325563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>
                <a:latin typeface="Times New Roman"/>
                <a:cs typeface="Times New Roman"/>
              </a:rPr>
              <a:t>                  </a:t>
            </a:r>
            <a:r>
              <a:rPr lang="en-US" sz="4000" b="1" dirty="0" err="1">
                <a:latin typeface="Times New Roman"/>
                <a:cs typeface="Times New Roman"/>
              </a:rPr>
              <a:t>Проблема</a:t>
            </a:r>
            <a:r>
              <a:rPr lang="ru-RU" sz="4000" b="1" dirty="0">
                <a:latin typeface="Times New Roman"/>
                <a:cs typeface="Times New Roman"/>
              </a:rPr>
              <a:t>.</a:t>
            </a:r>
            <a:r>
              <a:rPr lang="en-US" sz="4000" b="1" dirty="0">
                <a:latin typeface="Times New Roman"/>
                <a:cs typeface="Times New Roman"/>
              </a:rPr>
              <a:t> </a:t>
            </a:r>
            <a:r>
              <a:rPr lang="en-US" sz="4000" b="1" dirty="0" err="1">
                <a:latin typeface="Times New Roman"/>
                <a:cs typeface="Times New Roman"/>
              </a:rPr>
              <a:t>Идея</a:t>
            </a:r>
            <a:r>
              <a:rPr lang="ru-RU" sz="4000" b="1" dirty="0">
                <a:latin typeface="Times New Roman"/>
                <a:cs typeface="Times New Roman"/>
              </a:rPr>
              <a:t>. </a:t>
            </a:r>
            <a:r>
              <a:rPr lang="en-US" b="1" dirty="0" err="1">
                <a:latin typeface="Times New Roman"/>
                <a:cs typeface="Times New Roman"/>
              </a:rPr>
              <a:t>Цель</a:t>
            </a:r>
            <a:r>
              <a:rPr lang="ru-RU" b="1" dirty="0">
                <a:latin typeface="Times New Roman"/>
                <a:cs typeface="Times New Roman"/>
              </a:rPr>
              <a:t>.</a:t>
            </a:r>
            <a:endParaRPr lang="ru-RU" dirty="0">
              <a:cs typeface="Calibri Light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E7B036D-FD3B-FFA1-33F8-0ABB2678186A}"/>
              </a:ext>
            </a:extLst>
          </p:cNvPr>
          <p:cNvSpPr/>
          <p:nvPr/>
        </p:nvSpPr>
        <p:spPr>
          <a:xfrm>
            <a:off x="5866624" y="2858916"/>
            <a:ext cx="5780048" cy="84907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cs typeface="Times New Roman"/>
              </a:rPr>
              <a:t>Ограничения в физиологических возможностях человеческих глаз (воспринимать и перерабатывать) при выявлении дефектов на стальном канате</a:t>
            </a:r>
          </a:p>
        </p:txBody>
      </p:sp>
      <p:sp>
        <p:nvSpPr>
          <p:cNvPr id="10" name="Облачко с текстом: прямоугольное со скругленными углами 9">
            <a:extLst>
              <a:ext uri="{FF2B5EF4-FFF2-40B4-BE49-F238E27FC236}">
                <a16:creationId xmlns:a16="http://schemas.microsoft.com/office/drawing/2014/main" id="{38695C6A-9211-ED67-D5FA-F0D1D48FBB31}"/>
              </a:ext>
            </a:extLst>
          </p:cNvPr>
          <p:cNvSpPr/>
          <p:nvPr/>
        </p:nvSpPr>
        <p:spPr>
          <a:xfrm>
            <a:off x="1141827" y="2973462"/>
            <a:ext cx="1300974" cy="613317"/>
          </a:xfrm>
          <a:prstGeom prst="wedgeRound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>
                <a:latin typeface="Times New Roman"/>
                <a:ea typeface="+mn-lt"/>
                <a:cs typeface="+mn-lt"/>
              </a:rPr>
              <a:t>Проблема</a:t>
            </a:r>
            <a:endParaRPr lang="ru-RU" b="1">
              <a:latin typeface="Times New Roman"/>
            </a:endParaRPr>
          </a:p>
        </p:txBody>
      </p:sp>
      <p:sp>
        <p:nvSpPr>
          <p:cNvPr id="12" name="Облачко с текстом: прямоугольное со скругленными углами 11">
            <a:extLst>
              <a:ext uri="{FF2B5EF4-FFF2-40B4-BE49-F238E27FC236}">
                <a16:creationId xmlns:a16="http://schemas.microsoft.com/office/drawing/2014/main" id="{84658F51-E0A1-9C36-8209-3A4A4DE81EBE}"/>
              </a:ext>
            </a:extLst>
          </p:cNvPr>
          <p:cNvSpPr/>
          <p:nvPr/>
        </p:nvSpPr>
        <p:spPr>
          <a:xfrm>
            <a:off x="1141827" y="4252135"/>
            <a:ext cx="1300974" cy="613317"/>
          </a:xfrm>
          <a:prstGeom prst="wedgeRoundRectCallou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>
                <a:latin typeface="Times New Roman"/>
                <a:ea typeface="+mn-lt"/>
                <a:cs typeface="+mn-lt"/>
              </a:rPr>
              <a:t>Идея</a:t>
            </a:r>
            <a:endParaRPr lang="ru-RU" b="1">
              <a:latin typeface="Times New Roman"/>
              <a:cs typeface="Times New Roman"/>
            </a:endParaRPr>
          </a:p>
        </p:txBody>
      </p:sp>
      <p:sp>
        <p:nvSpPr>
          <p:cNvPr id="21" name="Облачко с текстом: прямоугольное со скругленными углами 20">
            <a:extLst>
              <a:ext uri="{FF2B5EF4-FFF2-40B4-BE49-F238E27FC236}">
                <a16:creationId xmlns:a16="http://schemas.microsoft.com/office/drawing/2014/main" id="{CE56FB2D-8B94-B1EA-A9EF-C0D43666C7C9}"/>
              </a:ext>
            </a:extLst>
          </p:cNvPr>
          <p:cNvSpPr/>
          <p:nvPr/>
        </p:nvSpPr>
        <p:spPr>
          <a:xfrm>
            <a:off x="1104656" y="5611437"/>
            <a:ext cx="1300974" cy="613317"/>
          </a:xfrm>
          <a:prstGeom prst="wedgeRoundRectCallou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>
                <a:latin typeface="Times New Roman"/>
                <a:ea typeface="+mn-lt"/>
                <a:cs typeface="+mn-lt"/>
              </a:rPr>
              <a:t>Цель</a:t>
            </a:r>
            <a:endParaRPr lang="ru-RU" b="1">
              <a:latin typeface="Times New Roman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967FBF4-B499-0474-D20E-763126B3911C}"/>
              </a:ext>
            </a:extLst>
          </p:cNvPr>
          <p:cNvSpPr/>
          <p:nvPr/>
        </p:nvSpPr>
        <p:spPr>
          <a:xfrm>
            <a:off x="4051564" y="5473446"/>
            <a:ext cx="6337609" cy="892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</a:rPr>
              <a:t>Разработка программно-аппаратного комплекса</a:t>
            </a:r>
          </a:p>
          <a:p>
            <a:pPr algn="ctr"/>
            <a:r>
              <a:rPr lang="ru-RU" b="1" dirty="0">
                <a:latin typeface="Times New Roman"/>
              </a:rPr>
              <a:t>визуально-измерительного контроля для стальных канатов (ПАК ВИК)</a:t>
            </a:r>
            <a:endParaRPr lang="ru-RU" dirty="0">
              <a:cs typeface="Calibri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02972AD-1988-2A08-BCE5-38B4CC65C433}"/>
              </a:ext>
            </a:extLst>
          </p:cNvPr>
          <p:cNvSpPr/>
          <p:nvPr/>
        </p:nvSpPr>
        <p:spPr>
          <a:xfrm>
            <a:off x="5278198" y="4161194"/>
            <a:ext cx="6231737" cy="9013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cs typeface="Times New Roman"/>
              </a:rPr>
              <a:t>Замена когнитивных функций человека (воспринимать и перерабатывать), такие как зрение и самообучение на машинное, при выявлении дефектов на стальном канате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DD0C8AE4-D607-DA97-DFF1-2657AD10C6BD}"/>
              </a:ext>
            </a:extLst>
          </p:cNvPr>
          <p:cNvCxnSpPr/>
          <p:nvPr/>
        </p:nvCxnSpPr>
        <p:spPr>
          <a:xfrm>
            <a:off x="2437228" y="3283839"/>
            <a:ext cx="3469887" cy="3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5376BF95-7EC4-8B0D-5401-182511AAAE60}"/>
              </a:ext>
            </a:extLst>
          </p:cNvPr>
          <p:cNvCxnSpPr>
            <a:cxnSpLocks/>
          </p:cNvCxnSpPr>
          <p:nvPr/>
        </p:nvCxnSpPr>
        <p:spPr>
          <a:xfrm>
            <a:off x="2435033" y="5888296"/>
            <a:ext cx="1639229" cy="22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FEBC29C1-2CF7-F2EC-9821-820C1F889D85}"/>
              </a:ext>
            </a:extLst>
          </p:cNvPr>
          <p:cNvCxnSpPr>
            <a:cxnSpLocks/>
          </p:cNvCxnSpPr>
          <p:nvPr/>
        </p:nvCxnSpPr>
        <p:spPr>
          <a:xfrm flipV="1">
            <a:off x="2443595" y="4606595"/>
            <a:ext cx="2865862" cy="5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AF703E98-5F31-D417-8E63-13D44098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2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4D3CD0C6-FFE6-CBF9-A2B4-098927202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931A98E-85A7-5F77-E148-FBE5035DF3B5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03550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543" y="759149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/>
                <a:ea typeface="+mj-lt"/>
                <a:cs typeface="Times New Roman"/>
              </a:rPr>
              <a:t>Актуальность</a:t>
            </a: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CA36DA8-B49E-BDDA-F16A-CA8389C3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3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D8BB6A87-85CA-1436-0C7E-3D8D6DB76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2BA7AA0-09B5-C69A-1576-1E4D6335A63D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  <p:pic>
        <p:nvPicPr>
          <p:cNvPr id="4" name="Рисунок 7" descr="Изображение выглядит как в помещении, лифт, стальной&#10;&#10;Автоматически созданное описание">
            <a:extLst>
              <a:ext uri="{FF2B5EF4-FFF2-40B4-BE49-F238E27FC236}">
                <a16:creationId xmlns:a16="http://schemas.microsoft.com/office/drawing/2014/main" id="{C88D698F-5CD9-D177-DBD0-90C8A4954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30" y="2924636"/>
            <a:ext cx="3878917" cy="3423035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4F05258B-0568-AF1C-1570-0506BA0039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76" b="9669"/>
          <a:stretch/>
        </p:blipFill>
        <p:spPr>
          <a:xfrm>
            <a:off x="4545106" y="2934368"/>
            <a:ext cx="6999195" cy="33482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83AD1-AC7C-7BFD-CF24-1A2C5E8140DA}"/>
              </a:ext>
            </a:extLst>
          </p:cNvPr>
          <p:cNvSpPr txBox="1"/>
          <p:nvPr/>
        </p:nvSpPr>
        <p:spPr>
          <a:xfrm>
            <a:off x="654424" y="1918447"/>
            <a:ext cx="1089211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222222"/>
                </a:solidFill>
                <a:latin typeface="Times New Roman"/>
                <a:cs typeface="Times New Roman"/>
              </a:rPr>
              <a:t>В России 450 тыс. лифтов - это вертикальный, самый массовый вид транспорта. </a:t>
            </a:r>
            <a:endParaRPr lang="ru-RU" sz="2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ru-RU" sz="2000" b="1" dirty="0">
                <a:solidFill>
                  <a:srgbClr val="222222"/>
                </a:solidFill>
                <a:latin typeface="Times New Roman"/>
                <a:cs typeface="Times New Roman"/>
              </a:rPr>
              <a:t>За сутки лифты перевозят до 70 млн. человек. </a:t>
            </a:r>
            <a:endParaRPr lang="ru-RU" sz="2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ru-RU" sz="2000" b="1" dirty="0">
                <a:solidFill>
                  <a:srgbClr val="222222"/>
                </a:solidFill>
                <a:latin typeface="Times New Roman"/>
                <a:cs typeface="Times New Roman"/>
              </a:rPr>
              <a:t>В лифтовом хозяйстве работают не более 50 тысяч человек.</a:t>
            </a:r>
            <a:endParaRPr lang="ru-RU" sz="2000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24478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2" y="759805"/>
            <a:ext cx="10861292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cs typeface="Times New Roman"/>
              </a:rPr>
              <a:t>Для достижения поставленной цели решаются следующие задачи: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633C55E5-3529-FA59-54E2-7AEC5A0CE0E8}"/>
              </a:ext>
            </a:extLst>
          </p:cNvPr>
          <p:cNvSpPr txBox="1">
            <a:spLocks/>
          </p:cNvSpPr>
          <p:nvPr/>
        </p:nvSpPr>
        <p:spPr>
          <a:xfrm>
            <a:off x="1101255" y="2136300"/>
            <a:ext cx="10450551" cy="46690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b="1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классификация геометрических и поверхностных дефектов в стальных канатах, слайд 5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 dirty="0">
                <a:latin typeface="Times New Roman"/>
                <a:cs typeface="Times New Roman"/>
              </a:rPr>
              <a:t>создание прототипа опытного образца аппаратной части ПАК ВИК для получения видеопотока стальных канатов с </a:t>
            </a:r>
            <a:r>
              <a:rPr lang="ru-RU" sz="1500" b="1">
                <a:latin typeface="Times New Roman"/>
                <a:cs typeface="Times New Roman"/>
              </a:rPr>
              <a:t>лабораторной установки, слайд 6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 dirty="0">
                <a:latin typeface="Times New Roman"/>
                <a:cs typeface="Times New Roman"/>
              </a:rPr>
              <a:t>определение количества камер для кругового обзора каждого из канатов на лифтовой установке путем моделирования и </a:t>
            </a:r>
            <a:r>
              <a:rPr lang="ru-RU" sz="1500" b="1">
                <a:latin typeface="Times New Roman"/>
                <a:cs typeface="Times New Roman"/>
              </a:rPr>
              <a:t>создание опытного образца аппаратной части ПАК ВИК, слайд 7</a:t>
            </a:r>
            <a:endParaRPr lang="en-US" sz="15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получение видеопотока стальных канатов при их движении на испытательном стенде, слайды 8-9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создание опытного образца аппаратной части, слайд 10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изготовление образцов и систематизация каждого дефекта стального каната (5 дефектов), слайд 11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фото-видео фиксация (видеоряд) дефектов на каждом из образцов в трех положения (круговой обзор) на установке, слайд 12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создание базы данных и ее регистрация, слайд 13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>
                <a:latin typeface="Times New Roman"/>
                <a:cs typeface="Times New Roman"/>
              </a:rPr>
              <a:t>разметка характерных точек дефектов на образцах стальном канате, слайд 14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 dirty="0">
                <a:latin typeface="Times New Roman"/>
                <a:cs typeface="Times New Roman"/>
              </a:rPr>
              <a:t>алгоритмы для выявления дефектов: геометрия (волнистость, диаметр) и структурные дефекты (обрыв, температура, </a:t>
            </a:r>
            <a:r>
              <a:rPr lang="ru-RU" sz="1500" b="1">
                <a:latin typeface="Times New Roman"/>
                <a:cs typeface="Times New Roman"/>
              </a:rPr>
              <a:t>износ), слайд 15</a:t>
            </a:r>
            <a:endParaRPr lang="en-US" sz="15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500" b="1" dirty="0">
                <a:latin typeface="Times New Roman"/>
                <a:cs typeface="Times New Roman"/>
              </a:rPr>
              <a:t>обучение нейронной сети с помощью конкретного программного продукта для отыскания и идентификации </a:t>
            </a:r>
            <a:r>
              <a:rPr lang="ru-RU" sz="1500" b="1">
                <a:latin typeface="Times New Roman"/>
                <a:cs typeface="Times New Roman"/>
              </a:rPr>
              <a:t>дефектов, слайд 16.</a:t>
            </a:r>
            <a:endParaRPr lang="en-US" sz="1500">
              <a:latin typeface="Times New Roman"/>
              <a:cs typeface="Times New Roman"/>
            </a:endParaRP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C852D048-D3E8-DC53-EA73-AAC0267B1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4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7E7CD596-40E0-00BE-55F4-E0EB7BBB1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85" y="52638"/>
            <a:ext cx="651789" cy="60350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510749C-975E-DB1D-824E-04B8D8B02716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939798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cs typeface="Times New Roman"/>
              </a:rPr>
              <a:t>Классификация геометрических и поверхностных дефектов в стальных канатах</a:t>
            </a:r>
            <a:endParaRPr lang="ru-RU" sz="2800" b="1" dirty="0">
              <a:latin typeface="Times New Roman"/>
              <a:ea typeface="+mj-lt"/>
              <a:cs typeface="Times New Roman"/>
            </a:endParaRPr>
          </a:p>
        </p:txBody>
      </p:sp>
      <p:pic>
        <p:nvPicPr>
          <p:cNvPr id="7" name="Рисунок 4" descr="Изображение выглядит как стручок ванили, овощ&#10;&#10;Автоматически созданное описание">
            <a:extLst>
              <a:ext uri="{FF2B5EF4-FFF2-40B4-BE49-F238E27FC236}">
                <a16:creationId xmlns:a16="http://schemas.microsoft.com/office/drawing/2014/main" id="{6243DED8-3AF5-1135-73F4-97C04B800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7" y="2165654"/>
            <a:ext cx="2932231" cy="1334536"/>
          </a:xfrm>
          <a:prstGeom prst="rect">
            <a:avLst/>
          </a:prstGeom>
        </p:spPr>
      </p:pic>
      <p:pic>
        <p:nvPicPr>
          <p:cNvPr id="10" name="Рисунок 5" descr="Изображение выглядит как стручок ванили, овощ&#10;&#10;Автоматически созданное описание">
            <a:extLst>
              <a:ext uri="{FF2B5EF4-FFF2-40B4-BE49-F238E27FC236}">
                <a16:creationId xmlns:a16="http://schemas.microsoft.com/office/drawing/2014/main" id="{83F31EE2-26A9-1AD6-5BF5-F38D2BEF0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828" y="2163981"/>
            <a:ext cx="3183135" cy="1370402"/>
          </a:xfrm>
          <a:prstGeom prst="rect">
            <a:avLst/>
          </a:prstGeom>
        </p:spPr>
      </p:pic>
      <p:pic>
        <p:nvPicPr>
          <p:cNvPr id="12" name="Рисунок 7" descr="Изображение выглядит как птица, венчик, кухонная посуда&#10;&#10;Автоматически созданное описание">
            <a:extLst>
              <a:ext uri="{FF2B5EF4-FFF2-40B4-BE49-F238E27FC236}">
                <a16:creationId xmlns:a16="http://schemas.microsoft.com/office/drawing/2014/main" id="{BC6BE031-98C9-6F9B-C9D3-78739488D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539" y="2161900"/>
            <a:ext cx="3203922" cy="1392668"/>
          </a:xfrm>
          <a:prstGeom prst="rect">
            <a:avLst/>
          </a:prstGeom>
        </p:spPr>
      </p:pic>
      <p:pic>
        <p:nvPicPr>
          <p:cNvPr id="21" name="Рисунок 6" descr="Изображение выглядит как венчик, кабель, овощ, разъем&#10;&#10;Автоматически созданное описание">
            <a:extLst>
              <a:ext uri="{FF2B5EF4-FFF2-40B4-BE49-F238E27FC236}">
                <a16:creationId xmlns:a16="http://schemas.microsoft.com/office/drawing/2014/main" id="{4DF3A234-8357-B5AA-3299-25B1BDA69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213" y="4210328"/>
            <a:ext cx="2917806" cy="1339840"/>
          </a:xfrm>
          <a:prstGeom prst="rect">
            <a:avLst/>
          </a:prstGeom>
        </p:spPr>
      </p:pic>
      <p:pic>
        <p:nvPicPr>
          <p:cNvPr id="23" name="Рисунок 8" descr="Изображение выглядит как овощ&#10;&#10;Автоматически созданное описание">
            <a:extLst>
              <a:ext uri="{FF2B5EF4-FFF2-40B4-BE49-F238E27FC236}">
                <a16:creationId xmlns:a16="http://schemas.microsoft.com/office/drawing/2014/main" id="{5E247016-47EE-3C63-1849-750800A5A6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324" y="4439888"/>
            <a:ext cx="3204901" cy="1379099"/>
          </a:xfrm>
          <a:prstGeom prst="rect">
            <a:avLst/>
          </a:prstGeom>
        </p:spPr>
      </p:pic>
      <p:sp>
        <p:nvSpPr>
          <p:cNvPr id="25" name="Облачко с текстом: прямоугольное со скругленными углами 24">
            <a:extLst>
              <a:ext uri="{FF2B5EF4-FFF2-40B4-BE49-F238E27FC236}">
                <a16:creationId xmlns:a16="http://schemas.microsoft.com/office/drawing/2014/main" id="{1AA6DC1E-2EE8-4E54-0684-0299F8C7CECE}"/>
              </a:ext>
            </a:extLst>
          </p:cNvPr>
          <p:cNvSpPr/>
          <p:nvPr/>
        </p:nvSpPr>
        <p:spPr>
          <a:xfrm>
            <a:off x="1099814" y="3505982"/>
            <a:ext cx="2202365" cy="613317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latin typeface="Times New Roman"/>
                <a:ea typeface="+mn-lt"/>
                <a:cs typeface="+mn-lt"/>
              </a:rPr>
              <a:t> </a:t>
            </a:r>
            <a:r>
              <a:rPr lang="ru-RU" b="1" dirty="0">
                <a:latin typeface="Times New Roman"/>
                <a:ea typeface="+mn-lt"/>
                <a:cs typeface="+mn-lt"/>
              </a:rPr>
              <a:t>Обрыв проволок  </a:t>
            </a:r>
            <a:endParaRPr lang="ru-RU" b="1" dirty="0">
              <a:cs typeface="Calibri"/>
            </a:endParaRPr>
          </a:p>
        </p:txBody>
      </p:sp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A1286F19-DB1C-BA4E-DC30-7DFD3D2FDCEF}"/>
              </a:ext>
            </a:extLst>
          </p:cNvPr>
          <p:cNvSpPr/>
          <p:nvPr/>
        </p:nvSpPr>
        <p:spPr>
          <a:xfrm>
            <a:off x="4863351" y="3561738"/>
            <a:ext cx="2202365" cy="613317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Поверхностный износ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 b="1" dirty="0">
              <a:cs typeface="Calibri"/>
            </a:endParaRPr>
          </a:p>
        </p:txBody>
      </p:sp>
      <p:sp>
        <p:nvSpPr>
          <p:cNvPr id="29" name="Облачко с текстом: прямоугольное со скругленными углами 28">
            <a:extLst>
              <a:ext uri="{FF2B5EF4-FFF2-40B4-BE49-F238E27FC236}">
                <a16:creationId xmlns:a16="http://schemas.microsoft.com/office/drawing/2014/main" id="{15FCCF4B-4901-31AC-688B-41A59E80B667}"/>
              </a:ext>
            </a:extLst>
          </p:cNvPr>
          <p:cNvSpPr/>
          <p:nvPr/>
        </p:nvSpPr>
        <p:spPr>
          <a:xfrm>
            <a:off x="7969997" y="5827730"/>
            <a:ext cx="3491589" cy="836341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Температурное воздействие от электрического дугового разряда 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31" name="Облачко с текстом: прямоугольное со скругленными углами 30">
            <a:extLst>
              <a:ext uri="{FF2B5EF4-FFF2-40B4-BE49-F238E27FC236}">
                <a16:creationId xmlns:a16="http://schemas.microsoft.com/office/drawing/2014/main" id="{7C7A1B6B-5ADA-1E10-C317-3D1A85937AEE}"/>
              </a:ext>
            </a:extLst>
          </p:cNvPr>
          <p:cNvSpPr/>
          <p:nvPr/>
        </p:nvSpPr>
        <p:spPr>
          <a:xfrm>
            <a:off x="1046085" y="5637831"/>
            <a:ext cx="2944390" cy="808462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Уменьшение или увеличение диаметра</a:t>
            </a:r>
          </a:p>
          <a:p>
            <a:pPr algn="ctr"/>
            <a:r>
              <a:rPr lang="ru-RU" b="1" dirty="0">
                <a:latin typeface="Times New Roman"/>
                <a:cs typeface="Calibri"/>
              </a:rPr>
              <a:t>(геометрический)</a:t>
            </a:r>
          </a:p>
        </p:txBody>
      </p:sp>
      <p:sp>
        <p:nvSpPr>
          <p:cNvPr id="33" name="Облачко с текстом: прямоугольное со скругленными углами 32">
            <a:extLst>
              <a:ext uri="{FF2B5EF4-FFF2-40B4-BE49-F238E27FC236}">
                <a16:creationId xmlns:a16="http://schemas.microsoft.com/office/drawing/2014/main" id="{9C3549E1-76D3-2503-AD51-E3DFC2EB7941}"/>
              </a:ext>
            </a:extLst>
          </p:cNvPr>
          <p:cNvSpPr/>
          <p:nvPr/>
        </p:nvSpPr>
        <p:spPr>
          <a:xfrm>
            <a:off x="8526135" y="3566140"/>
            <a:ext cx="2202365" cy="613317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Волнистость</a:t>
            </a:r>
            <a:endParaRPr lang="ru-RU" b="1" dirty="0">
              <a:latin typeface="Times New Roman"/>
              <a:ea typeface="+mn-lt"/>
              <a:cs typeface="Times New Roman"/>
            </a:endParaRPr>
          </a:p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(геометрический)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7C3D64FD-38F3-9B27-15C8-544079D4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5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C57EF15A-6E3C-1D20-F00B-D416ECD8E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18FFEBF-F35F-E0EF-BC6B-243AAABCF0D3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  <p:pic>
        <p:nvPicPr>
          <p:cNvPr id="4" name="Рисунок 3" descr="Изображение выглядит как Шрифт, текст, логотип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7ECB8D66-1D7B-E35E-85FF-1A27C104A9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5004" y="632069"/>
            <a:ext cx="185737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1394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543" y="741220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/>
                <a:cs typeface="Times New Roman"/>
              </a:rPr>
              <a:t>Функциональная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схема</a:t>
            </a:r>
            <a:r>
              <a:rPr lang="en-US" sz="2800" b="1" dirty="0">
                <a:latin typeface="Times New Roman"/>
                <a:cs typeface="Times New Roman"/>
              </a:rPr>
              <a:t> ПАК ВИК</a:t>
            </a:r>
            <a:endParaRPr lang="ru-RU" sz="2800" dirty="0">
              <a:ea typeface="+mj-lt"/>
              <a:cs typeface="+mj-lt"/>
            </a:endParaRPr>
          </a:p>
        </p:txBody>
      </p:sp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13FF283F-DF7F-963C-537A-6B086D796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497" y="2177172"/>
            <a:ext cx="8732612" cy="4642469"/>
          </a:xfrm>
          <a:prstGeom prst="rect">
            <a:avLst/>
          </a:prstGeom>
        </p:spPr>
      </p:pic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CA36DA8-B49E-BDDA-F16A-CA8389C3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6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A05E8C9C-CB3B-123C-A1DF-F82D0237E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7C43CE-B612-145F-3D48-FA6DE54CBD1A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63505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744" y="889902"/>
            <a:ext cx="10761860" cy="119546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500" b="1" dirty="0">
                <a:latin typeface="Times New Roman"/>
                <a:cs typeface="Times New Roman"/>
              </a:rPr>
            </a:br>
            <a:r>
              <a:rPr lang="ru-RU" sz="2500" b="1" dirty="0">
                <a:latin typeface="Times New Roman"/>
                <a:cs typeface="Times New Roman"/>
              </a:rPr>
              <a:t>Определение количества камер для кругового обзора каждого из канатов на лифтовой установке путем моделирования и создание прототипа опытного образца аппаратной части ПАК ВИК</a:t>
            </a:r>
            <a:br>
              <a:rPr lang="ru-RU" sz="2500" b="1" dirty="0">
                <a:latin typeface="Times New Roman"/>
                <a:cs typeface="Times New Roman"/>
              </a:rPr>
            </a:br>
            <a:endParaRPr lang="ru-RU" sz="2500" b="1" dirty="0">
              <a:latin typeface="Times New Roman"/>
              <a:cs typeface="Times New Roman"/>
            </a:endParaRPr>
          </a:p>
        </p:txBody>
      </p:sp>
      <p:pic>
        <p:nvPicPr>
          <p:cNvPr id="9" name="Рисунок 3" descr="Изображение выглядит как текст, снимок экрана, кастрюля&#10;&#10;Автоматически созданное описание">
            <a:extLst>
              <a:ext uri="{FF2B5EF4-FFF2-40B4-BE49-F238E27FC236}">
                <a16:creationId xmlns:a16="http://schemas.microsoft.com/office/drawing/2014/main" id="{4D2477C4-85B8-8EAB-02B1-54D669F49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612" y="2177172"/>
            <a:ext cx="3469250" cy="39600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BD864F-ACDC-8E89-4E03-61F2E8DA3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2" y="2177172"/>
            <a:ext cx="3514492" cy="39520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A497C483-A41B-6B3E-1839-FFE84D02C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879" y="2175859"/>
            <a:ext cx="3207833" cy="3958860"/>
          </a:xfrm>
          <a:prstGeom prst="rect">
            <a:avLst/>
          </a:prstGeom>
        </p:spPr>
      </p:pic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6C962D19-51C6-12CB-7BF7-23A97E5E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7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14979999-4407-DFCD-D5E8-656BE736B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C45CDE4-448B-689C-740F-E77F9C325C12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107426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cs typeface="Times New Roman"/>
              </a:rPr>
              <a:t>Получение видеопотока стальных канатов при их движении на испытательном стенде</a:t>
            </a:r>
            <a:br>
              <a:rPr lang="ru-RU" sz="2800" dirty="0"/>
            </a:br>
            <a:endParaRPr lang="ru-RU" sz="40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37153D-4856-ED21-A5E5-B5FE20D87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000"/>
              <a:pPr>
                <a:spcAft>
                  <a:spcPts val="600"/>
                </a:spcAft>
              </a:pPr>
              <a:t>8</a:t>
            </a:fld>
            <a:endParaRPr lang="ru-RU" sz="1000"/>
          </a:p>
        </p:txBody>
      </p:sp>
      <p:pic>
        <p:nvPicPr>
          <p:cNvPr id="7" name="Объект 6" descr="Изображение выглядит как внутренний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07851529-D813-A54E-A7A8-FB143B2B3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1943" y="2208963"/>
            <a:ext cx="3187259" cy="2416260"/>
          </a:xfrm>
        </p:spPr>
      </p:pic>
      <p:pic>
        <p:nvPicPr>
          <p:cNvPr id="10" name="Рисунок 8" descr="Изображение выглядит как внутренний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2B31340B-57AB-04AC-D8F2-2EA2D18D2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86" y="4698229"/>
            <a:ext cx="3189371" cy="2087072"/>
          </a:xfrm>
          <a:prstGeom prst="rect">
            <a:avLst/>
          </a:prstGeom>
        </p:spPr>
      </p:pic>
      <p:pic>
        <p:nvPicPr>
          <p:cNvPr id="12" name="Рисунок 10" descr="Изображение выглядит как внутренний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E2DD5767-3771-E42E-723B-62923B276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059" y="2207387"/>
            <a:ext cx="3219450" cy="2419294"/>
          </a:xfrm>
          <a:prstGeom prst="rect">
            <a:avLst/>
          </a:prstGeom>
        </p:spPr>
      </p:pic>
      <p:pic>
        <p:nvPicPr>
          <p:cNvPr id="21" name="Рисунок 12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DEDC61B-97F9-1BFE-9545-E1CCC1445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393" y="4766502"/>
            <a:ext cx="3177116" cy="2096115"/>
          </a:xfrm>
          <a:prstGeom prst="rect">
            <a:avLst/>
          </a:prstGeom>
        </p:spPr>
      </p:pic>
      <p:pic>
        <p:nvPicPr>
          <p:cNvPr id="23" name="Рисунок 14" descr="Изображение выглядит как внутренний, печь&#10;&#10;Автоматически созданное описание">
            <a:extLst>
              <a:ext uri="{FF2B5EF4-FFF2-40B4-BE49-F238E27FC236}">
                <a16:creationId xmlns:a16="http://schemas.microsoft.com/office/drawing/2014/main" id="{829BAA66-D8B7-6097-5F98-56E903BEA7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447" y="2207198"/>
            <a:ext cx="3028950" cy="2416248"/>
          </a:xfrm>
          <a:prstGeom prst="rect">
            <a:avLst/>
          </a:prstGeom>
        </p:spPr>
      </p:pic>
      <p:pic>
        <p:nvPicPr>
          <p:cNvPr id="25" name="Рисунок 16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5BAC75CF-8AE5-4838-7EEF-EAD0C90B8B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7805" y="4772877"/>
            <a:ext cx="3113616" cy="2088882"/>
          </a:xfrm>
          <a:prstGeom prst="rect">
            <a:avLst/>
          </a:prstGeom>
        </p:spPr>
      </p:pic>
      <p:sp>
        <p:nvSpPr>
          <p:cNvPr id="27" name="Номер слайда 3">
            <a:extLst>
              <a:ext uri="{FF2B5EF4-FFF2-40B4-BE49-F238E27FC236}">
                <a16:creationId xmlns:a16="http://schemas.microsoft.com/office/drawing/2014/main" id="{CBF97398-E85D-F6B0-41F0-4C41F8E293B8}"/>
              </a:ext>
            </a:extLst>
          </p:cNvPr>
          <p:cNvSpPr txBox="1">
            <a:spLocks/>
          </p:cNvSpPr>
          <p:nvPr/>
        </p:nvSpPr>
        <p:spPr>
          <a:xfrm>
            <a:off x="11501374" y="6446012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8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8BAEC325-0C30-3207-7BED-40CD186818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6847C41-CFD4-46AA-FF21-5A81B522420D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601769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cs typeface="Times New Roman"/>
              </a:rPr>
              <a:t>Испытание прототипа опытного образца аппаратной части на экспериментальном стенде</a:t>
            </a:r>
            <a:endParaRPr lang="ru-RU" sz="2800" dirty="0">
              <a:ea typeface="+mj-lt"/>
              <a:cs typeface="+mj-lt"/>
            </a:endParaRPr>
          </a:p>
          <a:p>
            <a:pPr algn="ctr"/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Рисунок 4" descr="Изображение выглядит как здание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11259B1C-9D0B-1EBB-CEA9-C762F49C8D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078" b="1"/>
          <a:stretch/>
        </p:blipFill>
        <p:spPr>
          <a:xfrm rot="5400000">
            <a:off x="936091" y="2353892"/>
            <a:ext cx="4610980" cy="4296800"/>
          </a:xfrm>
          <a:prstGeom prst="rect">
            <a:avLst/>
          </a:prstGeom>
        </p:spPr>
      </p:pic>
      <p:pic>
        <p:nvPicPr>
          <p:cNvPr id="10" name="Рисунок 5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037BE49-D00C-6494-41F8-9DB33EC036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078" b="1"/>
          <a:stretch/>
        </p:blipFill>
        <p:spPr>
          <a:xfrm rot="5400000">
            <a:off x="5948768" y="2329621"/>
            <a:ext cx="4621005" cy="4320375"/>
          </a:xfrm>
          <a:prstGeom prst="rect">
            <a:avLst/>
          </a:prstGeom>
        </p:spPr>
      </p:pic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0E66C5C5-7EBD-D3E3-A2BE-8A6B7068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9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87190F21-5E8F-2C6B-805C-507D90893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07ACB0D-77F6-C9B9-9B8E-50878688C45A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960676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ea typeface="+mj-lt"/>
                <a:cs typeface="+mj-lt"/>
              </a:rPr>
              <a:t> </a:t>
            </a:r>
            <a:br>
              <a:rPr lang="ru-RU" sz="2800" b="1" dirty="0">
                <a:latin typeface="Times New Roman"/>
                <a:ea typeface="+mj-lt"/>
                <a:cs typeface="+mj-lt"/>
              </a:rPr>
            </a:br>
            <a:br>
              <a:rPr lang="ru-RU" sz="2800" b="1" dirty="0">
                <a:latin typeface="Times New Roman"/>
                <a:ea typeface="+mj-lt"/>
                <a:cs typeface="+mj-lt"/>
              </a:rPr>
            </a:br>
            <a:r>
              <a:rPr lang="ru-RU" sz="2800" b="1" dirty="0">
                <a:latin typeface="Times New Roman"/>
                <a:ea typeface="+mj-lt"/>
                <a:cs typeface="+mj-lt"/>
              </a:rPr>
              <a:t>Создание опытного образца аппаратной части</a:t>
            </a:r>
            <a:endParaRPr lang="ru-RU" b="1" dirty="0">
              <a:latin typeface="Times New Roman"/>
              <a:ea typeface="+mj-lt"/>
              <a:cs typeface="+mj-lt"/>
            </a:endParaRPr>
          </a:p>
          <a:p>
            <a:pPr algn="ctr"/>
            <a:endParaRPr lang="ru-RU" sz="2800" b="1" dirty="0">
              <a:latin typeface="Times New Roman"/>
              <a:ea typeface="+mj-lt"/>
              <a:cs typeface="Times New Roman"/>
            </a:endParaRPr>
          </a:p>
          <a:p>
            <a:pPr algn="ctr"/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0E66C5C5-7EBD-D3E3-A2BE-8A6B7068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10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24648455-95E1-2346-5D5A-B8613FD20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2185334"/>
            <a:ext cx="2837192" cy="4649507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670FC54-A85D-7D4D-E30C-67651EBC0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83" y="2200684"/>
            <a:ext cx="2486025" cy="4656368"/>
          </a:xfrm>
          <a:prstGeom prst="rect">
            <a:avLst/>
          </a:prstGeom>
        </p:spPr>
      </p:pic>
      <p:pic>
        <p:nvPicPr>
          <p:cNvPr id="6" name="Рисунок 6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5EBC884-F575-F283-DE2C-6E733BFD6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650" y="2171700"/>
            <a:ext cx="2743200" cy="4686300"/>
          </a:xfrm>
          <a:prstGeom prst="rect">
            <a:avLst/>
          </a:prstGeom>
        </p:spPr>
      </p:pic>
      <p:pic>
        <p:nvPicPr>
          <p:cNvPr id="7" name="Рисунок 7" descr="Изображение выглядит как внутренний, пол, стол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id="{DBB0114E-A8E2-8F05-260B-3271B40CD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5850" y="2181225"/>
            <a:ext cx="2847975" cy="4667250"/>
          </a:xfrm>
          <a:prstGeom prst="rect">
            <a:avLst/>
          </a:prstGeom>
        </p:spPr>
      </p:pic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B3FE361A-BAB9-C365-DFA6-D277A32D9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EFF6A0C-9CFA-4DD8-3B4F-0A62EB964FD6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30030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cs typeface="Times New Roman"/>
              </a:rPr>
              <a:t>Образцы стального каната по 5 дефектам</a:t>
            </a:r>
            <a:endParaRPr lang="ru-RU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3" name="Номер слайда 3">
            <a:extLst>
              <a:ext uri="{FF2B5EF4-FFF2-40B4-BE49-F238E27FC236}">
                <a16:creationId xmlns:a16="http://schemas.microsoft.com/office/drawing/2014/main" id="{44CCA87B-E52D-0DDC-E6EF-378FE99D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11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87C8E957-E539-1B4E-0368-013AB9F87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7C69345-45D7-98DD-F491-9CE8AEBCB81F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  <p:pic>
        <p:nvPicPr>
          <p:cNvPr id="3" name="Рисунок 4" descr="Изображение выглядит как соединитель, резьбы, плиточный&#10;&#10;Автоматически созданное описание">
            <a:extLst>
              <a:ext uri="{FF2B5EF4-FFF2-40B4-BE49-F238E27FC236}">
                <a16:creationId xmlns:a16="http://schemas.microsoft.com/office/drawing/2014/main" id="{59DFEAE1-4A5F-1FDB-196C-874052012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70" y="2188097"/>
            <a:ext cx="4952035" cy="3716437"/>
          </a:xfrm>
          <a:prstGeom prst="rect">
            <a:avLst/>
          </a:prstGeom>
        </p:spPr>
      </p:pic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5ABE8346-DA1B-327F-648C-2D7210C0C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147" y="2188097"/>
            <a:ext cx="4952035" cy="37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4817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>
                <a:latin typeface="Times New Roman"/>
                <a:cs typeface="Times New Roman"/>
              </a:rPr>
              <a:t>Систематизация образцов стального каната по 5 дефектам (количественная, метрологическая и качественная)</a:t>
            </a:r>
            <a:endParaRPr lang="ru-RU" sz="2800">
              <a:solidFill>
                <a:srgbClr val="FFFFFF"/>
              </a:solidFill>
              <a:latin typeface="Times New Roman"/>
              <a:cs typeface="Calibri Light"/>
            </a:endParaRPr>
          </a:p>
        </p:txBody>
      </p:sp>
      <p:pic>
        <p:nvPicPr>
          <p:cNvPr id="7" name="Рисунок 8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698BFC9D-3FA2-9CE0-FA5B-6FE580DC1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96" y="3288474"/>
            <a:ext cx="10145638" cy="974826"/>
          </a:xfrm>
          <a:prstGeom prst="rect">
            <a:avLst/>
          </a:prstGeom>
        </p:spPr>
      </p:pic>
      <p:pic>
        <p:nvPicPr>
          <p:cNvPr id="10" name="Рисунок 11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0E9078C9-8CA3-D466-7973-703ABCD1B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95" y="4287462"/>
            <a:ext cx="10145642" cy="1179212"/>
          </a:xfrm>
          <a:prstGeom prst="rect">
            <a:avLst/>
          </a:prstGeom>
        </p:spPr>
      </p:pic>
      <p:pic>
        <p:nvPicPr>
          <p:cNvPr id="12" name="Рисунок 1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9FE3390-BD72-5FF0-229D-5961C9E7F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96" y="5409673"/>
            <a:ext cx="10145639" cy="1202696"/>
          </a:xfrm>
          <a:prstGeom prst="rect">
            <a:avLst/>
          </a:prstGeom>
        </p:spPr>
      </p:pic>
      <p:pic>
        <p:nvPicPr>
          <p:cNvPr id="21" name="Рисунок 1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3169759A-E619-D755-7BA6-62CFC0304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95" y="2144503"/>
            <a:ext cx="10145641" cy="1142566"/>
          </a:xfrm>
          <a:prstGeom prst="rect">
            <a:avLst/>
          </a:prstGeom>
        </p:spPr>
      </p:pic>
      <p:sp>
        <p:nvSpPr>
          <p:cNvPr id="23" name="Номер слайда 3">
            <a:extLst>
              <a:ext uri="{FF2B5EF4-FFF2-40B4-BE49-F238E27FC236}">
                <a16:creationId xmlns:a16="http://schemas.microsoft.com/office/drawing/2014/main" id="{44CCA87B-E52D-0DDC-E6EF-378FE99D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12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87C8E957-E539-1B4E-0368-013AB9F873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7C69345-45D7-98DD-F491-9CE8AEBCB81F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812186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r>
              <a:rPr lang="en-US" sz="2800" b="1" dirty="0" err="1">
                <a:latin typeface="Times New Roman"/>
                <a:cs typeface="Times New Roman"/>
              </a:rPr>
              <a:t>Установка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для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ru-RU" sz="2800" b="1" dirty="0">
                <a:latin typeface="Times New Roman"/>
                <a:cs typeface="Times New Roman"/>
              </a:rPr>
              <a:t>получения </a:t>
            </a:r>
            <a:r>
              <a:rPr lang="en-US" sz="2800" b="1" dirty="0" err="1">
                <a:latin typeface="Times New Roman"/>
                <a:cs typeface="Times New Roman"/>
              </a:rPr>
              <a:t>видеоряд</a:t>
            </a:r>
            <a:r>
              <a:rPr lang="ru-RU" sz="2800" b="1" dirty="0">
                <a:latin typeface="Times New Roman"/>
                <a:cs typeface="Times New Roman"/>
              </a:rPr>
              <a:t>а </a:t>
            </a:r>
            <a:r>
              <a:rPr lang="en-US" sz="2800" b="1" dirty="0" err="1">
                <a:latin typeface="Times New Roman"/>
                <a:cs typeface="Times New Roman"/>
              </a:rPr>
              <a:t>дефектов</a:t>
            </a:r>
            <a:br>
              <a:rPr lang="ru-RU" sz="2800" b="1" dirty="0">
                <a:latin typeface="Times New Roman"/>
                <a:cs typeface="Times New Roman"/>
              </a:rPr>
            </a:br>
            <a:r>
              <a:rPr lang="en-US" sz="2800" b="1" dirty="0" err="1">
                <a:latin typeface="Times New Roman"/>
                <a:cs typeface="Times New Roman"/>
              </a:rPr>
              <a:t>на</a:t>
            </a:r>
            <a:r>
              <a:rPr lang="en-US" sz="2800" b="1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образцах</a:t>
            </a:r>
            <a:r>
              <a:rPr lang="ru-RU" sz="2800" b="1" dirty="0">
                <a:latin typeface="Times New Roman"/>
                <a:cs typeface="Times New Roman"/>
              </a:rPr>
              <a:t> стальных канатов</a:t>
            </a:r>
            <a:endParaRPr lang="ru-RU" sz="2800" dirty="0">
              <a:latin typeface="Times New Roman"/>
              <a:ea typeface="+mj-lt"/>
              <a:cs typeface="+mj-lt"/>
            </a:endParaRPr>
          </a:p>
          <a:p>
            <a:endParaRPr lang="ru-RU" sz="2800" dirty="0">
              <a:solidFill>
                <a:srgbClr val="FFFFFF"/>
              </a:solidFill>
              <a:latin typeface="Times New Roman"/>
              <a:cs typeface="Calibri Light"/>
            </a:endParaRPr>
          </a:p>
        </p:txBody>
      </p:sp>
      <p:pic>
        <p:nvPicPr>
          <p:cNvPr id="7" name="Рисунок 6" descr="Изображение выглядит как внутренний, проектор, фрезерный станок&#10;&#10;Автоматически созданное описание">
            <a:extLst>
              <a:ext uri="{FF2B5EF4-FFF2-40B4-BE49-F238E27FC236}">
                <a16:creationId xmlns:a16="http://schemas.microsoft.com/office/drawing/2014/main" id="{DB3811E6-4008-0075-9787-A22828BE1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16" y="2183767"/>
            <a:ext cx="4176969" cy="4258904"/>
          </a:xfrm>
          <a:prstGeom prst="rect">
            <a:avLst/>
          </a:prstGeom>
        </p:spPr>
      </p:pic>
      <p:pic>
        <p:nvPicPr>
          <p:cNvPr id="10" name="Рисунок 7" descr="Изображение выглядит как внутренний, проектор, фрезерный станок&#10;&#10;Автоматически созданное описание">
            <a:extLst>
              <a:ext uri="{FF2B5EF4-FFF2-40B4-BE49-F238E27FC236}">
                <a16:creationId xmlns:a16="http://schemas.microsoft.com/office/drawing/2014/main" id="{CA13B1F9-5546-A343-C101-FAC2BCA15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292" y="2182266"/>
            <a:ext cx="4092795" cy="4264166"/>
          </a:xfrm>
          <a:prstGeom prst="rect">
            <a:avLst/>
          </a:prstGeom>
        </p:spPr>
      </p:pic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BAE03287-E805-BBAC-850B-DADBAC1D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13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47E70DDE-525E-6F08-3A6C-6C094464D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9E18C40-EDDC-67B1-28BD-305F4A494E76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652876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Создание базы данных и ее регистрация в Федеральной службе по интеллектуальной собственности</a:t>
            </a:r>
          </a:p>
        </p:txBody>
      </p:sp>
      <p:sp>
        <p:nvSpPr>
          <p:cNvPr id="23" name="Номер слайда 3">
            <a:extLst>
              <a:ext uri="{FF2B5EF4-FFF2-40B4-BE49-F238E27FC236}">
                <a16:creationId xmlns:a16="http://schemas.microsoft.com/office/drawing/2014/main" id="{44CCA87B-E52D-0DDC-E6EF-378FE99D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14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2B4B4AE9-41B3-3069-1ADB-191955254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8" y="2156640"/>
            <a:ext cx="6554230" cy="4562410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8E1BF86-146B-E692-90A2-04466D075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332" y="2157342"/>
            <a:ext cx="4362559" cy="4654143"/>
          </a:xfrm>
          <a:prstGeom prst="rect">
            <a:avLst/>
          </a:prstGeom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BD2A524C-38CC-09BE-AF44-A90BDE6CD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8FD0C9E-82DC-E97C-9C96-1CC7BB1B382C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879042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br>
              <a:rPr lang="ru-RU" sz="2800" b="1" dirty="0">
                <a:latin typeface="Times New Roman"/>
                <a:cs typeface="Times New Roman"/>
              </a:rPr>
            </a:br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cs typeface="Times New Roman"/>
              </a:rPr>
              <a:t>Разметка характерных точек дефектов на образцах стальном канате</a:t>
            </a:r>
            <a:br>
              <a:rPr lang="ru-RU" sz="2800" dirty="0"/>
            </a:br>
            <a:endParaRPr lang="ru-RU" sz="2800" dirty="0">
              <a:latin typeface="Times New Roman"/>
              <a:ea typeface="+mj-lt"/>
              <a:cs typeface="+mj-lt"/>
            </a:endParaRPr>
          </a:p>
          <a:p>
            <a:endParaRPr lang="ru-RU" sz="40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AEFB8A94-6787-587B-CC89-CB98144F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15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Рисунок 4" descr="Изображение выглядит как стена, внутренний, овощ, стручок ванили&#10;&#10;Автоматически созданное описание">
            <a:extLst>
              <a:ext uri="{FF2B5EF4-FFF2-40B4-BE49-F238E27FC236}">
                <a16:creationId xmlns:a16="http://schemas.microsoft.com/office/drawing/2014/main" id="{B9F05F7B-9F11-3EE6-BD36-432973727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95" y="2171346"/>
            <a:ext cx="10931035" cy="2184863"/>
          </a:xfrm>
          <a:prstGeom prst="rect">
            <a:avLst/>
          </a:prstGeom>
        </p:spPr>
      </p:pic>
      <p:pic>
        <p:nvPicPr>
          <p:cNvPr id="5" name="Рисунок 5" descr="Изображение выглядит как приложен, песчаный, день&#10;&#10;Автоматически созданное описание">
            <a:extLst>
              <a:ext uri="{FF2B5EF4-FFF2-40B4-BE49-F238E27FC236}">
                <a16:creationId xmlns:a16="http://schemas.microsoft.com/office/drawing/2014/main" id="{E22F8A57-5B4B-C7C4-308D-2DAE513A0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70" y="4357337"/>
            <a:ext cx="10902460" cy="2504310"/>
          </a:xfrm>
          <a:prstGeom prst="rect">
            <a:avLst/>
          </a:prstGeom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B08F21D2-0DDF-A66F-2FD8-CEEEC14AE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BBB5F0E-7AB4-7A26-D79C-F722DFACF267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050840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797" y="775733"/>
            <a:ext cx="103065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cs typeface="Times New Roman"/>
              </a:rPr>
              <a:t>Обучение нейронной сети с помощью конкретного программного продукта для отыскания и идентификации дефектов </a:t>
            </a:r>
            <a:r>
              <a:rPr lang="en-US" sz="2800" b="1" dirty="0">
                <a:latin typeface="Times New Roman"/>
                <a:cs typeface="Times New Roman"/>
              </a:rPr>
              <a:t>YOLO 5v</a:t>
            </a:r>
            <a:br>
              <a:rPr lang="ru-RU" sz="2800" dirty="0"/>
            </a:br>
            <a:endParaRPr lang="ru-RU" sz="2800" b="1">
              <a:solidFill>
                <a:srgbClr val="FF0000"/>
              </a:solidFill>
              <a:latin typeface="Times New Roman"/>
              <a:ea typeface="+mj-lt"/>
              <a:cs typeface="Times New Roman"/>
            </a:endParaRPr>
          </a:p>
          <a:p>
            <a:pPr algn="ctr"/>
            <a:endParaRPr lang="ru-RU" sz="2800" dirty="0">
              <a:solidFill>
                <a:srgbClr val="FFFFFF"/>
              </a:solidFill>
              <a:latin typeface="Times New Roman"/>
              <a:cs typeface="Calibri Ligh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C677E9C5-69CA-337A-1551-B895C322A917}"/>
                  </a:ext>
                </a:extLst>
              </p14:cNvPr>
              <p14:cNvContentPartPr/>
              <p14:nvPr/>
            </p14:nvContentPartPr>
            <p14:xfrm>
              <a:off x="6647693" y="5581598"/>
              <a:ext cx="676253" cy="135554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C677E9C5-69CA-337A-1551-B895C322A91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84710" y="5518675"/>
                <a:ext cx="801858" cy="26104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8B8E057D-501C-85A6-EFE2-8C6A9A43E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16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5AF11D-ED44-4B9E-8DE5-F5C968D4780A}"/>
              </a:ext>
            </a:extLst>
          </p:cNvPr>
          <p:cNvSpPr txBox="1"/>
          <p:nvPr/>
        </p:nvSpPr>
        <p:spPr>
          <a:xfrm>
            <a:off x="3057965" y="2981402"/>
            <a:ext cx="6115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4C96DB74-C9FF-E0DB-32F3-D9C960633B1B}"/>
              </a:ext>
            </a:extLst>
          </p:cNvPr>
          <p:cNvSpPr/>
          <p:nvPr/>
        </p:nvSpPr>
        <p:spPr>
          <a:xfrm>
            <a:off x="7722534" y="3225134"/>
            <a:ext cx="4476648" cy="835251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Поиск внешнего контура каната и вычисление усредненной ширины </a:t>
            </a:r>
            <a:r>
              <a:rPr lang="ru-RU" b="1" dirty="0" err="1">
                <a:latin typeface="Times New Roman"/>
                <a:ea typeface="+mn-lt"/>
                <a:cs typeface="+mn-lt"/>
              </a:rPr>
              <a:t>межпроволочных</a:t>
            </a:r>
            <a:r>
              <a:rPr lang="ru-RU" b="1" dirty="0">
                <a:latin typeface="Times New Roman"/>
                <a:ea typeface="+mn-lt"/>
                <a:cs typeface="+mn-lt"/>
              </a:rPr>
              <a:t> зон</a:t>
            </a:r>
            <a:endParaRPr lang="ru-RU" b="1" dirty="0">
              <a:latin typeface="Times New Roman"/>
              <a:cs typeface="Calibri"/>
            </a:endParaRPr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8AEE6374-234B-06A8-761A-A8FC35159EC3}"/>
              </a:ext>
            </a:extLst>
          </p:cNvPr>
          <p:cNvSpPr/>
          <p:nvPr/>
        </p:nvSpPr>
        <p:spPr>
          <a:xfrm>
            <a:off x="60500" y="3223018"/>
            <a:ext cx="2470856" cy="644751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Исходное изображение каната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8" name="Рисунок 4" descr="Изображение выглядит как дорог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1A9D9881-64A3-9652-8C66-0BFFA4676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178" y="1661357"/>
            <a:ext cx="3778155" cy="1593749"/>
          </a:xfrm>
          <a:prstGeom prst="rect">
            <a:avLst/>
          </a:prstGeom>
        </p:spPr>
      </p:pic>
      <p:sp>
        <p:nvSpPr>
          <p:cNvPr id="11" name="Облачко с текстом: прямоугольное со скругленными углами 10">
            <a:extLst>
              <a:ext uri="{FF2B5EF4-FFF2-40B4-BE49-F238E27FC236}">
                <a16:creationId xmlns:a16="http://schemas.microsoft.com/office/drawing/2014/main" id="{B1C0E0D2-7600-3253-3E5B-17BA7D566891}"/>
              </a:ext>
            </a:extLst>
          </p:cNvPr>
          <p:cNvSpPr/>
          <p:nvPr/>
        </p:nvSpPr>
        <p:spPr>
          <a:xfrm>
            <a:off x="3863533" y="3223017"/>
            <a:ext cx="3506237" cy="768576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Формирование особых точек на поверхности каната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14" name="Рисунок 13" descr="Изображение выглядит как текст, вода, темный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AA63CAD7-931F-B572-1A3B-5B832F96B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515" y="1663158"/>
            <a:ext cx="4473196" cy="1618724"/>
          </a:xfrm>
          <a:prstGeom prst="rect">
            <a:avLst/>
          </a:prstGeom>
        </p:spPr>
      </p:pic>
      <p:pic>
        <p:nvPicPr>
          <p:cNvPr id="23" name="Рисунок 24" descr="Изображение выглядит как птица&#10;&#10;Автоматически созданное описание">
            <a:extLst>
              <a:ext uri="{FF2B5EF4-FFF2-40B4-BE49-F238E27FC236}">
                <a16:creationId xmlns:a16="http://schemas.microsoft.com/office/drawing/2014/main" id="{49E259C3-C553-3CB3-F3E5-CF9489EE7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" y="1657267"/>
            <a:ext cx="3926005" cy="1566245"/>
          </a:xfrm>
          <a:prstGeom prst="rect">
            <a:avLst/>
          </a:prstGeom>
        </p:spPr>
      </p:pic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263E38BB-7211-48C3-4118-E02788DBCF07}"/>
              </a:ext>
            </a:extLst>
          </p:cNvPr>
          <p:cNvSpPr/>
          <p:nvPr/>
        </p:nvSpPr>
        <p:spPr>
          <a:xfrm>
            <a:off x="8789191" y="5945019"/>
            <a:ext cx="2943266" cy="808382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Поиск внешнего контура каната и определение его диаметра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:a16="http://schemas.microsoft.com/office/drawing/2014/main" id="{2004B23F-F2E6-E97A-DB11-FF637830A124}"/>
              </a:ext>
            </a:extLst>
          </p:cNvPr>
          <p:cNvSpPr/>
          <p:nvPr/>
        </p:nvSpPr>
        <p:spPr>
          <a:xfrm>
            <a:off x="5478551" y="5910096"/>
            <a:ext cx="2645150" cy="836673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Обнаружение контура внешних проволок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32" name="Облачко с текстом: прямоугольное со скругленными углами 31">
            <a:extLst>
              <a:ext uri="{FF2B5EF4-FFF2-40B4-BE49-F238E27FC236}">
                <a16:creationId xmlns:a16="http://schemas.microsoft.com/office/drawing/2014/main" id="{1177DA15-E179-0CB5-2D44-5E3443431700}"/>
              </a:ext>
            </a:extLst>
          </p:cNvPr>
          <p:cNvSpPr/>
          <p:nvPr/>
        </p:nvSpPr>
        <p:spPr>
          <a:xfrm>
            <a:off x="-25225" y="5954276"/>
            <a:ext cx="2412711" cy="750948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Исходное изображение каната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34" name="Рисунок 21" descr="Изображение выглядит как веревка&#10;&#10;Автоматически созданное описание">
            <a:extLst>
              <a:ext uri="{FF2B5EF4-FFF2-40B4-BE49-F238E27FC236}">
                <a16:creationId xmlns:a16="http://schemas.microsoft.com/office/drawing/2014/main" id="{2773F4E1-3988-D9A3-468D-480993CD3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0" y="4050011"/>
            <a:ext cx="2299648" cy="1861990"/>
          </a:xfrm>
          <a:prstGeom prst="rect">
            <a:avLst/>
          </a:prstGeom>
        </p:spPr>
      </p:pic>
      <p:pic>
        <p:nvPicPr>
          <p:cNvPr id="36" name="Рисунок 2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9434056-31D3-C9E8-D91A-D8D1B8AB1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7325" y="4052772"/>
            <a:ext cx="3220873" cy="1861728"/>
          </a:xfrm>
          <a:prstGeom prst="rect">
            <a:avLst/>
          </a:prstGeom>
        </p:spPr>
      </p:pic>
      <p:pic>
        <p:nvPicPr>
          <p:cNvPr id="38" name="Рисунок 2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83333EE-87D0-F5D6-88BF-C0316FD13A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3496" y="4048762"/>
            <a:ext cx="3261956" cy="1860222"/>
          </a:xfrm>
          <a:prstGeom prst="rect">
            <a:avLst/>
          </a:prstGeom>
        </p:spPr>
      </p:pic>
      <p:pic>
        <p:nvPicPr>
          <p:cNvPr id="40" name="Рисунок 26" descr="Изображение выглядит как зеленый&#10;&#10;Автоматически созданное описание">
            <a:extLst>
              <a:ext uri="{FF2B5EF4-FFF2-40B4-BE49-F238E27FC236}">
                <a16:creationId xmlns:a16="http://schemas.microsoft.com/office/drawing/2014/main" id="{8B02F4F0-D9F4-20BD-042E-92F6702B2F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6926" y="4047538"/>
            <a:ext cx="2762250" cy="1868784"/>
          </a:xfrm>
          <a:prstGeom prst="rect">
            <a:avLst/>
          </a:prstGeom>
        </p:spPr>
      </p:pic>
      <p:sp>
        <p:nvSpPr>
          <p:cNvPr id="42" name="Облачко с текстом: прямоугольное со скругленными углами 41">
            <a:extLst>
              <a:ext uri="{FF2B5EF4-FFF2-40B4-BE49-F238E27FC236}">
                <a16:creationId xmlns:a16="http://schemas.microsoft.com/office/drawing/2014/main" id="{430AA26D-2435-DE4A-FF9D-FB6C572F1906}"/>
              </a:ext>
            </a:extLst>
          </p:cNvPr>
          <p:cNvSpPr/>
          <p:nvPr/>
        </p:nvSpPr>
        <p:spPr>
          <a:xfrm>
            <a:off x="2536147" y="5916175"/>
            <a:ext cx="2656522" cy="836673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latin typeface="Times New Roman"/>
                <a:ea typeface="+mn-lt"/>
                <a:cs typeface="+mn-lt"/>
              </a:rPr>
              <a:t>Формирование особых точек на поверхности каната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65CC6FE1-ACA2-44A2-A242-DF30E6A54B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5D53B4A-91EF-BCFA-5642-E8AEB780247C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387695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cs typeface="Times New Roman"/>
              </a:rPr>
              <a:t>Алгоритмы для выявления структурных дефектов (обрыв, температура, износ)</a:t>
            </a:r>
            <a:br>
              <a:rPr lang="ru-RU" sz="2800" b="1" dirty="0">
                <a:latin typeface="Times New Roman"/>
                <a:cs typeface="Times New Roman"/>
              </a:rPr>
            </a:br>
            <a:endParaRPr lang="ru-RU" sz="2800" dirty="0">
              <a:latin typeface="Times New Roman"/>
              <a:ea typeface="+mj-lt"/>
              <a:cs typeface="+mj-lt"/>
            </a:endParaRPr>
          </a:p>
          <a:p>
            <a:pPr algn="ctr"/>
            <a:endParaRPr lang="ru-RU" sz="2800" dirty="0">
              <a:solidFill>
                <a:srgbClr val="FFFFFF"/>
              </a:solidFill>
              <a:latin typeface="Times New Roman"/>
              <a:cs typeface="Calibri Light"/>
            </a:endParaRPr>
          </a:p>
        </p:txBody>
      </p:sp>
      <p:sp>
        <p:nvSpPr>
          <p:cNvPr id="23" name="Номер слайда 3">
            <a:extLst>
              <a:ext uri="{FF2B5EF4-FFF2-40B4-BE49-F238E27FC236}">
                <a16:creationId xmlns:a16="http://schemas.microsoft.com/office/drawing/2014/main" id="{C555930B-610D-2A0E-513B-C87B0AA9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17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DAB45742-480A-CECE-463D-5A9BA8ED1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45" y="2145195"/>
            <a:ext cx="10909109" cy="4717133"/>
          </a:xfrm>
          <a:prstGeom prst="rect">
            <a:avLst/>
          </a:prstGeom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2F60CA4C-A64D-336A-2F2F-7983494C5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B8F1C5B-07E7-FF65-5E4B-A1307338A2C7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088538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r>
              <a:rPr lang="ru-RU" sz="2800" b="1" dirty="0">
                <a:latin typeface="Times New Roman"/>
                <a:ea typeface="+mj-lt"/>
                <a:cs typeface="Times New Roman"/>
              </a:rPr>
              <a:t>Команда работающая над проектом</a:t>
            </a:r>
          </a:p>
          <a:p>
            <a:endParaRPr lang="ru-RU" sz="2800" dirty="0">
              <a:solidFill>
                <a:srgbClr val="FFFFFF"/>
              </a:solidFill>
              <a:latin typeface="Times New Roman"/>
              <a:cs typeface="Calibri Light"/>
            </a:endParaRPr>
          </a:p>
        </p:txBody>
      </p:sp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BAE03287-E805-BBAC-850B-DADBAC1D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18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6329728-B005-EABF-6D82-0B05C85DD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064" y="2191459"/>
            <a:ext cx="1946495" cy="3482320"/>
          </a:xfrm>
          <a:prstGeom prst="rect">
            <a:avLst/>
          </a:prstGeom>
        </p:spPr>
      </p:pic>
      <p:pic>
        <p:nvPicPr>
          <p:cNvPr id="9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E11952C-493F-6E39-41C5-1F1261E33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594" y="2186152"/>
            <a:ext cx="2260674" cy="4579006"/>
          </a:xfrm>
          <a:prstGeom prst="rect">
            <a:avLst/>
          </a:prstGeom>
        </p:spPr>
      </p:pic>
      <p:pic>
        <p:nvPicPr>
          <p:cNvPr id="10" name="Рисунок 10" descr="Изображение выглядит как текст, письмо&#10;&#10;Автоматически созданное описание">
            <a:extLst>
              <a:ext uri="{FF2B5EF4-FFF2-40B4-BE49-F238E27FC236}">
                <a16:creationId xmlns:a16="http://schemas.microsoft.com/office/drawing/2014/main" id="{C3BBD07F-18B1-3130-0536-7E48A6D29D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" r="-4865" b="9619"/>
          <a:stretch/>
        </p:blipFill>
        <p:spPr>
          <a:xfrm>
            <a:off x="1358361" y="2189437"/>
            <a:ext cx="2387249" cy="46393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22BB78-3D5B-55BB-76FF-090D406481DA}"/>
              </a:ext>
            </a:extLst>
          </p:cNvPr>
          <p:cNvSpPr txBox="1"/>
          <p:nvPr/>
        </p:nvSpPr>
        <p:spPr>
          <a:xfrm>
            <a:off x="8460827" y="388707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Calibri"/>
              </a:rPr>
              <a:t>Роман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Calibri"/>
              </a:rPr>
              <a:t>Бондаренко</a:t>
            </a:r>
          </a:p>
        </p:txBody>
      </p:sp>
      <p:pic>
        <p:nvPicPr>
          <p:cNvPr id="5" name="Рисунок 11" descr="Изображение выглядит как в помещении, человек, белый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E792BF06-F2A6-D066-39ED-AB5B301BB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845" y="2184191"/>
            <a:ext cx="1796905" cy="17451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4F9857-0DDF-DC11-5430-6679F06F99F8}"/>
              </a:ext>
            </a:extLst>
          </p:cNvPr>
          <p:cNvSpPr txBox="1"/>
          <p:nvPr/>
        </p:nvSpPr>
        <p:spPr>
          <a:xfrm>
            <a:off x="8920217" y="4472150"/>
            <a:ext cx="18349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b="1" dirty="0">
                <a:latin typeface="Times New Roman"/>
                <a:cs typeface="Times New Roman"/>
              </a:rPr>
              <a:t>Инженер</a:t>
            </a:r>
            <a:endParaRPr lang="ru-RU" dirty="0"/>
          </a:p>
          <a:p>
            <a:pPr algn="ctr"/>
            <a:r>
              <a:rPr lang="ru-RU" sz="1200" b="1" dirty="0">
                <a:latin typeface="Times New Roman"/>
                <a:cs typeface="Calibri"/>
              </a:rPr>
              <a:t>Участник проекта</a:t>
            </a:r>
            <a:endParaRPr lang="ru-RU" dirty="0"/>
          </a:p>
          <a:p>
            <a:pPr algn="ctr"/>
            <a:r>
              <a:rPr lang="ru-RU" sz="1200" b="1" dirty="0">
                <a:latin typeface="Times New Roman"/>
                <a:cs typeface="Calibri"/>
              </a:rPr>
              <a:t>Занимает важную роль в жизни проекта.</a:t>
            </a:r>
          </a:p>
          <a:p>
            <a:pPr algn="ctr"/>
            <a:endParaRPr lang="ru-RU" sz="1200" b="1" dirty="0">
              <a:latin typeface="Times New Roman"/>
              <a:cs typeface="Calibri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79F3EA13-CF4C-FBAC-850A-1949168C7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699FF27-40E0-2ED1-5ECC-3285806AF739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562490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FD50D0-1315-48C4-BB87-7646B0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83E95F-11F0-4EF3-B911-EC4A265F0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A5621C8-F0D7-4928-9BC5-B15B318AF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3F55EE6D-8E4E-47F0-B7BC-D45AECE43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C2EC5D6B-2D05-4DDF-9E09-8814EA49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F7890FC4-3706-4665-B92A-D37982414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29EAEC-4EE8-4823-BBB4-9012708C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018E1-FE8E-9DA9-412D-CBEB1CF0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latin typeface="Times New Roman"/>
                <a:cs typeface="Times New Roman"/>
              </a:rPr>
            </a:br>
            <a:br>
              <a:rPr lang="ru-RU" sz="2800" b="1" dirty="0">
                <a:latin typeface="Times New Roman"/>
                <a:cs typeface="Times New Roman"/>
              </a:rPr>
            </a:br>
            <a:br>
              <a:rPr lang="ru-RU" sz="2800" b="1" dirty="0">
                <a:latin typeface="Times New Roman"/>
                <a:cs typeface="Times New Roman"/>
              </a:rPr>
            </a:br>
            <a:endParaRPr lang="ru-RU" sz="2800"/>
          </a:p>
        </p:txBody>
      </p:sp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AEFB8A94-6787-587B-CC89-CB98144F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374" y="6446012"/>
            <a:ext cx="685800" cy="32004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fld id="{E10F3160-4850-4F56-AE98-56D95836D10E}" type="slidenum"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pPr>
                <a:spcAft>
                  <a:spcPts val="600"/>
                </a:spcAft>
              </a:pPr>
              <a:t>19</a:t>
            </a:fld>
            <a:endParaRPr lang="ru-RU"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D265EC-DC87-60BC-63F1-3076EDC600A3}"/>
              </a:ext>
            </a:extLst>
          </p:cNvPr>
          <p:cNvSpPr txBox="1"/>
          <p:nvPr/>
        </p:nvSpPr>
        <p:spPr>
          <a:xfrm>
            <a:off x="1996236" y="2919466"/>
            <a:ext cx="841002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6000" dirty="0">
                <a:latin typeface="Times New Roman"/>
                <a:cs typeface="Calibri"/>
              </a:rPr>
              <a:t>Благодарю за внимание!</a:t>
            </a:r>
            <a:endParaRPr lang="ru-RU" sz="26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B4DDD8-59D4-E4B4-4062-46E31291164B}"/>
              </a:ext>
            </a:extLst>
          </p:cNvPr>
          <p:cNvSpPr txBox="1"/>
          <p:nvPr/>
        </p:nvSpPr>
        <p:spPr>
          <a:xfrm>
            <a:off x="861848" y="5892800"/>
            <a:ext cx="34964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ea typeface="+mn-lt"/>
                <a:cs typeface="+mn-lt"/>
              </a:rPr>
              <a:t>roman_bondarenko_2023@mail.ru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26D520-39AF-6245-1876-7ECD69950E6D}"/>
              </a:ext>
            </a:extLst>
          </p:cNvPr>
          <p:cNvSpPr txBox="1"/>
          <p:nvPr/>
        </p:nvSpPr>
        <p:spPr>
          <a:xfrm>
            <a:off x="11118193" y="6008413"/>
            <a:ext cx="1105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cs typeface="Calibri"/>
              </a:rPr>
              <a:t>2023 год</a:t>
            </a:r>
            <a:endParaRPr lang="ru-RU" dirty="0"/>
          </a:p>
        </p:txBody>
      </p:sp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3385D530-145A-124F-3B6B-E7519253B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7" y="-8672"/>
            <a:ext cx="616754" cy="6385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EA21FB4-BB78-E736-82E0-54B66A1B942C}"/>
              </a:ext>
            </a:extLst>
          </p:cNvPr>
          <p:cNvSpPr txBox="1"/>
          <p:nvPr/>
        </p:nvSpPr>
        <p:spPr>
          <a:xfrm>
            <a:off x="1268030" y="36364"/>
            <a:ext cx="172477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33"/>
                </a:solidFill>
                <a:latin typeface="Times New Roman"/>
                <a:cs typeface="Arial"/>
              </a:rPr>
              <a:t>Инженерно-консультационный центр "Мысль" НГТУ</a:t>
            </a:r>
            <a:endParaRPr lang="ru-RU" sz="11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803021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842</Words>
  <Application>Microsoft Office PowerPoint</Application>
  <PresentationFormat>Широкоэкранный</PresentationFormat>
  <Paragraphs>105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                  Проблема. Идея. Цель.</vt:lpstr>
      <vt:lpstr>Актуальность</vt:lpstr>
      <vt:lpstr>Для достижения поставленной цели решаются следующие задачи:</vt:lpstr>
      <vt:lpstr>Классификация геометрических и поверхностных дефектов в стальных канатах</vt:lpstr>
      <vt:lpstr>Функциональная схема ПАК ВИК</vt:lpstr>
      <vt:lpstr> Определение количества камер для кругового обзора каждого из канатов на лифтовой установке путем моделирования и создание прототипа опытного образца аппаратной части ПАК ВИК </vt:lpstr>
      <vt:lpstr> Получение видеопотока стальных канатов при их движении на испытательном стенде </vt:lpstr>
      <vt:lpstr> Испытание прототипа опытного образца аппаратной части на экспериментальном стенде </vt:lpstr>
      <vt:lpstr>   Создание опытного образца аппаратной части  </vt:lpstr>
      <vt:lpstr>Образцы стального каната по 5 дефектам</vt:lpstr>
      <vt:lpstr>Систематизация образцов стального каната по 5 дефектам (количественная, метрологическая и качественная)</vt:lpstr>
      <vt:lpstr> Установка для получения видеоряда дефектов на образцах стальных канатов </vt:lpstr>
      <vt:lpstr>Создание базы данных и ее регистрация в Федеральной службе по интеллектуальной собственности</vt:lpstr>
      <vt:lpstr>   Разметка характерных точек дефектов на образцах стальном канате  </vt:lpstr>
      <vt:lpstr> Обучение нейронной сети с помощью конкретного программного продукта для отыскания и идентификации дефектов YOLO 5v  </vt:lpstr>
      <vt:lpstr>  Алгоритмы для выявления структурных дефектов (обрыв, температура, износ)  </vt:lpstr>
      <vt:lpstr> Команда работающая над проектом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 Изучение компьютерного зрения</dc:title>
  <dc:creator>Roman Bondarenko</dc:creator>
  <cp:lastModifiedBy>Анатолий Аркадьевич</cp:lastModifiedBy>
  <cp:revision>1482</cp:revision>
  <dcterms:created xsi:type="dcterms:W3CDTF">2022-09-10T08:01:21Z</dcterms:created>
  <dcterms:modified xsi:type="dcterms:W3CDTF">2023-10-30T07:43:51Z</dcterms:modified>
</cp:coreProperties>
</file>