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1" r:id="rId3"/>
    <p:sldId id="307" r:id="rId4"/>
    <p:sldId id="291" r:id="rId5"/>
    <p:sldId id="296" r:id="rId6"/>
    <p:sldId id="308" r:id="rId7"/>
    <p:sldId id="301" r:id="rId8"/>
    <p:sldId id="306" r:id="rId9"/>
    <p:sldId id="309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9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3" autoAdjust="0"/>
    <p:restoredTop sz="93420" autoAdjust="0"/>
  </p:normalViewPr>
  <p:slideViewPr>
    <p:cSldViewPr snapToGrid="0" snapToObjects="1" showGuides="1">
      <p:cViewPr varScale="1">
        <p:scale>
          <a:sx n="80" d="100"/>
          <a:sy n="80" d="100"/>
        </p:scale>
        <p:origin x="883" y="6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40808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2800" b="1" i="0" dirty="0">
                <a:solidFill>
                  <a:srgbClr val="8F00FF"/>
                </a:solidFill>
                <a:effectLst/>
                <a:latin typeface="Roboto" panose="02000000000000000000" pitchFamily="2" charset="0"/>
              </a:rPr>
              <a:t>3D-</a:t>
            </a:r>
            <a:r>
              <a:rPr lang="ru-RU" sz="2800" b="1" i="0" dirty="0">
                <a:solidFill>
                  <a:srgbClr val="8F00FF"/>
                </a:solidFill>
                <a:effectLst/>
                <a:latin typeface="Roboto" panose="02000000000000000000" pitchFamily="2" charset="0"/>
              </a:rPr>
              <a:t>Профориентация – загляни в профессию</a:t>
            </a:r>
            <a:endParaRPr lang="ru-RU" sz="2800" b="1" dirty="0">
              <a:solidFill>
                <a:srgbClr val="8F00FF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9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800" b="1" dirty="0">
              <a:solidFill>
                <a:srgbClr val="8F00FF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Закирова Амина</a:t>
            </a:r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Плаксина Александра</a:t>
            </a:r>
          </a:p>
          <a:p>
            <a:pPr algn="ct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Воронкова Елизавета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>
              <a:highlight>
                <a:srgbClr val="FFFF00"/>
              </a:highlight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451837" y="3320628"/>
            <a:ext cx="4086761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7030A0"/>
                </a:solidFill>
                <a:latin typeface="Helvetica (Основной текст)"/>
              </a:rPr>
              <a:t>Макет сайта реализован на платформе </a:t>
            </a:r>
            <a:r>
              <a:rPr lang="en-US" dirty="0">
                <a:solidFill>
                  <a:srgbClr val="7030A0"/>
                </a:solidFill>
                <a:latin typeface="Helvetica (Основной текст)"/>
              </a:rPr>
              <a:t>Figma</a:t>
            </a:r>
            <a:r>
              <a:rPr lang="ru-RU" dirty="0">
                <a:solidFill>
                  <a:srgbClr val="7030A0"/>
                </a:solidFill>
                <a:latin typeface="Helvetica (Основной текст)"/>
              </a:rPr>
              <a:t>.</a:t>
            </a:r>
            <a:br>
              <a:rPr lang="ru-RU" dirty="0">
                <a:solidFill>
                  <a:srgbClr val="7030A0"/>
                </a:solidFill>
                <a:latin typeface="Helvetica (Основной текст)"/>
              </a:rPr>
            </a:br>
            <a:r>
              <a:rPr lang="ru-RU" dirty="0">
                <a:solidFill>
                  <a:srgbClr val="7030A0"/>
                </a:solidFill>
                <a:latin typeface="Helvetica (Основной текст)"/>
              </a:rPr>
              <a:t>Сайт будет написан с использованием следующих языков программирования: </a:t>
            </a:r>
            <a:r>
              <a:rPr lang="en-US" dirty="0">
                <a:solidFill>
                  <a:srgbClr val="7030A0"/>
                </a:solidFill>
                <a:latin typeface="Helvetica (Основной текст)"/>
              </a:rPr>
              <a:t>HTML, CSS, JavaScript</a:t>
            </a:r>
            <a:endParaRPr lang="ru-RU" dirty="0">
              <a:solidFill>
                <a:srgbClr val="7030A0"/>
              </a:solidFill>
              <a:latin typeface="Helvetica (Основной текст)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A212DB5-2FE7-7CE9-91D8-FF1CACC5B349}"/>
              </a:ext>
            </a:extLst>
          </p:cNvPr>
          <p:cNvSpPr txBox="1"/>
          <p:nvPr/>
        </p:nvSpPr>
        <p:spPr>
          <a:xfrm>
            <a:off x="451838" y="1503577"/>
            <a:ext cx="4086761" cy="2031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800" dirty="0">
                <a:solidFill>
                  <a:srgbClr val="7030A0"/>
                </a:solidFill>
              </a:rPr>
              <a:t>В мире около более 50 тыс. профессий и ежегодно появляется около 500 новых. Наш сайт позволит детям познать множество профессий, понять их цель и как они достигаются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CF731F-37C2-BBD4-C4CD-39BD1FA203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00" y="1514004"/>
            <a:ext cx="7301653" cy="44005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4F550E-E0DF-DE3B-0B65-570B7A1E5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217" y="4673578"/>
            <a:ext cx="1871535" cy="183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609152" y="69250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7153A69C-EFBB-A92B-8AD1-7EE7B6CAB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125367"/>
              </p:ext>
            </p:extLst>
          </p:nvPr>
        </p:nvGraphicFramePr>
        <p:xfrm>
          <a:off x="523738" y="1338827"/>
          <a:ext cx="11434581" cy="530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9085">
                  <a:extLst>
                    <a:ext uri="{9D8B030D-6E8A-4147-A177-3AD203B41FA5}">
                      <a16:colId xmlns:a16="http://schemas.microsoft.com/office/drawing/2014/main" val="120856437"/>
                    </a:ext>
                  </a:extLst>
                </a:gridCol>
                <a:gridCol w="2055257">
                  <a:extLst>
                    <a:ext uri="{9D8B030D-6E8A-4147-A177-3AD203B41FA5}">
                      <a16:colId xmlns:a16="http://schemas.microsoft.com/office/drawing/2014/main" val="174557360"/>
                    </a:ext>
                  </a:extLst>
                </a:gridCol>
                <a:gridCol w="1822966">
                  <a:extLst>
                    <a:ext uri="{9D8B030D-6E8A-4147-A177-3AD203B41FA5}">
                      <a16:colId xmlns:a16="http://schemas.microsoft.com/office/drawing/2014/main" val="3361585837"/>
                    </a:ext>
                  </a:extLst>
                </a:gridCol>
                <a:gridCol w="3141227">
                  <a:extLst>
                    <a:ext uri="{9D8B030D-6E8A-4147-A177-3AD203B41FA5}">
                      <a16:colId xmlns:a16="http://schemas.microsoft.com/office/drawing/2014/main" val="1566504496"/>
                    </a:ext>
                  </a:extLst>
                </a:gridCol>
                <a:gridCol w="2036046">
                  <a:extLst>
                    <a:ext uri="{9D8B030D-6E8A-4147-A177-3AD203B41FA5}">
                      <a16:colId xmlns:a16="http://schemas.microsoft.com/office/drawing/2014/main" val="1419030481"/>
                    </a:ext>
                  </a:extLst>
                </a:gridCol>
              </a:tblGrid>
              <a:tr h="1440587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rgbClr val="9F00FF"/>
                          </a:solidFill>
                        </a:rPr>
                        <a:t>Проблема</a:t>
                      </a:r>
                    </a:p>
                    <a:p>
                      <a:pPr algn="ctr"/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разочарование детей в выборе профессии. 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Дети, закончив школу, поступают в ВУЗы, которые чаще всего предлагают им родители или идут за своими друзьями, не понимая по душе ли им профессия на которую обучаются. </a:t>
                      </a:r>
                      <a:endParaRPr lang="ru-RU" sz="11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Решение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Сайт "3D-Профориентация", дающий доступ к просмотру видеороликов про различные профессии для 3D очков. С помощью 3D очков и видео можно будет погрузиться в ту или иную профессию. Сайт ориентирован на школьников, которые зачастую испытывают трудности с выбором профессии.</a:t>
                      </a:r>
                      <a:endParaRPr lang="ru-RU" sz="1100" b="1" dirty="0"/>
                    </a:p>
                    <a:p>
                      <a:pPr algn="ctr"/>
                      <a:endParaRPr lang="ru-RU" sz="1100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Уникальная ценность</a:t>
                      </a:r>
                    </a:p>
                    <a:p>
                      <a:pPr algn="ctr"/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Погрузись в профессии с нашими виртуальными 3д роликами и тренажерами, стажировками</a:t>
                      </a:r>
                    </a:p>
                    <a:p>
                      <a:pPr algn="ctr"/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Скрытое конкурентное преимущество</a:t>
                      </a:r>
                    </a:p>
                    <a:p>
                      <a:pPr algn="ctr"/>
                      <a:endParaRPr lang="ru-RU" sz="1100" b="0" dirty="0"/>
                    </a:p>
                    <a:p>
                      <a:pPr algn="ctr"/>
                      <a:r>
                        <a:rPr lang="ru-RU" sz="1100" b="0" dirty="0"/>
                        <a:t>Команда с ИТ компетенциями</a:t>
                      </a:r>
                    </a:p>
                    <a:p>
                      <a:pPr algn="ctr"/>
                      <a:r>
                        <a:rPr lang="ru-RU" sz="1100" b="0" dirty="0"/>
                        <a:t>Поддержка вуза – экспертная , информационная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Сегменты клиентов</a:t>
                      </a:r>
                    </a:p>
                    <a:p>
                      <a:pPr algn="ctr"/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– школьники 1</a:t>
                      </a:r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</a:t>
                      </a:r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-1</a:t>
                      </a:r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7</a:t>
                      </a:r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лет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</a:t>
                      </a:r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родители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 школы, вузы (профориентация абитуриентов)</a:t>
                      </a:r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229302"/>
                  </a:ext>
                </a:extLst>
              </a:tr>
              <a:tr h="1333093">
                <a:tc vMerge="1"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Каналы   продвижения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Презентация онлайн платформы в акселераторе; 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Сотрудничество с блогерами; Реклама в социальных сетях; 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На днях открытых дверей в ВУЗах; В школах. </a:t>
                      </a:r>
                      <a:endParaRPr lang="ru-RU" sz="1100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796506"/>
                  </a:ext>
                </a:extLst>
              </a:tr>
              <a:tr h="1137672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Конкуренты</a:t>
                      </a:r>
                    </a:p>
                    <a:p>
                      <a:pPr algn="ctr"/>
                      <a:r>
                        <a:rPr lang="en-US" sz="1100" b="0" i="0" u="none" strike="noStrike" cap="none" spc="0" baseline="0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Skillshare</a:t>
                      </a:r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Khan Academy</a:t>
                      </a:r>
                      <a:endParaRPr lang="ru-RU" sz="1100" b="0" i="0" u="none" strike="noStrike" cap="none" spc="0" baseline="0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/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YouTube</a:t>
                      </a:r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Ключевые метрики</a:t>
                      </a:r>
                      <a:endParaRPr lang="ru-RU" sz="1100" b="0" dirty="0"/>
                    </a:p>
                    <a:p>
                      <a:pPr algn="ctr"/>
                      <a:r>
                        <a:rPr lang="ru-RU" sz="1100" b="0" dirty="0"/>
                        <a:t>Количество активных пользователей на платформе</a:t>
                      </a:r>
                    </a:p>
                    <a:p>
                      <a:pPr algn="ctr"/>
                      <a:r>
                        <a:rPr lang="ru-RU" sz="1100" b="0" dirty="0"/>
                        <a:t>Количество платящих пользователей</a:t>
                      </a:r>
                    </a:p>
                    <a:p>
                      <a:pPr algn="ctr"/>
                      <a:r>
                        <a:rPr lang="ru-RU" sz="1100" b="0" dirty="0"/>
                        <a:t>Положительные отзывы пользователей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Каналы   продвижения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Презентация онлайн платформы в акселераторе; 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Сотрудничество с блогерами; Реклама в социальных сетях; 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На днях открытых дверей в ВУЗах; В школах. </a:t>
                      </a:r>
                      <a:endParaRPr lang="ru-RU" sz="1100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sz="900" b="1" dirty="0"/>
                        <a:t>Ранние последователи</a:t>
                      </a:r>
                      <a:endParaRPr lang="ru-RU" sz="1400" b="0" dirty="0">
                        <a:highlight>
                          <a:srgbClr val="FC6A49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10299"/>
                  </a:ext>
                </a:extLst>
              </a:tr>
              <a:tr h="102851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Расходы</a:t>
                      </a:r>
                      <a:endParaRPr lang="en-US" sz="1100" dirty="0"/>
                    </a:p>
                    <a:p>
                      <a:pPr algn="ctr"/>
                      <a:r>
                        <a:rPr lang="ru-RU" sz="1100" dirty="0"/>
                        <a:t>Запуск продукта: </a:t>
                      </a:r>
                    </a:p>
                    <a:p>
                      <a:pPr algn="ctr"/>
                      <a:r>
                        <a:rPr lang="ru-RU" sz="1100" dirty="0"/>
                        <a:t>Разработка платформы </a:t>
                      </a:r>
                      <a:r>
                        <a:rPr lang="en-US" sz="1100" dirty="0"/>
                        <a:t>MVP </a:t>
                      </a:r>
                      <a:endParaRPr lang="ru-RU" sz="1100" dirty="0"/>
                    </a:p>
                    <a:p>
                      <a:pPr algn="ctr"/>
                      <a:r>
                        <a:rPr lang="ru-RU" sz="1100" dirty="0"/>
                        <a:t>Постоянные расходы</a:t>
                      </a:r>
                    </a:p>
                    <a:p>
                      <a:pPr algn="ctr"/>
                      <a:r>
                        <a:rPr lang="ru-RU" sz="1100" dirty="0"/>
                        <a:t>Переменные расходы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900" b="1" dirty="0"/>
                        <a:t>Потоки выручки</a:t>
                      </a:r>
                    </a:p>
                    <a:p>
                      <a:r>
                        <a:rPr lang="ru-RU" sz="900" b="0" dirty="0"/>
                        <a:t>Подписка на сервис со стороны вузов   </a:t>
                      </a:r>
                      <a:br>
                        <a:rPr lang="ru-RU" sz="900" b="0" dirty="0"/>
                      </a:br>
                      <a:r>
                        <a:rPr lang="ru-RU" sz="900" b="0" dirty="0"/>
                        <a:t>Реклама предложений рекламодателей (подписок МТС)</a:t>
                      </a:r>
                      <a:br>
                        <a:rPr lang="ru-RU" sz="900" b="0" dirty="0"/>
                      </a:br>
                      <a:r>
                        <a:rPr lang="ru-RU" sz="900" b="0" dirty="0" err="1"/>
                        <a:t>Денскоины</a:t>
                      </a:r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Доходы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3 вида тарифа: 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 Бесплатный доступ – демоверсия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 Платный доступ: для </a:t>
                      </a:r>
                      <a:r>
                        <a:rPr lang="ru-RU" sz="1100" b="0" i="0" u="none" strike="noStrike" cap="none" spc="0" baseline="0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физ.лиц</a:t>
                      </a:r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- сборник видеороликов, тесты и стажировки</a:t>
                      </a:r>
                    </a:p>
                    <a:p>
                      <a:pPr algn="ctr"/>
                      <a:r>
                        <a:rPr lang="ru-RU" sz="11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- для юридических лиц пакеты доступа ко всем видеороликам и опросам по профориентации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342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87455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 и аналоги 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839916"/>
              </p:ext>
            </p:extLst>
          </p:nvPr>
        </p:nvGraphicFramePr>
        <p:xfrm>
          <a:off x="1068404" y="1701310"/>
          <a:ext cx="10125780" cy="4448031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025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5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5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5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07503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3д профориентация - Загляни в профессию</a:t>
                      </a:r>
                    </a:p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sz="1400" b="0" i="0" u="none" strike="noStrike" cap="none" spc="0" baseline="0" dirty="0">
                        <a:solidFill>
                          <a:srgbClr val="9F00FF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sz="1400" b="0" i="0" u="none" strike="noStrike" cap="none" spc="0" baseline="0" dirty="0" err="1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Skillshare</a:t>
                      </a:r>
                      <a:endParaRPr sz="1400" b="0" i="0" u="none" strike="noStrike" cap="none" spc="0" baseline="0" dirty="0">
                        <a:solidFill>
                          <a:srgbClr val="9F00FF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sz="1400" b="0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Khan Academy</a:t>
                      </a:r>
                      <a:endParaRPr lang="ru-RU" sz="1400" b="0" i="0" u="none" strike="noStrike" cap="none" spc="0" baseline="0" dirty="0">
                        <a:solidFill>
                          <a:srgbClr val="9F00FF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endParaRPr sz="1400" b="0" i="0" u="none" strike="noStrike" cap="none" spc="0" baseline="0" dirty="0">
                        <a:solidFill>
                          <a:srgbClr val="9F00FF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en-US" sz="1400" b="0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YouTube</a:t>
                      </a:r>
                      <a:endParaRPr sz="1400" b="0" i="0" u="none" strike="noStrike" cap="none" spc="0" baseline="0" dirty="0">
                        <a:solidFill>
                          <a:srgbClr val="9F00FF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075">
                <a:tc>
                  <a:txBody>
                    <a:bodyPr/>
                    <a:lstStyle/>
                    <a:p>
                      <a:pPr marL="0" marR="0" lvl="8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Платная подписка(стоимость)</a:t>
                      </a:r>
                      <a:endParaRPr sz="1400" b="0" i="0" u="none" strike="noStrike" cap="none" spc="0" baseline="0" dirty="0">
                        <a:solidFill>
                          <a:srgbClr val="9F00FF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1" u="none" strike="noStrike" cap="none" spc="0" baseline="0" dirty="0">
                          <a:solidFill>
                            <a:srgbClr val="7030A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Бесплатная подписка 14 дней (есть бесплатная демо- версия</a:t>
                      </a:r>
                      <a:endParaRPr sz="1600" b="0" i="1" u="none" strike="noStrike" cap="none" spc="0" baseline="0" dirty="0">
                        <a:solidFill>
                          <a:srgbClr val="7030A0"/>
                        </a:solidFill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1" dirty="0">
                          <a:solidFill>
                            <a:srgbClr val="7030A0"/>
                          </a:solidFill>
                        </a:rPr>
                        <a:t>Только подписка (7 первых дней бесплатно)</a:t>
                      </a:r>
                      <a:endParaRPr i="1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1" dirty="0">
                          <a:solidFill>
                            <a:srgbClr val="7030A0"/>
                          </a:solidFill>
                        </a:rPr>
                        <a:t>Доступны бесплатные курсы</a:t>
                      </a:r>
                      <a:endParaRPr i="1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1" dirty="0">
                          <a:solidFill>
                            <a:srgbClr val="7030A0"/>
                          </a:solidFill>
                        </a:rPr>
                        <a:t>Есть платная подписка</a:t>
                      </a:r>
                      <a:endParaRPr i="1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2075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Возможность просмотра с помощью </a:t>
                      </a:r>
                      <a:r>
                        <a:rPr lang="en-US" sz="1400" b="0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VR-</a:t>
                      </a:r>
                      <a:r>
                        <a:rPr lang="ru-RU" sz="1400" b="0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очков</a:t>
                      </a:r>
                      <a:endParaRPr sz="1400" b="0" i="0" u="none" strike="noStrike" cap="none" spc="0" baseline="0" dirty="0">
                        <a:solidFill>
                          <a:srgbClr val="9F00FF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1" u="none" strike="noStrike" cap="none" spc="0" baseline="0" dirty="0">
                          <a:solidFill>
                            <a:srgbClr val="7030A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+</a:t>
                      </a:r>
                      <a:endParaRPr sz="1600" b="0" i="1" u="none" strike="noStrike" cap="none" spc="0" baseline="0" dirty="0">
                        <a:solidFill>
                          <a:srgbClr val="7030A0"/>
                        </a:solidFill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i="1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1" dirty="0">
                          <a:solidFill>
                            <a:srgbClr val="7030A0"/>
                          </a:solidFill>
                        </a:rPr>
                        <a:t>-</a:t>
                      </a:r>
                      <a:endParaRPr i="1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1" dirty="0">
                          <a:solidFill>
                            <a:srgbClr val="7030A0"/>
                          </a:solidFill>
                        </a:rPr>
                        <a:t>+</a:t>
                      </a:r>
                      <a:endParaRPr i="1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2075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400" b="0" i="0" u="none" strike="noStrike" cap="none" spc="0" baseline="0" dirty="0">
                          <a:solidFill>
                            <a:srgbClr val="9F00FF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Доступность в России</a:t>
                      </a:r>
                      <a:endParaRPr sz="1400" b="0" i="0" u="none" strike="noStrike" cap="none" spc="0" baseline="0" dirty="0">
                        <a:solidFill>
                          <a:srgbClr val="9F00FF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1" u="none" strike="noStrike" cap="none" spc="0" baseline="0" dirty="0">
                          <a:solidFill>
                            <a:srgbClr val="7030A0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+</a:t>
                      </a:r>
                      <a:endParaRPr sz="1600" b="0" i="1" u="none" strike="noStrike" cap="none" spc="0" baseline="0" dirty="0">
                        <a:solidFill>
                          <a:srgbClr val="7030A0"/>
                        </a:solidFill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i="1" dirty="0">
                          <a:solidFill>
                            <a:srgbClr val="7030A0"/>
                          </a:solidFill>
                        </a:rPr>
                        <a:t>+- все на английском</a:t>
                      </a:r>
                    </a:p>
                    <a:p>
                      <a:pPr algn="ctr">
                        <a:defRPr sz="1600"/>
                      </a:pPr>
                      <a:endParaRPr i="1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i="1" dirty="0">
                          <a:solidFill>
                            <a:srgbClr val="7030A0"/>
                          </a:solidFill>
                        </a:rPr>
                        <a:t>+- все на английском</a:t>
                      </a:r>
                    </a:p>
                    <a:p>
                      <a:pPr algn="ctr">
                        <a:defRPr sz="1600"/>
                      </a:pPr>
                      <a:endParaRPr i="1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i="1" dirty="0">
                          <a:solidFill>
                            <a:srgbClr val="7030A0"/>
                          </a:solidFill>
                        </a:rPr>
                        <a:t>+- (запрещен в РФ)</a:t>
                      </a:r>
                      <a:endParaRPr i="1" dirty="0">
                        <a:solidFill>
                          <a:srgbClr val="7030A0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6" y="9443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4FDB770-73C6-587A-139B-CE9CA1E85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032" y="2163364"/>
            <a:ext cx="6056259" cy="2427526"/>
          </a:xfrm>
          <a:prstGeom prst="rect">
            <a:avLst/>
          </a:prstGeom>
          <a:ln w="28575">
            <a:solidFill>
              <a:srgbClr val="8F00FF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4F70BB-E428-9A06-92A5-91A0EF8E4FA0}"/>
              </a:ext>
            </a:extLst>
          </p:cNvPr>
          <p:cNvSpPr txBox="1"/>
          <p:nvPr/>
        </p:nvSpPr>
        <p:spPr>
          <a:xfrm>
            <a:off x="589496" y="2911393"/>
            <a:ext cx="423112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 данным Яндекс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Вордстат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запрос «профориентация» </a:t>
            </a: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2,5 млн. за 2023 г.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D86BA7-281B-CAD9-5795-26071C3AAC99}"/>
              </a:ext>
            </a:extLst>
          </p:cNvPr>
          <p:cNvSpPr txBox="1"/>
          <p:nvPr/>
        </p:nvSpPr>
        <p:spPr>
          <a:xfrm>
            <a:off x="4331821" y="4949257"/>
            <a:ext cx="2642422" cy="1328023"/>
          </a:xfrm>
          <a:prstGeom prst="roundRect">
            <a:avLst/>
          </a:prstGeom>
          <a:ln>
            <a:solidFill>
              <a:srgbClr val="9F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РАМ - 12,6 млн. чел. </a:t>
            </a:r>
          </a:p>
          <a:p>
            <a:r>
              <a:rPr lang="ru-RU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ТАМ - 1,3 млн. чел.</a:t>
            </a:r>
          </a:p>
          <a:p>
            <a:r>
              <a:rPr lang="ru-RU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SAM - 90 тыс. чел.</a:t>
            </a:r>
          </a:p>
          <a:p>
            <a:r>
              <a:rPr lang="ru-RU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SOM - 60 тыс. чел.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6" y="9443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Финансовая модель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7C15D6-26C1-C83A-5256-C2F6272AC52D}"/>
              </a:ext>
            </a:extLst>
          </p:cNvPr>
          <p:cNvSpPr txBox="1"/>
          <p:nvPr/>
        </p:nvSpPr>
        <p:spPr>
          <a:xfrm>
            <a:off x="993857" y="2136241"/>
            <a:ext cx="7324253" cy="2031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Основные показатели реализации проекта: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Инвестиционные расходы: 28 520 тыс. руб.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i="0" dirty="0"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Срок окупаемости проекта: 4 мес.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Потенциальная прибыль по итогу 12 мес.: 464 тыс. руб.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9075384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Текст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Концепция идеи и прототип декабрь 2023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Разработка </a:t>
            </a:r>
            <a:r>
              <a:rPr lang="en-US" dirty="0"/>
              <a:t>MVP – </a:t>
            </a:r>
            <a:r>
              <a:rPr lang="ru-RU" dirty="0"/>
              <a:t>июнь 2024 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Текст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647231" y="207309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Этапы развития проекта</a:t>
            </a:r>
            <a:endParaRPr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16AE48-7FAF-6304-202A-8F386CCDFF3A}"/>
              </a:ext>
            </a:extLst>
          </p:cNvPr>
          <p:cNvSpPr txBox="1"/>
          <p:nvPr/>
        </p:nvSpPr>
        <p:spPr>
          <a:xfrm>
            <a:off x="404830" y="3072406"/>
            <a:ext cx="5148713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1.Разработка сайта - 2 месяца 2. Съемка видеороликов - 2-3 месяца 3. Составление опросов по снятому материалу - 2 месяца 4.Тестирование и доработка - 1,5 месяца 5. Масштабирование: начало рекламной кампании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823527" y="666331"/>
            <a:ext cx="1150562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Проблемные интервью: Изучение ЦА</a:t>
            </a:r>
            <a:endParaRPr sz="3600" dirty="0"/>
          </a:p>
        </p:txBody>
      </p:sp>
      <p:pic>
        <p:nvPicPr>
          <p:cNvPr id="1026" name="Picture 2" descr="Диаграмма ответов в Формах. Вопрос: Выберите свою роль. Количество ответов: 15 ответов.">
            <a:extLst>
              <a:ext uri="{FF2B5EF4-FFF2-40B4-BE49-F238E27FC236}">
                <a16:creationId xmlns:a16="http://schemas.microsoft.com/office/drawing/2014/main" id="{38D730C1-606C-3871-7A75-64F31AB24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51" y="1495833"/>
            <a:ext cx="4570853" cy="2262009"/>
          </a:xfrm>
          <a:prstGeom prst="rect">
            <a:avLst/>
          </a:prstGeom>
          <a:noFill/>
          <a:ln w="19050">
            <a:solidFill>
              <a:srgbClr val="8F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иаграмма ответов в Формах. Вопрос: Знаете ли Вы, что такое VR - очки и для чего они используются?&#10;. Количество ответов: 15 ответов.">
            <a:extLst>
              <a:ext uri="{FF2B5EF4-FFF2-40B4-BE49-F238E27FC236}">
                <a16:creationId xmlns:a16="http://schemas.microsoft.com/office/drawing/2014/main" id="{F4767B1B-7323-DB29-4A5F-C9AA6F94A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6" y="1500454"/>
            <a:ext cx="4005254" cy="1928546"/>
          </a:xfrm>
          <a:prstGeom prst="rect">
            <a:avLst/>
          </a:prstGeom>
          <a:noFill/>
          <a:ln w="19050">
            <a:solidFill>
              <a:srgbClr val="8F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иаграмма ответов в Формах. Вопрос: Имеются ли у Вас (Ваших детей или учеников) проблемы с выбором профессии для поступления? . Количество ответов: 15 ответов.">
            <a:extLst>
              <a:ext uri="{FF2B5EF4-FFF2-40B4-BE49-F238E27FC236}">
                <a16:creationId xmlns:a16="http://schemas.microsoft.com/office/drawing/2014/main" id="{E463149A-219C-7665-773E-337ACBA7C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70" y="4183997"/>
            <a:ext cx="4619666" cy="2095091"/>
          </a:xfrm>
          <a:prstGeom prst="rect">
            <a:avLst/>
          </a:prstGeom>
          <a:noFill/>
          <a:ln w="19050">
            <a:solidFill>
              <a:srgbClr val="8F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Диаграмма ответов в Формах. Вопрос: Делаете ли Вы что - то, что помогло бы Вам (Вашим детям или ученикам) определиться с будущей профессией . Количество ответов: 15 ответов.">
            <a:extLst>
              <a:ext uri="{FF2B5EF4-FFF2-40B4-BE49-F238E27FC236}">
                <a16:creationId xmlns:a16="http://schemas.microsoft.com/office/drawing/2014/main" id="{45D377D1-4BBE-F3E6-46F9-240991E75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462" y="1472118"/>
            <a:ext cx="4005254" cy="2342216"/>
          </a:xfrm>
          <a:prstGeom prst="rect">
            <a:avLst/>
          </a:prstGeom>
          <a:noFill/>
          <a:ln w="19050">
            <a:solidFill>
              <a:srgbClr val="8F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Диаграмма ответов в Формах. Вопрос: Как Вы думаете, помогли бы очки виртуальной реальности, когда вы оказываетесь &quot;в теле&quot; человека какой - либо профессии, определиться с будущей специальностью?. Количество ответов: 15 ответов.">
            <a:extLst>
              <a:ext uri="{FF2B5EF4-FFF2-40B4-BE49-F238E27FC236}">
                <a16:creationId xmlns:a16="http://schemas.microsoft.com/office/drawing/2014/main" id="{0F157D3D-A8EA-5C1B-0047-43A85561C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181" y="3904536"/>
            <a:ext cx="3908055" cy="1772364"/>
          </a:xfrm>
          <a:prstGeom prst="rect">
            <a:avLst/>
          </a:prstGeom>
          <a:noFill/>
          <a:ln w="19050">
            <a:solidFill>
              <a:srgbClr val="8F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Диаграмма ответов в Формах. Вопрос: Готовы ли вы выделить денежные средства, чтобы обучающиеся  могли опробовать технологию 3D очков? (для родителей и преподавателей) . Количество ответов: 14 ответов.">
            <a:extLst>
              <a:ext uri="{FF2B5EF4-FFF2-40B4-BE49-F238E27FC236}">
                <a16:creationId xmlns:a16="http://schemas.microsoft.com/office/drawing/2014/main" id="{85FA3C7D-9F9A-25B3-BC54-0EEE03E95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049" y="4468775"/>
            <a:ext cx="4619667" cy="2095091"/>
          </a:xfrm>
          <a:prstGeom prst="rect">
            <a:avLst/>
          </a:prstGeom>
          <a:noFill/>
          <a:ln w="19050">
            <a:solidFill>
              <a:srgbClr val="8F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121191" y="792926"/>
            <a:ext cx="1150562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Макет</a:t>
            </a:r>
            <a:endParaRPr sz="3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2C4853-5EB4-D988-45C4-FCBB945C5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366" y="859845"/>
            <a:ext cx="4643128" cy="2778646"/>
          </a:xfrm>
          <a:prstGeom prst="rect">
            <a:avLst/>
          </a:prstGeom>
          <a:ln w="28575">
            <a:solidFill>
              <a:srgbClr val="8F00FF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39D1FE3-AE23-69DE-34EB-77A0EA50B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447" y="834654"/>
            <a:ext cx="4656086" cy="2788478"/>
          </a:xfrm>
          <a:prstGeom prst="rect">
            <a:avLst/>
          </a:prstGeom>
          <a:ln w="28575">
            <a:solidFill>
              <a:srgbClr val="8F00FF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BCA5EB9-C7AE-2812-57AA-E1EE24870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366" y="3720891"/>
            <a:ext cx="4643128" cy="2798314"/>
          </a:xfrm>
          <a:prstGeom prst="rect">
            <a:avLst/>
          </a:prstGeom>
          <a:ln w="28575">
            <a:solidFill>
              <a:srgbClr val="8F00FF"/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D06E35C-D5CD-51FD-E603-A473E8B0D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447" y="3720891"/>
            <a:ext cx="4656086" cy="2798315"/>
          </a:xfrm>
          <a:prstGeom prst="rect">
            <a:avLst/>
          </a:prstGeom>
          <a:ln w="28575">
            <a:solidFill>
              <a:srgbClr val="8F00FF"/>
            </a:solidFill>
          </a:ln>
        </p:spPr>
      </p:pic>
    </p:spTree>
    <p:extLst>
      <p:ext uri="{BB962C8B-B14F-4D97-AF65-F5344CB8AC3E}">
        <p14:creationId xmlns:p14="http://schemas.microsoft.com/office/powerpoint/2010/main" val="20633096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latin typeface="Gilroy-ExtraBold"/>
                <a:ea typeface="Gilroy-ExtraBold"/>
                <a:cs typeface="Gilroy-ExtraBold"/>
                <a:sym typeface="Gilroy-ExtraBold"/>
              </a:rPr>
              <a:t>89084771336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300" dirty="0">
                <a:solidFill>
                  <a:srgbClr val="8F00FF"/>
                </a:solidFill>
                <a:latin typeface="Gilroy-ExtraBold"/>
              </a:rPr>
              <a:t>E-mail: amika3023@yandex.ru</a:t>
            </a:r>
            <a:endParaRPr sz="2300" dirty="0">
              <a:solidFill>
                <a:srgbClr val="8F00FF"/>
              </a:solidFill>
              <a:latin typeface="Gilroy-ExtraBold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3542</TotalTime>
  <Words>526</Words>
  <Application>Microsoft Office PowerPoint</Application>
  <PresentationFormat>Широкоэкранный</PresentationFormat>
  <Paragraphs>123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(Основной текст)</vt:lpstr>
      <vt:lpstr>Helvetica Neue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Амина Закирова</cp:lastModifiedBy>
  <cp:revision>50</cp:revision>
  <dcterms:modified xsi:type="dcterms:W3CDTF">2023-12-12T15:30:11Z</dcterms:modified>
</cp:coreProperties>
</file>