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  <p:sldMasterId id="2147483672" r:id="rId3"/>
    <p:sldMasterId id="2147483684" r:id="rId4"/>
  </p:sldMasterIdLst>
  <p:notesMasterIdLst>
    <p:notesMasterId r:id="rId20"/>
  </p:notesMasterIdLst>
  <p:sldIdLst>
    <p:sldId id="274" r:id="rId5"/>
    <p:sldId id="269" r:id="rId6"/>
    <p:sldId id="259" r:id="rId7"/>
    <p:sldId id="261" r:id="rId8"/>
    <p:sldId id="278" r:id="rId9"/>
    <p:sldId id="281" r:id="rId10"/>
    <p:sldId id="282" r:id="rId11"/>
    <p:sldId id="283" r:id="rId12"/>
    <p:sldId id="285" r:id="rId13"/>
    <p:sldId id="264" r:id="rId14"/>
    <p:sldId id="265" r:id="rId15"/>
    <p:sldId id="273" r:id="rId16"/>
    <p:sldId id="275" r:id="rId17"/>
    <p:sldId id="276" r:id="rId18"/>
    <p:sldId id="271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IBM Plex Sans" panose="020B060402020202020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329" autoAdjust="0"/>
  </p:normalViewPr>
  <p:slideViewPr>
    <p:cSldViewPr snapToGrid="0">
      <p:cViewPr varScale="1">
        <p:scale>
          <a:sx n="87" d="100"/>
          <a:sy n="87" d="100"/>
        </p:scale>
        <p:origin x="90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23596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1016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42365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3ad017bfe3_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3ad017bfe3_1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83514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8583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21afd4f6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21afd4f65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smtClean="0"/>
              <a:t>https://vc.ru/money/159115-ocenit-rynok-startapa-za-polchasa-metod-tam-sam-som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9105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208827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3ad017bfe3_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3ad017bfe3_1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61037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8316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04591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98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37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8128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2415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9754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4717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495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6061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3772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1992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2453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40884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0972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9600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50413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39186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21983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45366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4190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6982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272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966E-C8DB-4FF3-BD20-4CFDC7813E6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A0F6-0177-4A4D-9722-F1EC4791D5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6045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966E-C8DB-4FF3-BD20-4CFDC7813E6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A0F6-0177-4A4D-9722-F1EC4791D5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0103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966E-C8DB-4FF3-BD20-4CFDC7813E6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A0F6-0177-4A4D-9722-F1EC4791D5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0322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966E-C8DB-4FF3-BD20-4CFDC7813E6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A0F6-0177-4A4D-9722-F1EC4791D5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2206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966E-C8DB-4FF3-BD20-4CFDC7813E6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A0F6-0177-4A4D-9722-F1EC4791D5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8255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966E-C8DB-4FF3-BD20-4CFDC7813E6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A0F6-0177-4A4D-9722-F1EC4791D5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9437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966E-C8DB-4FF3-BD20-4CFDC7813E6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A0F6-0177-4A4D-9722-F1EC4791D5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5104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966E-C8DB-4FF3-BD20-4CFDC7813E6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A0F6-0177-4A4D-9722-F1EC4791D5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654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966E-C8DB-4FF3-BD20-4CFDC7813E6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A0F6-0177-4A4D-9722-F1EC4791D5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1335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966E-C8DB-4FF3-BD20-4CFDC7813E6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A0F6-0177-4A4D-9722-F1EC4791D5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7489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966E-C8DB-4FF3-BD20-4CFDC7813E6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A0F6-0177-4A4D-9722-F1EC4791D5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369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17998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04375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9B13966E-C8DB-4FF3-BD20-4CFDC7813E62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>
                <a:buClrTx/>
                <a:buFontTx/>
                <a:buNone/>
              </a:pPr>
              <a:t>24.11.2023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BBCDA0F6-0177-4A4D-9722-F1EC4791D54F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42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FF4E23B-34FE-F46B-0304-88FD5E3B9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580"/>
            <a:ext cx="9140359" cy="5143500"/>
          </a:xfrm>
          <a:prstGeom prst="rect">
            <a:avLst/>
          </a:prstGeom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Чистая вода 2.0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buSzPct val="108108"/>
            </a:pPr>
            <a:r>
              <a:rPr lang="ru-RU" sz="1600" dirty="0">
                <a:solidFill>
                  <a:schemeClr val="tx1"/>
                </a:solidFill>
              </a:rPr>
              <a:t>Наставник</a:t>
            </a:r>
            <a:r>
              <a:rPr lang="ru-RU" sz="1600" dirty="0" smtClean="0">
                <a:solidFill>
                  <a:schemeClr val="tx1"/>
                </a:solidFill>
              </a:rPr>
              <a:t>: Вшивцева </a:t>
            </a:r>
            <a:r>
              <a:rPr lang="ru-RU" sz="1600" dirty="0">
                <a:solidFill>
                  <a:schemeClr val="tx1"/>
                </a:solidFill>
              </a:rPr>
              <a:t>Алёна Игоревна</a:t>
            </a:r>
            <a:endParaRPr sz="1600" dirty="0">
              <a:solidFill>
                <a:schemeClr val="tx1"/>
              </a:solidFill>
              <a:highlight>
                <a:srgbClr val="FFFF00"/>
              </a:highlight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6135" y="1193426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34234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FFAB4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34234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AB4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FFAB4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-3641" y="3963122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17647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Технологическое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направление: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17647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Биомедицинские и ветеринарные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технологии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212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9173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Пользователь и его проблема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0" y="936048"/>
            <a:ext cx="8520600" cy="3128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Clr>
                <a:srgbClr val="595959"/>
              </a:buClr>
              <a:buNone/>
            </a:pPr>
            <a:r>
              <a:rPr lang="ru-RU" dirty="0">
                <a:solidFill>
                  <a:srgbClr val="000000"/>
                </a:solidFill>
              </a:rPr>
              <a:t>Наши пользователи – индивидуальные предприниматели, у которых есть малое сельскохозяйственное предприятие</a:t>
            </a:r>
          </a:p>
          <a:p>
            <a:pPr marL="0" lvl="0" indent="0">
              <a:spcAft>
                <a:spcPts val="1200"/>
              </a:spcAft>
              <a:buClr>
                <a:srgbClr val="595959"/>
              </a:buClr>
              <a:buNone/>
            </a:pPr>
            <a:endParaRPr lang="ru-RU" dirty="0">
              <a:solidFill>
                <a:srgbClr val="000000"/>
              </a:solidFill>
            </a:endParaRPr>
          </a:p>
          <a:p>
            <a:pPr marL="0" lvl="0" indent="0">
              <a:spcAft>
                <a:spcPts val="1200"/>
              </a:spcAft>
              <a:buClr>
                <a:srgbClr val="595959"/>
              </a:buClr>
              <a:buNone/>
            </a:pPr>
            <a:r>
              <a:rPr lang="ru-RU" dirty="0">
                <a:solidFill>
                  <a:srgbClr val="000000"/>
                </a:solidFill>
              </a:rPr>
              <a:t>Желание пользователя- улучшить внутреннюю экономику, экологию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3747395"/>
            <a:ext cx="1494274" cy="13961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0192" y="2638998"/>
            <a:ext cx="5063808" cy="250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4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206925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206924" y="874850"/>
            <a:ext cx="8803725" cy="3582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rgbClr val="595959"/>
              </a:buClr>
              <a:buNone/>
            </a:pPr>
            <a:r>
              <a:rPr lang="ru-RU" dirty="0">
                <a:solidFill>
                  <a:srgbClr val="000000"/>
                </a:solidFill>
              </a:rPr>
              <a:t>Мы предлагаем «установку» по обеззараживанию воды от биологических загрязнителей (бактерии и яйца гельминтов</a:t>
            </a:r>
            <a:r>
              <a:rPr lang="ru-RU" dirty="0" smtClean="0">
                <a:solidFill>
                  <a:srgbClr val="000000"/>
                </a:solidFill>
              </a:rPr>
              <a:t>), основанную </a:t>
            </a:r>
            <a:r>
              <a:rPr lang="ru-RU" dirty="0">
                <a:solidFill>
                  <a:srgbClr val="000000"/>
                </a:solidFill>
              </a:rPr>
              <a:t>на </a:t>
            </a:r>
            <a:r>
              <a:rPr lang="ru-RU" dirty="0" smtClean="0">
                <a:solidFill>
                  <a:srgbClr val="000000"/>
                </a:solidFill>
              </a:rPr>
              <a:t>воздействии электромагнитного </a:t>
            </a:r>
            <a:r>
              <a:rPr lang="ru-RU" dirty="0">
                <a:solidFill>
                  <a:srgbClr val="000000"/>
                </a:solidFill>
              </a:rPr>
              <a:t>излучения определенной частоты (СВЧ).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 smtClean="0">
                <a:solidFill>
                  <a:schemeClr val="tx1"/>
                </a:solidFill>
              </a:rPr>
              <a:t>Как это будет работать?</a:t>
            </a:r>
          </a:p>
          <a:p>
            <a:pPr marL="114300" lvl="0" indent="0">
              <a:buClr>
                <a:srgbClr val="595959"/>
              </a:buClr>
              <a:buNone/>
            </a:pPr>
            <a:r>
              <a:rPr lang="ru-RU" dirty="0">
                <a:solidFill>
                  <a:srgbClr val="000000"/>
                </a:solidFill>
              </a:rPr>
              <a:t>Малое с/х предприятие </a:t>
            </a:r>
            <a:r>
              <a:rPr lang="ru-RU" dirty="0" smtClean="0">
                <a:solidFill>
                  <a:srgbClr val="000000"/>
                </a:solidFill>
              </a:rPr>
              <a:t>          вода</a:t>
            </a:r>
            <a:r>
              <a:rPr lang="ru-RU" dirty="0">
                <a:solidFill>
                  <a:srgbClr val="000000"/>
                </a:solidFill>
              </a:rPr>
              <a:t>, которую используют на поение, уборку помещения 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        </a:t>
            </a:r>
            <a:r>
              <a:rPr lang="ru-RU" dirty="0" smtClean="0">
                <a:solidFill>
                  <a:srgbClr val="000000"/>
                </a:solidFill>
              </a:rPr>
              <a:t>использованная </a:t>
            </a:r>
            <a:r>
              <a:rPr lang="ru-RU" dirty="0">
                <a:solidFill>
                  <a:srgbClr val="000000"/>
                </a:solidFill>
              </a:rPr>
              <a:t>вода попадает в </a:t>
            </a:r>
            <a:r>
              <a:rPr lang="ru-RU" dirty="0" smtClean="0">
                <a:solidFill>
                  <a:srgbClr val="000000"/>
                </a:solidFill>
              </a:rPr>
              <a:t>отстойники          установка </a:t>
            </a:r>
            <a:r>
              <a:rPr lang="ru-RU" dirty="0">
                <a:solidFill>
                  <a:srgbClr val="000000"/>
                </a:solidFill>
              </a:rPr>
              <a:t>(очищение воды)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073" y="0"/>
            <a:ext cx="1005927" cy="908383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3073704" y="2666275"/>
            <a:ext cx="374575" cy="165060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803" y="2943706"/>
            <a:ext cx="408467" cy="2255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1982" y="2943706"/>
            <a:ext cx="408467" cy="2255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24" y="3979122"/>
            <a:ext cx="957155" cy="957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8453"/>
          <a:stretch/>
        </p:blipFill>
        <p:spPr>
          <a:xfrm>
            <a:off x="0" y="3365329"/>
            <a:ext cx="2944623" cy="1707830"/>
          </a:xfrm>
          <a:prstGeom prst="rect">
            <a:avLst/>
          </a:prstGeom>
        </p:spPr>
      </p:pic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-63459" y="29106"/>
            <a:ext cx="6361925" cy="1553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>
              <a:buClr>
                <a:srgbClr val="595959"/>
              </a:buClr>
              <a:buNone/>
            </a:pPr>
            <a:r>
              <a:rPr lang="ru-RU" dirty="0" smtClean="0">
                <a:solidFill>
                  <a:srgbClr val="000000"/>
                </a:solidFill>
              </a:rPr>
              <a:t>    Вода</a:t>
            </a:r>
            <a:r>
              <a:rPr lang="ru-RU" dirty="0">
                <a:solidFill>
                  <a:srgbClr val="000000"/>
                </a:solidFill>
              </a:rPr>
              <a:t>, проходя через нашу установку, будет проходить обеззараживание с помощью СВЧ и затем охлаждаться фреоном. </a:t>
            </a:r>
            <a:r>
              <a:rPr lang="ru-RU" dirty="0" smtClean="0">
                <a:solidFill>
                  <a:srgbClr val="000000"/>
                </a:solidFill>
              </a:rPr>
              <a:t>После </a:t>
            </a:r>
            <a:r>
              <a:rPr lang="ru-RU" dirty="0">
                <a:solidFill>
                  <a:srgbClr val="000000"/>
                </a:solidFill>
              </a:rPr>
              <a:t>прохождения 2 таких обеззараживающих узлов вода выводиться с территории предприятия.</a:t>
            </a:r>
          </a:p>
          <a:p>
            <a:pPr marL="114300" lvl="0" indent="0">
              <a:buClr>
                <a:srgbClr val="595959"/>
              </a:buClr>
              <a:buNone/>
            </a:pPr>
            <a:endParaRPr lang="ru-RU" dirty="0" smtClean="0">
              <a:solidFill>
                <a:srgbClr val="000000"/>
              </a:solidFill>
            </a:endParaRPr>
          </a:p>
          <a:p>
            <a:pPr marL="114300" lvl="0" indent="0">
              <a:buClr>
                <a:srgbClr val="595959"/>
              </a:buClr>
              <a:buNone/>
            </a:pP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173" y="3409517"/>
            <a:ext cx="2809187" cy="15322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59111"/>
            <a:ext cx="5729360" cy="166705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135909" y="828011"/>
            <a:ext cx="2941110" cy="41339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122" y="817822"/>
            <a:ext cx="3023878" cy="106079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6839" y="3830143"/>
            <a:ext cx="2530743" cy="99000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8359" y="1692702"/>
            <a:ext cx="445704" cy="50601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8358" y="2518811"/>
            <a:ext cx="445704" cy="49381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7889" y="3868370"/>
            <a:ext cx="438950" cy="51210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74625" y="1664214"/>
            <a:ext cx="23023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Проведут очистку воды </a:t>
            </a:r>
            <a:r>
              <a:rPr lang="ru-RU" dirty="0" smtClean="0"/>
              <a:t>для </a:t>
            </a:r>
            <a:r>
              <a:rPr lang="ru-RU" dirty="0"/>
              <a:t>снижения ущерба </a:t>
            </a:r>
            <a:r>
              <a:rPr lang="ru-RU" dirty="0" smtClean="0"/>
              <a:t>окружающей </a:t>
            </a:r>
            <a:r>
              <a:rPr lang="ru-RU" dirty="0"/>
              <a:t>среде.</a:t>
            </a:r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702177" y="2518811"/>
            <a:ext cx="23023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Они смогут использовать </a:t>
            </a:r>
          </a:p>
          <a:p>
            <a:r>
              <a:rPr lang="ru-RU" dirty="0"/>
              <a:t>очищенную </a:t>
            </a:r>
            <a:r>
              <a:rPr lang="ru-RU" dirty="0" smtClean="0"/>
              <a:t>воду неоднократно </a:t>
            </a:r>
            <a:r>
              <a:rPr lang="ru-RU" dirty="0"/>
              <a:t>(!) </a:t>
            </a:r>
          </a:p>
          <a:p>
            <a:r>
              <a:rPr lang="ru-RU" dirty="0"/>
              <a:t>для своих нужд (полив, уход </a:t>
            </a:r>
            <a:r>
              <a:rPr lang="ru-RU" dirty="0" smtClean="0"/>
              <a:t>за животными </a:t>
            </a:r>
            <a:r>
              <a:rPr lang="ru-RU" dirty="0"/>
              <a:t>и др.)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Опыт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572700"/>
            <a:ext cx="5322012" cy="4677393"/>
          </a:xfrm>
        </p:spPr>
        <p:txBody>
          <a:bodyPr>
            <a:normAutofit fontScale="85000" lnSpcReduction="20000"/>
          </a:bodyPr>
          <a:lstStyle/>
          <a:p>
            <a:pPr marL="114300" indent="0" algn="ctr">
              <a:buNone/>
            </a:pPr>
            <a:r>
              <a:rPr lang="ru-RU" sz="2200" dirty="0" smtClean="0">
                <a:solidFill>
                  <a:schemeClr val="tx1"/>
                </a:solidFill>
              </a:rPr>
              <a:t>1 этап (опыт с СВЧ)</a:t>
            </a:r>
          </a:p>
          <a:p>
            <a:r>
              <a:rPr lang="ru-RU" sz="2100" dirty="0">
                <a:solidFill>
                  <a:schemeClr val="tx1"/>
                </a:solidFill>
              </a:rPr>
              <a:t>Для проведения эксперимента по подтверждению или опровержению наших гипотез мы готовили препараты для микроскопии с яйцами гельминтов </a:t>
            </a:r>
            <a:r>
              <a:rPr lang="ru-RU" sz="2100" dirty="0" err="1" smtClean="0">
                <a:solidFill>
                  <a:schemeClr val="tx1"/>
                </a:solidFill>
              </a:rPr>
              <a:t>токсокар</a:t>
            </a:r>
            <a:endParaRPr lang="ru-RU" sz="2100" dirty="0">
              <a:solidFill>
                <a:schemeClr val="tx1"/>
              </a:solidFill>
            </a:endParaRPr>
          </a:p>
          <a:p>
            <a:endParaRPr lang="ru-RU" sz="2100" dirty="0">
              <a:solidFill>
                <a:schemeClr val="tx1"/>
              </a:solidFill>
            </a:endParaRPr>
          </a:p>
          <a:p>
            <a:r>
              <a:rPr lang="ru-RU" sz="2100" dirty="0">
                <a:solidFill>
                  <a:schemeClr val="tx1"/>
                </a:solidFill>
              </a:rPr>
              <a:t>При рассмотрении препаратов убедились в том, что они  жизнеспособные (инвазионные), благодаря наличию движения личинки в яйце</a:t>
            </a:r>
            <a:r>
              <a:rPr lang="ru-RU" sz="2100" dirty="0" smtClean="0">
                <a:solidFill>
                  <a:schemeClr val="tx1"/>
                </a:solidFill>
              </a:rPr>
              <a:t>.</a:t>
            </a:r>
          </a:p>
          <a:p>
            <a:endParaRPr lang="ru-RU" sz="2100" dirty="0" smtClean="0">
              <a:solidFill>
                <a:schemeClr val="tx1"/>
              </a:solidFill>
            </a:endParaRPr>
          </a:p>
          <a:p>
            <a:r>
              <a:rPr lang="ru-RU" sz="2100" dirty="0">
                <a:solidFill>
                  <a:schemeClr val="tx1"/>
                </a:solidFill>
              </a:rPr>
              <a:t>Затем яйца гельминтов помещали в химический стакан и заливали проточной водой. Ставили в микроволновку по 1 минуте (всего 5 минут), после каждой минуты проводили микроскопию жидкости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312" y="127211"/>
            <a:ext cx="2551987" cy="287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447" y="2911396"/>
            <a:ext cx="3189621" cy="212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393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394" y="475229"/>
            <a:ext cx="5041137" cy="4976495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2 этап</a:t>
            </a:r>
            <a:endParaRPr lang="ru-RU" sz="20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Б</a:t>
            </a:r>
            <a:r>
              <a:rPr lang="ru-RU" dirty="0" smtClean="0">
                <a:solidFill>
                  <a:schemeClr val="tx1"/>
                </a:solidFill>
              </a:rPr>
              <a:t>актериологическое  </a:t>
            </a:r>
            <a:r>
              <a:rPr lang="ru-RU" dirty="0">
                <a:solidFill>
                  <a:schemeClr val="tx1"/>
                </a:solidFill>
              </a:rPr>
              <a:t>исследование с высевом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проточной воды (контроль),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воды с яйцами без СВЧ обработки и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воды с яйцами гельминтов с СВЧ обработкой в течение 5 минут на питательную среду МПА (мясопептонный </a:t>
            </a:r>
            <a:r>
              <a:rPr lang="ru-RU" dirty="0" err="1">
                <a:solidFill>
                  <a:schemeClr val="tx1"/>
                </a:solidFill>
              </a:rPr>
              <a:t>агар</a:t>
            </a:r>
            <a:r>
              <a:rPr lang="ru-RU" dirty="0">
                <a:solidFill>
                  <a:schemeClr val="tx1"/>
                </a:solidFill>
              </a:rPr>
              <a:t>).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Посевы инкубировали 72 часа при 37°С.</a:t>
            </a: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952" y="921364"/>
            <a:ext cx="4202116" cy="3152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020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Вывод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572700"/>
            <a:ext cx="9144000" cy="4570800"/>
          </a:xfrm>
        </p:spPr>
        <p:txBody>
          <a:bodyPr/>
          <a:lstStyle/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Для гибели личинок нематод хватает 1 минуты  СВЧ обработки.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СВЧ обработка в течение 5 минут  снижает микробную обсемененность. </a:t>
            </a:r>
          </a:p>
          <a:p>
            <a:pPr marL="114300" indent="0">
              <a:buNone/>
            </a:pPr>
            <a:endParaRPr lang="ru-RU" dirty="0" smtClean="0"/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           1 </a:t>
            </a:r>
            <a:r>
              <a:rPr lang="ru-RU" dirty="0">
                <a:solidFill>
                  <a:schemeClr val="tx1"/>
                </a:solidFill>
              </a:rPr>
              <a:t>минута                    </a:t>
            </a:r>
            <a:r>
              <a:rPr lang="ru-RU" dirty="0" smtClean="0">
                <a:solidFill>
                  <a:schemeClr val="tx1"/>
                </a:solidFill>
              </a:rPr>
              <a:t>                </a:t>
            </a:r>
            <a:r>
              <a:rPr lang="ru-RU" dirty="0">
                <a:solidFill>
                  <a:schemeClr val="tx1"/>
                </a:solidFill>
              </a:rPr>
              <a:t>3 минуты                      </a:t>
            </a:r>
            <a:r>
              <a:rPr lang="ru-RU" dirty="0" smtClean="0">
                <a:solidFill>
                  <a:schemeClr val="tx1"/>
                </a:solidFill>
              </a:rPr>
              <a:t>             </a:t>
            </a:r>
            <a:r>
              <a:rPr lang="ru-RU" dirty="0">
                <a:solidFill>
                  <a:schemeClr val="tx1"/>
                </a:solidFill>
              </a:rPr>
              <a:t>5 минут</a:t>
            </a: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1" y="2018126"/>
            <a:ext cx="2563632" cy="24615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589" y="2018126"/>
            <a:ext cx="2792822" cy="26822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556" y="2018126"/>
            <a:ext cx="2883658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88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216089"/>
              </p:ext>
            </p:extLst>
          </p:nvPr>
        </p:nvGraphicFramePr>
        <p:xfrm>
          <a:off x="-1" y="461665"/>
          <a:ext cx="9144001" cy="4738865"/>
        </p:xfrm>
        <a:graphic>
          <a:graphicData uri="http://schemas.openxmlformats.org/drawingml/2006/table">
            <a:tbl>
              <a:tblPr firstRow="1" firstCol="1" bandRow="1"/>
              <a:tblGrid>
                <a:gridCol w="1467059"/>
                <a:gridCol w="1758462"/>
                <a:gridCol w="1798655"/>
                <a:gridCol w="2210637"/>
                <a:gridCol w="1909188"/>
              </a:tblGrid>
              <a:tr h="797883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</a:p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аналогов 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Оникс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Argel</a:t>
                      </a: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UV (</a:t>
                      </a: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СВД</a:t>
                      </a: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Flotomax S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Трубчатый смеситель, </a:t>
                      </a:r>
                      <a:r>
                        <a:rPr lang="ru-RU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флокулятор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264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Принцип работы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Механическая и   УФ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УФ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(Перед установкой требуется </a:t>
                      </a:r>
                      <a:r>
                        <a:rPr lang="ru-RU" sz="1400" b="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реагентная</a:t>
                      </a:r>
                      <a:r>
                        <a:rPr lang="ru-RU" sz="14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и механическая обработка) </a:t>
                      </a:r>
                      <a:r>
                        <a:rPr lang="ru-RU" sz="1400" b="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рециркуляционная</a:t>
                      </a:r>
                      <a:r>
                        <a:rPr lang="ru-RU" sz="14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водовоздушная</a:t>
                      </a:r>
                      <a:r>
                        <a:rPr lang="ru-RU" sz="14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смесь с давлением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Реагенты и флотатор/фильтр/</a:t>
                      </a:r>
                    </a:p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отстойник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689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Преимущества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1.Небольшое потребление электроэнергии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2.Коррозийная стойкость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3.Низкий уровень</a:t>
                      </a:r>
                      <a:r>
                        <a:rPr lang="ru-RU" sz="14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шума при работе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 Большие сливные отверстия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Экономичный по сравнению с другими</a:t>
                      </a:r>
                    </a:p>
                    <a:p>
                      <a:pPr indent="0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Безопасные методы очистки воды</a:t>
                      </a:r>
                    </a:p>
                    <a:p>
                      <a:pPr indent="0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Прочный корпус</a:t>
                      </a:r>
                    </a:p>
                    <a:p>
                      <a:pPr indent="0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Компактность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Качественные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детали</a:t>
                      </a:r>
                    </a:p>
                    <a:p>
                      <a:pPr indent="0"/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Нержавеющие материалы</a:t>
                      </a:r>
                    </a:p>
                    <a:p>
                      <a:pPr indent="0"/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Очищает воды с высокой концентрацией веществ</a:t>
                      </a:r>
                    </a:p>
                    <a:p>
                      <a:pPr indent="0"/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Лёгкость, простота в эксплуатации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 Высокие показатели</a:t>
                      </a:r>
                      <a:r>
                        <a:rPr lang="ru-RU" sz="14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по очистке 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 Лёгкость, простота в эксплуатации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 Оптимальный размер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 Коррозийная стойкость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4383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Аналоги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6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0087022"/>
              </p:ext>
            </p:extLst>
          </p:nvPr>
        </p:nvGraphicFramePr>
        <p:xfrm>
          <a:off x="-1" y="-1"/>
          <a:ext cx="9144001" cy="5118653"/>
        </p:xfrm>
        <a:graphic>
          <a:graphicData uri="http://schemas.openxmlformats.org/drawingml/2006/table">
            <a:tbl>
              <a:tblPr firstRow="1" firstCol="1" bandRow="1"/>
              <a:tblGrid>
                <a:gridCol w="1467059"/>
                <a:gridCol w="1758462"/>
                <a:gridCol w="1798655"/>
                <a:gridCol w="2210637"/>
                <a:gridCol w="1909188"/>
              </a:tblGrid>
              <a:tr h="1411002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</a:p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аналогов 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Оникс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Argel</a:t>
                      </a: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UV (</a:t>
                      </a: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СВД</a:t>
                      </a: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Flotomax S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Трубчатый смеситель, </a:t>
                      </a:r>
                      <a:r>
                        <a:rPr lang="ru-RU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флокулятор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651"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Недостатки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1.Большая стоимость </a:t>
                      </a: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 Некоторые микроорганизмы устойчивы к УФ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 Требуется периодическая очистка защитной</a:t>
                      </a:r>
                      <a:r>
                        <a:rPr lang="ru-RU" sz="14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колбы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 Обработка не обеспечивает пролонгированного действия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Большая стоимость и дорогой в обслуживании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 Большие размеры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 Основное</a:t>
                      </a:r>
                      <a:r>
                        <a:rPr lang="ru-RU" sz="14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использование в промышленных предприятиях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 Использование других реагентов для качественной работы</a:t>
                      </a:r>
                    </a:p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 Большой расход электроэнергии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04" marR="16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47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Экономика проекта: Рынок</a:t>
            </a:r>
            <a:endParaRPr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44ED61A6-2EEE-FE4E-592D-DD7B1150A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450419"/>
              </p:ext>
            </p:extLst>
          </p:nvPr>
        </p:nvGraphicFramePr>
        <p:xfrm>
          <a:off x="119621" y="831373"/>
          <a:ext cx="2711714" cy="3582551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1236066">
                  <a:extLst>
                    <a:ext uri="{9D8B030D-6E8A-4147-A177-3AD203B41FA5}">
                      <a16:colId xmlns="" xmlns:a16="http://schemas.microsoft.com/office/drawing/2014/main" val="675160448"/>
                    </a:ext>
                  </a:extLst>
                </a:gridCol>
                <a:gridCol w="1475648">
                  <a:extLst>
                    <a:ext uri="{9D8B030D-6E8A-4147-A177-3AD203B41FA5}">
                      <a16:colId xmlns="" xmlns:a16="http://schemas.microsoft.com/office/drawing/2014/main" val="1818076290"/>
                    </a:ext>
                  </a:extLst>
                </a:gridCol>
              </a:tblGrid>
              <a:tr h="44808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spc="0" baseline="0" dirty="0">
                          <a:effectLst/>
                        </a:rPr>
                        <a:t>Формулирование рынка</a:t>
                      </a:r>
                      <a:endParaRPr lang="ru-RU" sz="1400" b="1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3312290"/>
                  </a:ext>
                </a:extLst>
              </a:tr>
              <a:tr h="418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spc="0" baseline="0" dirty="0">
                          <a:effectLst/>
                        </a:rPr>
                        <a:t>отрасль  </a:t>
                      </a:r>
                      <a:endParaRPr lang="ru-RU" sz="14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spc="0" baseline="0" dirty="0">
                          <a:effectLst/>
                        </a:rPr>
                        <a:t>конечный потребитель</a:t>
                      </a:r>
                      <a:endParaRPr lang="ru-RU" sz="14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51760046"/>
                  </a:ext>
                </a:extLst>
              </a:tr>
              <a:tr h="7327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spc="0" baseline="0" dirty="0">
                          <a:effectLst/>
                        </a:rPr>
                        <a:t> </a:t>
                      </a:r>
                      <a:r>
                        <a:rPr lang="ru-RU" sz="1200" u="none" strike="noStrike" spc="0" baseline="0" dirty="0" smtClean="0">
                          <a:effectLst/>
                        </a:rPr>
                        <a:t>Сельское хозяйство</a:t>
                      </a:r>
                      <a:endParaRPr lang="ru-RU" sz="12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spc="0" baseline="0" dirty="0">
                          <a:effectLst/>
                        </a:rPr>
                        <a:t> </a:t>
                      </a:r>
                      <a:r>
                        <a:rPr lang="ru-RU" sz="1200" u="none" strike="noStrike" spc="0" baseline="0" dirty="0" smtClean="0">
                          <a:effectLst/>
                        </a:rPr>
                        <a:t>ИП с малыми </a:t>
                      </a:r>
                      <a:r>
                        <a:rPr lang="ru-RU" sz="1200" u="none" strike="noStrike" spc="0" baseline="0" dirty="0" err="1" smtClean="0">
                          <a:effectLst/>
                        </a:rPr>
                        <a:t>сельскохозяйствен-ными</a:t>
                      </a:r>
                      <a:r>
                        <a:rPr lang="ru-RU" sz="1200" u="none" strike="noStrike" spc="0" baseline="0" dirty="0" smtClean="0">
                          <a:effectLst/>
                        </a:rPr>
                        <a:t> предприятиями</a:t>
                      </a:r>
                      <a:endParaRPr lang="ru-RU" sz="12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27725250"/>
                  </a:ext>
                </a:extLst>
              </a:tr>
              <a:tr h="361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spc="0" baseline="0" dirty="0">
                          <a:effectLst/>
                        </a:rPr>
                        <a:t>география</a:t>
                      </a:r>
                      <a:endParaRPr lang="ru-RU" sz="14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spc="0" baseline="0" dirty="0">
                          <a:effectLst/>
                        </a:rPr>
                        <a:t>конечный продукт</a:t>
                      </a:r>
                      <a:endParaRPr lang="ru-RU" sz="14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7327345"/>
                  </a:ext>
                </a:extLst>
              </a:tr>
              <a:tr h="5519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spc="0" baseline="0" dirty="0">
                          <a:effectLst/>
                        </a:rPr>
                        <a:t> </a:t>
                      </a:r>
                      <a:r>
                        <a:rPr lang="ru-RU" sz="1200" u="none" strike="noStrike" spc="0" baseline="0" dirty="0" smtClean="0">
                          <a:effectLst/>
                        </a:rPr>
                        <a:t>Пермский край</a:t>
                      </a:r>
                      <a:endParaRPr lang="ru-RU" sz="12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spc="0" baseline="0" dirty="0">
                          <a:effectLst/>
                        </a:rPr>
                        <a:t> </a:t>
                      </a:r>
                      <a:r>
                        <a:rPr lang="ru-RU" sz="1200" u="none" strike="noStrike" spc="0" baseline="0" dirty="0" smtClean="0">
                          <a:effectLst/>
                        </a:rPr>
                        <a:t>СВЧ установка </a:t>
                      </a:r>
                      <a:endParaRPr lang="ru-RU" sz="12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26446519"/>
                  </a:ext>
                </a:extLst>
              </a:tr>
              <a:tr h="33343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spc="0" baseline="0" dirty="0">
                          <a:effectLst/>
                        </a:rPr>
                        <a:t>назвать рынок</a:t>
                      </a:r>
                      <a:endParaRPr lang="ru-RU" sz="14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23861345"/>
                  </a:ext>
                </a:extLst>
              </a:tr>
              <a:tr h="64131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spc="0" baseline="0" dirty="0" smtClean="0">
                          <a:effectLst/>
                        </a:rPr>
                        <a:t>Аграрный рынок </a:t>
                      </a:r>
                      <a:endParaRPr lang="ru-RU" sz="12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3781015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0B1A1A4A-5601-5AA0-C841-81E397A17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2555"/>
              </p:ext>
            </p:extLst>
          </p:nvPr>
        </p:nvGraphicFramePr>
        <p:xfrm>
          <a:off x="2963532" y="572700"/>
          <a:ext cx="3437262" cy="4434828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757190">
                  <a:extLst>
                    <a:ext uri="{9D8B030D-6E8A-4147-A177-3AD203B41FA5}">
                      <a16:colId xmlns="" xmlns:a16="http://schemas.microsoft.com/office/drawing/2014/main" val="347970302"/>
                    </a:ext>
                  </a:extLst>
                </a:gridCol>
                <a:gridCol w="1680072">
                  <a:extLst>
                    <a:ext uri="{9D8B030D-6E8A-4147-A177-3AD203B41FA5}">
                      <a16:colId xmlns="" xmlns:a16="http://schemas.microsoft.com/office/drawing/2014/main" val="349239785"/>
                    </a:ext>
                  </a:extLst>
                </a:gridCol>
              </a:tblGrid>
              <a:tr h="286616">
                <a:tc gridSpan="2"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Методы оценки</a:t>
                      </a:r>
                      <a:endParaRPr lang="ru-RU" sz="11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16691185"/>
                  </a:ext>
                </a:extLst>
              </a:tr>
              <a:tr h="303295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сверху-вниз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снизу-вверх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36259299"/>
                  </a:ext>
                </a:extLst>
              </a:tr>
              <a:tr h="303295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ТАМ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ТАМ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76208953"/>
                  </a:ext>
                </a:extLst>
              </a:tr>
              <a:tr h="749205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5% от всего мира</a:t>
                      </a:r>
                    </a:p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10,565 млрд </a:t>
                      </a:r>
                      <a:r>
                        <a:rPr lang="en-US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$</a:t>
                      </a: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 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9 900 000р.</a:t>
                      </a:r>
                    </a:p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(- средний чек аналогов, когда 70% предприятий имеют установку)</a:t>
                      </a: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 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29506241"/>
                  </a:ext>
                </a:extLst>
              </a:tr>
              <a:tr h="303295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SAM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SAM</a:t>
                      </a:r>
                      <a:endParaRPr lang="en-US" sz="1100" b="0" i="0" u="none" strike="noStrike" cap="none" spc="0" baseline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11451106"/>
                  </a:ext>
                </a:extLst>
              </a:tr>
              <a:tr h="1046187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44% </a:t>
                      </a:r>
                    </a:p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(4,6486 млрд </a:t>
                      </a:r>
                      <a:r>
                        <a:rPr lang="en-US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$</a:t>
                      </a:r>
                      <a:r>
                        <a:rPr lang="ru-RU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)</a:t>
                      </a: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 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 </a:t>
                      </a:r>
                      <a:r>
                        <a:rPr lang="ru-RU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4 230 000</a:t>
                      </a:r>
                    </a:p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(когда все 94 предприятия купят нашу установку; Средний чек* количество с/х предприятий)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46917888"/>
                  </a:ext>
                </a:extLst>
              </a:tr>
              <a:tr h="248257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SOM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SOM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54177536"/>
                  </a:ext>
                </a:extLst>
              </a:tr>
              <a:tr h="1194678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 </a:t>
                      </a:r>
                      <a:r>
                        <a:rPr lang="ru-RU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Выручка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 </a:t>
                      </a:r>
                      <a:r>
                        <a:rPr lang="ru-RU" sz="1100" b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1 692 000 р</a:t>
                      </a:r>
                    </a:p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(примерно 40% будут использовать нашу установку, тогда средний чек* количество предполагаемых покупателей)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08041672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68F6A07D-688C-4B3B-7BD4-1B2AEB3D9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413601"/>
              </p:ext>
            </p:extLst>
          </p:nvPr>
        </p:nvGraphicFramePr>
        <p:xfrm>
          <a:off x="6477912" y="1128032"/>
          <a:ext cx="2585076" cy="1998773"/>
        </p:xfrm>
        <a:graphic>
          <a:graphicData uri="http://schemas.openxmlformats.org/drawingml/2006/table">
            <a:tbl>
              <a:tblPr bandRow="1"/>
              <a:tblGrid>
                <a:gridCol w="1292538">
                  <a:extLst>
                    <a:ext uri="{9D8B030D-6E8A-4147-A177-3AD203B41FA5}">
                      <a16:colId xmlns="" xmlns:a16="http://schemas.microsoft.com/office/drawing/2014/main" val="1045017119"/>
                    </a:ext>
                  </a:extLst>
                </a:gridCol>
                <a:gridCol w="1292538">
                  <a:extLst>
                    <a:ext uri="{9D8B030D-6E8A-4147-A177-3AD203B41FA5}">
                      <a16:colId xmlns="" xmlns:a16="http://schemas.microsoft.com/office/drawing/2014/main" val="4084404665"/>
                    </a:ext>
                  </a:extLst>
                </a:gridCol>
              </a:tblGrid>
              <a:tr h="32627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Итоги оценки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8757614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ТАМ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10,565 млрд </a:t>
                      </a:r>
                      <a:r>
                        <a:rPr lang="en-US" sz="1100" u="none" strike="noStrike" dirty="0" smtClean="0">
                          <a:effectLst/>
                        </a:rPr>
                        <a:t>$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67292290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SAM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4,6486 млрд $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2796009"/>
                  </a:ext>
                </a:extLst>
              </a:tr>
              <a:tr h="201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SOM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 1 692 000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smtClean="0">
                          <a:effectLst/>
                        </a:rPr>
                        <a:t>р</a:t>
                      </a:r>
                    </a:p>
                    <a:p>
                      <a:pPr algn="l" fontAlgn="b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3497088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Выручка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 1 692 000 р</a:t>
                      </a:r>
                    </a:p>
                    <a:p>
                      <a:pPr algn="l" fontAlgn="b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00599951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Прибыль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186 496 р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10715573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Рентабельность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11%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34366345"/>
                  </a:ext>
                </a:extLst>
              </a:tr>
              <a:tr h="208847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Окупаемость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3%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7152145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B46DF1A-2482-AE6E-4195-8A429C710377}"/>
              </a:ext>
            </a:extLst>
          </p:cNvPr>
          <p:cNvSpPr txBox="1"/>
          <p:nvPr/>
        </p:nvSpPr>
        <p:spPr>
          <a:xfrm>
            <a:off x="6466895" y="3237746"/>
            <a:ext cx="2585076" cy="861774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00" dirty="0"/>
              <a:t>TAM — это общий рынок решений;</a:t>
            </a:r>
          </a:p>
          <a:p>
            <a:pPr algn="just"/>
            <a:r>
              <a:rPr lang="ru-RU" sz="1000" dirty="0"/>
              <a:t>SAM — это доля рынка с учётом нашего бизнеса;</a:t>
            </a:r>
          </a:p>
          <a:p>
            <a:pPr algn="just"/>
            <a:r>
              <a:rPr lang="ru-RU" sz="1000" dirty="0"/>
              <a:t>SOM — наша доступная доля с учётом коммерческой модели и конкуренции.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27745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Структура издержек и бизнес-модель</a:t>
            </a:r>
            <a:endParaRPr dirty="0"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="" xmlns:a16="http://schemas.microsoft.com/office/drawing/2014/main" id="{A95948B8-A258-A4B7-BBB8-C25E1F19A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004270"/>
              </p:ext>
            </p:extLst>
          </p:nvPr>
        </p:nvGraphicFramePr>
        <p:xfrm>
          <a:off x="311700" y="957092"/>
          <a:ext cx="8364787" cy="4046407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3589740">
                  <a:extLst>
                    <a:ext uri="{9D8B030D-6E8A-4147-A177-3AD203B41FA5}">
                      <a16:colId xmlns="" xmlns:a16="http://schemas.microsoft.com/office/drawing/2014/main" val="1951324904"/>
                    </a:ext>
                  </a:extLst>
                </a:gridCol>
                <a:gridCol w="4775047">
                  <a:extLst>
                    <a:ext uri="{9D8B030D-6E8A-4147-A177-3AD203B41FA5}">
                      <a16:colId xmlns="" xmlns:a16="http://schemas.microsoft.com/office/drawing/2014/main" val="1566838389"/>
                    </a:ext>
                  </a:extLst>
                </a:gridCol>
              </a:tblGrid>
              <a:tr h="298292">
                <a:tc>
                  <a:txBody>
                    <a:bodyPr/>
                    <a:lstStyle/>
                    <a:p>
                      <a:r>
                        <a:rPr lang="ru-RU" dirty="0"/>
                        <a:t>Кто ваш клиент? (кто платит?)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Малые сельскохозяйственные предприятия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41186644"/>
                  </a:ext>
                </a:extLst>
              </a:tr>
              <a:tr h="1082618">
                <a:tc>
                  <a:txBody>
                    <a:bodyPr/>
                    <a:lstStyle/>
                    <a:p>
                      <a:r>
                        <a:rPr lang="ru-RU" dirty="0" smtClean="0"/>
                        <a:t>Ключевые виды деятельности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(На чем именно и как проект будет зарабатывать - продажи, лицензирование, аренда, показ рекламы, комиссия и т.д.)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Патент установки, лицензия на установку, продажа запчастей и установка оборудования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83257788"/>
                  </a:ext>
                </a:extLst>
              </a:tr>
              <a:tr h="683759">
                <a:tc>
                  <a:txBody>
                    <a:bodyPr/>
                    <a:lstStyle/>
                    <a:p>
                      <a:r>
                        <a:rPr lang="ru-RU" dirty="0"/>
                        <a:t>Структура издержек, из которой складывается себестоимость вашего решения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Замена частей, обустройство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места для установки,</a:t>
                      </a:r>
                      <a:r>
                        <a:rPr lang="ru-RU" baseline="0" dirty="0" smtClean="0"/>
                        <a:t> транспортировка, покупка составных частей, место хранения до внедрения к конечному потребителю.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12597256"/>
                  </a:ext>
                </a:extLst>
              </a:tr>
              <a:tr h="185184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Как вы будете продавать свой продукт/услугу потребителям?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</a:rPr>
                        <a:t>Каналы 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сбыта и распространения, 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</a:rPr>
                        <a:t>маркетинг</a:t>
                      </a:r>
                      <a:endParaRPr lang="ru-RU" sz="1400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Реклама на баннерах, в социальных</a:t>
                      </a:r>
                      <a:r>
                        <a:rPr lang="ru-RU" baseline="0" dirty="0" smtClean="0"/>
                        <a:t> сетях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торговые представители, а так же сайт с нашей установкой.</a:t>
                      </a:r>
                    </a:p>
                    <a:p>
                      <a:r>
                        <a:rPr lang="ru-RU" baseline="0" dirty="0" smtClean="0"/>
                        <a:t>Бизнес модель по </a:t>
                      </a:r>
                      <a:r>
                        <a:rPr lang="en-US" baseline="0" dirty="0" smtClean="0"/>
                        <a:t>B2B </a:t>
                      </a:r>
                      <a:r>
                        <a:rPr lang="ru-RU" baseline="0" dirty="0" smtClean="0"/>
                        <a:t>и </a:t>
                      </a:r>
                      <a:r>
                        <a:rPr lang="en-US" baseline="0" dirty="0" smtClean="0"/>
                        <a:t>B2C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0285814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88416" y="8351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Ценностное предложение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88416" y="748438"/>
            <a:ext cx="8970524" cy="32175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  <a:buClr>
                <a:srgbClr val="684AE0"/>
              </a:buClr>
              <a:buNone/>
            </a:pPr>
            <a:r>
              <a:rPr lang="ru-RU" dirty="0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     Наш </a:t>
            </a:r>
            <a:r>
              <a:rPr lang="ru-RU" dirty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продукт помогает ИП с малыми сельскохозяйственными предприятиями решать проблему очистки сточных вод</a:t>
            </a:r>
            <a:r>
              <a:rPr lang="ru-RU" dirty="0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, посредством воздействия СВЧ на воду, в которой содержатся биологические загрязнители (бактерии и </a:t>
            </a:r>
            <a:r>
              <a:rPr lang="ru-RU" dirty="0" err="1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яица</a:t>
            </a:r>
            <a:r>
              <a:rPr lang="ru-RU" dirty="0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 гельминтов), что уменьшает затраты </a:t>
            </a:r>
            <a:r>
              <a:rPr lang="ru-RU" dirty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и </a:t>
            </a:r>
            <a:r>
              <a:rPr lang="ru-RU" dirty="0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увеличивает качество очистки.</a:t>
            </a:r>
          </a:p>
          <a:p>
            <a:pPr marL="0" lvl="0" indent="0">
              <a:lnSpc>
                <a:spcPct val="100000"/>
              </a:lnSpc>
              <a:buClr>
                <a:srgbClr val="684AE0"/>
              </a:buClr>
              <a:buNone/>
            </a:pPr>
            <a:r>
              <a:rPr lang="ru-RU" dirty="0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     </a:t>
            </a:r>
            <a:r>
              <a:rPr lang="ru-RU" dirty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И в отличии от </a:t>
            </a:r>
            <a:r>
              <a:rPr lang="ru-RU" dirty="0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аналогов</a:t>
            </a:r>
            <a:r>
              <a:rPr lang="ru-RU" dirty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, мы будем предоставлять установку небольших размеров, из доступных, недорогих и эффективных  </a:t>
            </a:r>
            <a:r>
              <a:rPr lang="ru-RU" dirty="0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материалов.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803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68177" y="9313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Команда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467360" y="3898890"/>
            <a:ext cx="1859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Лазукова</a:t>
            </a:r>
            <a:r>
              <a:rPr lang="ru-RU" dirty="0" smtClean="0"/>
              <a:t> Лидия </a:t>
            </a:r>
          </a:p>
          <a:p>
            <a:r>
              <a:rPr lang="ru-RU" dirty="0" smtClean="0"/>
              <a:t>Экономист проекта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91840" y="3898890"/>
            <a:ext cx="1962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Васькина Анна</a:t>
            </a:r>
          </a:p>
          <a:p>
            <a:r>
              <a:rPr lang="ru-RU" dirty="0" smtClean="0"/>
              <a:t>Инициатор, аналитик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84257" y="3898890"/>
            <a:ext cx="177163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Хабарова Валерия</a:t>
            </a:r>
          </a:p>
          <a:p>
            <a:r>
              <a:rPr lang="ru-RU" dirty="0" smtClean="0"/>
              <a:t>Лидер, создание </a:t>
            </a:r>
          </a:p>
          <a:p>
            <a:r>
              <a:rPr lang="ru-RU" dirty="0" smtClean="0"/>
              <a:t>полезной модели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" y="1009968"/>
            <a:ext cx="2084387" cy="277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40" y="1014730"/>
            <a:ext cx="2073275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440" y="1014730"/>
            <a:ext cx="2073275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22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40079" y="3799840"/>
            <a:ext cx="20377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Лишеленко</a:t>
            </a:r>
            <a:r>
              <a:rPr lang="ru-RU" dirty="0" smtClean="0"/>
              <a:t> Лидия</a:t>
            </a:r>
          </a:p>
          <a:p>
            <a:r>
              <a:rPr lang="ru-RU" dirty="0" smtClean="0"/>
              <a:t>Инженер-конструктор,</a:t>
            </a:r>
          </a:p>
          <a:p>
            <a:r>
              <a:rPr lang="ru-RU" dirty="0"/>
              <a:t>р</a:t>
            </a:r>
            <a:r>
              <a:rPr lang="ru-RU" dirty="0" smtClean="0"/>
              <a:t>азработка макета </a:t>
            </a:r>
          </a:p>
          <a:p>
            <a:r>
              <a:rPr lang="ru-RU" dirty="0" smtClean="0"/>
              <a:t>проекта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28720" y="3799840"/>
            <a:ext cx="154241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Шатрова Софья</a:t>
            </a:r>
          </a:p>
          <a:p>
            <a:r>
              <a:rPr lang="ru-RU" dirty="0" smtClean="0"/>
              <a:t>Маркетолог, </a:t>
            </a:r>
          </a:p>
          <a:p>
            <a:r>
              <a:rPr lang="ru-RU" dirty="0" smtClean="0"/>
              <a:t>советник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83680" y="3799840"/>
            <a:ext cx="15103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Зубова Татьяна</a:t>
            </a:r>
          </a:p>
          <a:p>
            <a:r>
              <a:rPr lang="ru-RU" dirty="0" err="1" smtClean="0"/>
              <a:t>Тестировщик</a:t>
            </a:r>
            <a:r>
              <a:rPr lang="ru-RU" dirty="0" smtClean="0"/>
              <a:t>, </a:t>
            </a:r>
          </a:p>
          <a:p>
            <a:r>
              <a:rPr lang="ru-RU" dirty="0" smtClean="0"/>
              <a:t>советник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8" y="935831"/>
            <a:ext cx="2700337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296" y="935831"/>
            <a:ext cx="2573337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320" y="935831"/>
            <a:ext cx="2226310" cy="273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323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>
            <a:spLocks noGrp="1"/>
          </p:cNvSpPr>
          <p:nvPr>
            <p:ph type="title"/>
          </p:nvPr>
        </p:nvSpPr>
        <p:spPr>
          <a:xfrm>
            <a:off x="366784" y="23068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/>
              <a:t>Спасибо за внимание!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06429184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780</Words>
  <Application>Microsoft Office PowerPoint</Application>
  <PresentationFormat>Экран (16:9)</PresentationFormat>
  <Paragraphs>170</Paragraphs>
  <Slides>15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Calibri</vt:lpstr>
      <vt:lpstr>IBM Plex Sans</vt:lpstr>
      <vt:lpstr>Arial</vt:lpstr>
      <vt:lpstr>Times New Roman</vt:lpstr>
      <vt:lpstr>Calibri Light</vt:lpstr>
      <vt:lpstr>Simple Light</vt:lpstr>
      <vt:lpstr>1_Simple Light</vt:lpstr>
      <vt:lpstr>2_Simple Light</vt:lpstr>
      <vt:lpstr>Тема Office</vt:lpstr>
      <vt:lpstr>Чистая вода 2.0</vt:lpstr>
      <vt:lpstr>Пользователь и его проблема</vt:lpstr>
      <vt:lpstr>Решение</vt:lpstr>
      <vt:lpstr>Презентация PowerPoint</vt:lpstr>
      <vt:lpstr>Опыт</vt:lpstr>
      <vt:lpstr>Презентация PowerPoint</vt:lpstr>
      <vt:lpstr>Вывод </vt:lpstr>
      <vt:lpstr>Презентация PowerPoint</vt:lpstr>
      <vt:lpstr>Презентация PowerPoint</vt:lpstr>
      <vt:lpstr>Экономика проекта: Рынок</vt:lpstr>
      <vt:lpstr>Структура издержек и бизнес-модель</vt:lpstr>
      <vt:lpstr>Ценностное предложение</vt:lpstr>
      <vt:lpstr>Команда</vt:lpstr>
      <vt:lpstr>Команда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Пользователь Windows</cp:lastModifiedBy>
  <cp:revision>25</cp:revision>
  <dcterms:modified xsi:type="dcterms:W3CDTF">2023-11-23T19:16:52Z</dcterms:modified>
</cp:coreProperties>
</file>