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64" r:id="rId9"/>
    <p:sldId id="272" r:id="rId10"/>
    <p:sldId id="273" r:id="rId11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Helvetica Neue" panose="020B0604020202020204" charset="0"/>
      <p:regular r:id="rId18"/>
      <p:bold r:id="rId19"/>
      <p:italic r:id="rId20"/>
      <p:boldItalic r:id="rId21"/>
    </p:embeddedFont>
    <p:embeddedFont>
      <p:font typeface="Montserrat" panose="00000500000000000000" pitchFamily="2" charset="-52"/>
      <p:regular r:id="rId22"/>
      <p:bold r:id="rId23"/>
      <p:italic r:id="rId24"/>
      <p:boldItalic r:id="rId25"/>
    </p:embeddedFont>
    <p:embeddedFont>
      <p:font typeface="Montserrat Light" panose="00000400000000000000" pitchFamily="2" charset="-52"/>
      <p:regular r:id="rId26"/>
      <p:italic r:id="rId27"/>
    </p:embeddedFont>
    <p:embeddedFont>
      <p:font typeface="Montserrat Medium" panose="00000600000000000000" pitchFamily="2" charset="-52"/>
      <p:regular r:id="rId28"/>
      <p:italic r:id="rId29"/>
    </p:embeddedFont>
    <p:embeddedFont>
      <p:font typeface="Nunito Black" pitchFamily="2" charset="-52"/>
      <p:bold r:id="rId30"/>
      <p:boldItalic r:id="rId31"/>
    </p:embeddedFont>
    <p:embeddedFont>
      <p:font typeface="Nunito SemiBold" pitchFamily="2" charset="-52"/>
      <p:bold r:id="rId32"/>
      <p:boldItalic r:id="rId33"/>
    </p:embeddedFont>
    <p:embeddedFont>
      <p:font typeface="Raleway ExtraBold" pitchFamily="2" charset="-52"/>
      <p:bold r:id="rId3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65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30" y="499"/>
      </p:cViewPr>
      <p:guideLst>
        <p:guide orient="horz" pos="2183"/>
        <p:guide pos="3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font" Target="fonts/font23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72C678-07D1-A1C4-6E62-1C961D8AB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AE310E-4607-F615-6940-A387CAA8F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7C2F32-2DE8-2F23-8C0D-4B6425976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DA0E6E-665C-9BC2-F0CC-D42981F2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B706AA-BB90-4585-DA2D-58756D3B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19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D4F34-7156-9385-6053-7CF4BC68E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64EC27-2DA2-805C-5AB4-D49278CDF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E5C415-E765-3F38-C379-9A652E897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D77FC8-B65E-CD87-3F07-6C67A6064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E4845F-D280-403E-DC26-AB3CE2747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054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BBAEB-F87B-92D6-06A5-8F885600A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3FDCA9-9E71-B678-7FEC-E6E6A9BCD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F29A80-A061-4787-BC0A-F10E4CDF8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5D1F93-7DA7-A5D9-7737-EEB177E5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D7BB1B-2B5C-DEDB-4121-4D626C36E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89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1C012-3468-39E6-6BFD-9AEB80597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9A852C-5DA4-7417-67E0-0F6AC466A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5276BE9-B3E4-0ED8-ADB3-6FF2BA326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2CFE39-B5ED-9288-40A4-9C975046F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231700-DCBC-D648-4C1A-44F22A2CF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3FB4FE-EFBE-6EB0-588F-A2677C008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050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4EB40C-7AE4-6F36-65D0-F2951F4E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689562-CF15-1A3E-D025-3E15BF200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3D55CF-49F5-E3EE-0104-2150B75F4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5DA15F-41C0-0A5C-7760-0B3A855F0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799280E-949F-6BF0-BB2C-EF2A4A9F2C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A5A018D-235E-A3D2-E4AC-54C9CC41D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7007D9F-01C6-80AD-B6BC-7E9F21737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271825-AEE1-0B4F-DA6B-A3862C15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81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26B24-80DF-1277-A508-BA65F08C3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9C66F19-8332-DDE9-1AB8-5341B8D5A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9876316-CA97-459F-2D61-C320B1A79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43F6757-BE7D-5650-B67A-A6DC0FCD6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71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4B6E0F9-B9DE-67C3-6A1A-A76CE3CBE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F2411CE-E459-1F5D-2FE2-A93D4865C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E2B8B5-736A-0381-8D65-5B745BFD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599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6E2530-6B9A-5AA1-F7D1-2DE9307B7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0C8B85-E604-5539-BE0A-056D38F85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04F22E-049D-7008-A725-2D6C66C2F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DB6D89-981C-C425-03E0-B697B9852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FB5EA5-0998-77EB-57B6-C71A62A3D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904D7E-F0D4-9186-1BBA-72B5EFFF0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143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BF07A-C15F-7B27-2A1C-73A9504B0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654C00-9D0E-7986-DC7E-271179C6C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289048-8CD0-A0CB-9EDB-AEC1FC67C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AE41B5-E259-CD70-A4E8-139B1E26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6F930C-0240-5005-C7CF-9FA115659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A7D4BB-E73F-F42F-D1C7-218D87FC6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399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9CF1D-A9D1-DB67-B5B3-DDEF1AD1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BB576B-6456-C53C-6256-276D63589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3C08F2-5DF7-61BD-6918-F885B4A44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A63970-CD98-D2A6-A96B-DA04E7D5A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6A8395-55C7-8F9D-837E-D140E541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557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E2B58D4-82C7-9FE3-80E2-712BC94894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7000AB-64F3-7892-37E2-69A6F91070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577093-5505-161E-D9AD-A84490E68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E7323E-6D4F-852C-5616-50F5544CA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76105C-0177-F38B-413B-897383DE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3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E1D52B-4ED0-98D6-A800-2E5491F51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51EC02-2372-A63B-4500-A908DA6FD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B1F197-2600-7BCE-5341-D0B9E36ABD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03751-D6E5-44E2-8A63-76D8C5E93644}" type="datetimeFigureOut">
              <a:rPr lang="ru-RU" smtClean="0"/>
              <a:t>23.12.2023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F38CBF-9B84-8A0D-6394-7C5094811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43132E-D7EB-6449-3D0D-BF27D418A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0054E-D916-4794-8E7D-C133ED162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58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3;p1">
            <a:extLst>
              <a:ext uri="{FF2B5EF4-FFF2-40B4-BE49-F238E27FC236}">
                <a16:creationId xmlns:a16="http://schemas.microsoft.com/office/drawing/2014/main" id="{ADA6F15E-2A4E-E27B-0645-94FD4E08109F}"/>
              </a:ext>
            </a:extLst>
          </p:cNvPr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Google Shape;104;p1">
            <a:extLst>
              <a:ext uri="{FF2B5EF4-FFF2-40B4-BE49-F238E27FC236}">
                <a16:creationId xmlns:a16="http://schemas.microsoft.com/office/drawing/2014/main" id="{7822BBB8-0C3D-F560-E029-DBD3D2141C51}"/>
              </a:ext>
            </a:extLst>
          </p:cNvPr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105;p1">
            <a:extLst>
              <a:ext uri="{FF2B5EF4-FFF2-40B4-BE49-F238E27FC236}">
                <a16:creationId xmlns:a16="http://schemas.microsoft.com/office/drawing/2014/main" id="{95366197-4238-938F-73F8-D8A650E54B8C}"/>
              </a:ext>
            </a:extLst>
          </p:cNvPr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106;p1">
            <a:extLst>
              <a:ext uri="{FF2B5EF4-FFF2-40B4-BE49-F238E27FC236}">
                <a16:creationId xmlns:a16="http://schemas.microsoft.com/office/drawing/2014/main" id="{80C5DD32-ED7C-719C-2758-77987A9C9EC1}"/>
              </a:ext>
            </a:extLst>
          </p:cNvPr>
          <p:cNvSpPr txBox="1"/>
          <p:nvPr/>
        </p:nvSpPr>
        <p:spPr>
          <a:xfrm>
            <a:off x="458063" y="1235129"/>
            <a:ext cx="4831212" cy="228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Law consulting for beauty industry</a:t>
            </a:r>
          </a:p>
        </p:txBody>
      </p:sp>
      <p:sp>
        <p:nvSpPr>
          <p:cNvPr id="8" name="Google Shape;107;p1">
            <a:extLst>
              <a:ext uri="{FF2B5EF4-FFF2-40B4-BE49-F238E27FC236}">
                <a16:creationId xmlns:a16="http://schemas.microsoft.com/office/drawing/2014/main" id="{E606D304-BEC2-F6A8-AD65-3A05EB94DD37}"/>
              </a:ext>
            </a:extLst>
          </p:cNvPr>
          <p:cNvSpPr/>
          <p:nvPr/>
        </p:nvSpPr>
        <p:spPr>
          <a:xfrm>
            <a:off x="8818529" y="-3"/>
            <a:ext cx="3406131" cy="687376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" name="Google Shape;111;p1">
            <a:extLst>
              <a:ext uri="{FF2B5EF4-FFF2-40B4-BE49-F238E27FC236}">
                <a16:creationId xmlns:a16="http://schemas.microsoft.com/office/drawing/2014/main" id="{BFE9DC16-131B-8BDC-B0AD-1BDB90768EC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06;p1">
            <a:extLst>
              <a:ext uri="{FF2B5EF4-FFF2-40B4-BE49-F238E27FC236}">
                <a16:creationId xmlns:a16="http://schemas.microsoft.com/office/drawing/2014/main" id="{D0B54FC6-1803-00D7-1566-9EE2C34AAF24}"/>
              </a:ext>
            </a:extLst>
          </p:cNvPr>
          <p:cNvSpPr txBox="1"/>
          <p:nvPr/>
        </p:nvSpPr>
        <p:spPr>
          <a:xfrm>
            <a:off x="458063" y="3133158"/>
            <a:ext cx="4831212" cy="228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>
              <a:buClr>
                <a:srgbClr val="8F00FF"/>
              </a:buClr>
              <a:buSzPts val="4000"/>
            </a:pPr>
            <a:r>
              <a:rPr lang="ru-RU" sz="3200" dirty="0">
                <a:solidFill>
                  <a:srgbClr val="8F00FF"/>
                </a:solidFill>
                <a:latin typeface="Arial"/>
                <a:cs typeface="Arial"/>
              </a:rPr>
              <a:t>«Право быть красивым»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D5E0DBC-F07B-F3AE-D584-3897691212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1" r="24801"/>
          <a:stretch/>
        </p:blipFill>
        <p:spPr>
          <a:xfrm>
            <a:off x="8818528" y="2351767"/>
            <a:ext cx="3406131" cy="450527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C8923A2-9401-6279-70E6-57E6655CE50E}"/>
              </a:ext>
            </a:extLst>
          </p:cNvPr>
          <p:cNvSpPr txBox="1"/>
          <p:nvPr/>
        </p:nvSpPr>
        <p:spPr>
          <a:xfrm>
            <a:off x="458063" y="6046372"/>
            <a:ext cx="6111432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Clr>
                <a:srgbClr val="8F00FF"/>
              </a:buClr>
              <a:buSzPts val="4000"/>
            </a:pPr>
            <a:r>
              <a:rPr lang="ru-RU" sz="2400" dirty="0">
                <a:solidFill>
                  <a:srgbClr val="8F00FF"/>
                </a:solidFill>
                <a:latin typeface="Arial"/>
                <a:cs typeface="Arial"/>
              </a:rPr>
              <a:t>Спикер - Андреева Дарья</a:t>
            </a:r>
          </a:p>
          <a:p>
            <a:pPr>
              <a:lnSpc>
                <a:spcPct val="80000"/>
              </a:lnSpc>
              <a:buClr>
                <a:srgbClr val="8F00FF"/>
              </a:buClr>
              <a:buSzPts val="4000"/>
            </a:pPr>
            <a:endParaRPr lang="ru-RU" sz="2400" dirty="0">
              <a:solidFill>
                <a:srgbClr val="8F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268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6;g28b5a42706e_0_0">
            <a:extLst>
              <a:ext uri="{FF2B5EF4-FFF2-40B4-BE49-F238E27FC236}">
                <a16:creationId xmlns:a16="http://schemas.microsoft.com/office/drawing/2014/main" id="{94C06048-5B43-37F5-4515-6CF0A4265CBB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4" name="Google Shape;117;g28b5a42706e_0_0">
              <a:extLst>
                <a:ext uri="{FF2B5EF4-FFF2-40B4-BE49-F238E27FC236}">
                  <a16:creationId xmlns:a16="http://schemas.microsoft.com/office/drawing/2014/main" id="{9C3C0182-CA75-DD80-C25A-B9113E29ACF3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" name="Google Shape;118;g28b5a42706e_0_0">
              <a:extLst>
                <a:ext uri="{FF2B5EF4-FFF2-40B4-BE49-F238E27FC236}">
                  <a16:creationId xmlns:a16="http://schemas.microsoft.com/office/drawing/2014/main" id="{CDA5A69C-0DAF-4D8F-1AC7-180860C5869C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6" name="Google Shape;119;g28b5a42706e_0_0">
            <a:extLst>
              <a:ext uri="{FF2B5EF4-FFF2-40B4-BE49-F238E27FC236}">
                <a16:creationId xmlns:a16="http://schemas.microsoft.com/office/drawing/2014/main" id="{7A3019DC-1956-4368-7676-23D82FA851B7}"/>
              </a:ext>
            </a:extLst>
          </p:cNvPr>
          <p:cNvSpPr txBox="1"/>
          <p:nvPr/>
        </p:nvSpPr>
        <p:spPr>
          <a:xfrm>
            <a:off x="314255" y="106001"/>
            <a:ext cx="65190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ПРОБЛЕМА</a:t>
            </a:r>
            <a:endParaRPr sz="2100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</a:endParaRPr>
          </a:p>
        </p:txBody>
      </p:sp>
      <p:grpSp>
        <p:nvGrpSpPr>
          <p:cNvPr id="7" name="Google Shape;120;g28b5a42706e_0_0">
            <a:extLst>
              <a:ext uri="{FF2B5EF4-FFF2-40B4-BE49-F238E27FC236}">
                <a16:creationId xmlns:a16="http://schemas.microsoft.com/office/drawing/2014/main" id="{7E900D25-C2EC-F00A-9A01-C2E70D15702F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8" name="Google Shape;121;g28b5a42706e_0_0">
              <a:extLst>
                <a:ext uri="{FF2B5EF4-FFF2-40B4-BE49-F238E27FC236}">
                  <a16:creationId xmlns:a16="http://schemas.microsoft.com/office/drawing/2014/main" id="{4E5AF9C6-352F-DB33-913C-B20758DF3478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122;g28b5a42706e_0_0">
              <a:extLst>
                <a:ext uri="{FF2B5EF4-FFF2-40B4-BE49-F238E27FC236}">
                  <a16:creationId xmlns:a16="http://schemas.microsoft.com/office/drawing/2014/main" id="{CC75EE65-A71A-1005-2B8D-B6C80FF0F05C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23;g28b5a42706e_0_0">
              <a:extLst>
                <a:ext uri="{FF2B5EF4-FFF2-40B4-BE49-F238E27FC236}">
                  <a16:creationId xmlns:a16="http://schemas.microsoft.com/office/drawing/2014/main" id="{A518FA13-36BB-38D3-4507-1C94CBC1E2DC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24;g28b5a42706e_0_0">
              <a:extLst>
                <a:ext uri="{FF2B5EF4-FFF2-40B4-BE49-F238E27FC236}">
                  <a16:creationId xmlns:a16="http://schemas.microsoft.com/office/drawing/2014/main" id="{E67589E9-C7CB-78AE-C05C-6843C588F75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" name="Google Shape;125;g28b5a42706e_0_0">
              <a:extLst>
                <a:ext uri="{FF2B5EF4-FFF2-40B4-BE49-F238E27FC236}">
                  <a16:creationId xmlns:a16="http://schemas.microsoft.com/office/drawing/2014/main" id="{EDBC20C0-3848-130E-C2D5-B465FD3DA677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" name="Google Shape;126;g28b5a42706e_0_0">
            <a:extLst>
              <a:ext uri="{FF2B5EF4-FFF2-40B4-BE49-F238E27FC236}">
                <a16:creationId xmlns:a16="http://schemas.microsoft.com/office/drawing/2014/main" id="{D649011E-D360-099E-523E-4A603CEBE9BA}"/>
              </a:ext>
            </a:extLst>
          </p:cNvPr>
          <p:cNvSpPr txBox="1"/>
          <p:nvPr/>
        </p:nvSpPr>
        <p:spPr>
          <a:xfrm>
            <a:off x="436525" y="956974"/>
            <a:ext cx="110757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Зачастую в сфере оказания бьюти услуг возникают споры между клиентом и салоном, который предоставляет свои услуги.</a:t>
            </a:r>
            <a:r>
              <a:rPr lang="en-US" sz="2400" dirty="0">
                <a:latin typeface="Montserrat Light" panose="00000400000000000000" pitchFamily="2" charset="-52"/>
              </a:rPr>
              <a:t> </a:t>
            </a:r>
            <a:r>
              <a:rPr lang="ru-RU" sz="2400" dirty="0">
                <a:latin typeface="Montserrat Light" panose="00000400000000000000" pitchFamily="2" charset="-52"/>
              </a:rPr>
              <a:t>И в таких ситуациях предприниматель не знает как правильно действовать в правовом поле с клиентом.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8384DD6-7008-63D9-55FA-EE3D5FA86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2" b="99919" l="1642" r="98143">
                        <a14:foregroundMark x1="14343" y1="64998" x2="14343" y2="64998"/>
                        <a14:foregroundMark x1="12971" y1="45902" x2="11383" y2="61526"/>
                        <a14:foregroundMark x1="11383" y1="61526" x2="16119" y2="93177"/>
                        <a14:foregroundMark x1="18488" y1="68026" x2="20102" y2="78563"/>
                        <a14:foregroundMark x1="20102" y1="78563" x2="20856" y2="77634"/>
                        <a14:foregroundMark x1="18272" y1="86597" x2="18272" y2="96084"/>
                        <a14:foregroundMark x1="18272" y1="96084" x2="19187" y2="88050"/>
                        <a14:foregroundMark x1="19187" y1="88050" x2="18999" y2="95277"/>
                        <a14:foregroundMark x1="18999" y1="95277" x2="13563" y2="93218"/>
                        <a14:foregroundMark x1="13563" y1="93218" x2="11948" y2="81671"/>
                        <a14:foregroundMark x1="11948" y1="81671" x2="12756" y2="75939"/>
                        <a14:foregroundMark x1="11302" y1="54017" x2="4763" y2="84376"/>
                        <a14:foregroundMark x1="4763" y1="84376" x2="4763" y2="84376"/>
                        <a14:foregroundMark x1="4763" y1="84376" x2="7024" y2="72224"/>
                        <a14:foregroundMark x1="7024" y1="72224" x2="7024" y2="72224"/>
                        <a14:foregroundMark x1="8827" y1="60436" x2="1722" y2="89625"/>
                        <a14:foregroundMark x1="1722" y1="89625" x2="1722" y2="89625"/>
                        <a14:foregroundMark x1="5328" y1="80662" x2="4656" y2="95519"/>
                        <a14:foregroundMark x1="4656" y1="95519" x2="4656" y2="95519"/>
                        <a14:foregroundMark x1="16685" y1="56883" x2="16685" y2="56883"/>
                        <a14:foregroundMark x1="17142" y1="57045" x2="17142" y2="57045"/>
                        <a14:foregroundMark x1="17142" y1="57045" x2="17142" y2="57045"/>
                        <a14:foregroundMark x1="21206" y1="39483" x2="20775" y2="23133"/>
                        <a14:foregroundMark x1="20775" y1="23133" x2="20237" y2="37384"/>
                        <a14:foregroundMark x1="20237" y1="37384" x2="20910" y2="26120"/>
                        <a14:foregroundMark x1="20910" y1="26120" x2="17949" y2="39120"/>
                        <a14:foregroundMark x1="17949" y1="39120" x2="19564" y2="26928"/>
                        <a14:foregroundMark x1="19564" y1="26928" x2="21825" y2="34518"/>
                        <a14:foregroundMark x1="21825" y1="34518" x2="22578" y2="21397"/>
                        <a14:foregroundMark x1="22578" y1="21397" x2="16954" y2="24384"/>
                        <a14:foregroundMark x1="16954" y1="24384" x2="15716" y2="32660"/>
                        <a14:foregroundMark x1="15716" y1="32660" x2="21206" y2="34316"/>
                        <a14:foregroundMark x1="21206" y1="34316" x2="23385" y2="43399"/>
                        <a14:foregroundMark x1="23385" y1="43399" x2="14666" y2="55713"/>
                        <a14:foregroundMark x1="51453" y1="50787" x2="47632" y2="89948"/>
                        <a14:foregroundMark x1="47632" y1="89948" x2="50457" y2="74162"/>
                        <a14:foregroundMark x1="50457" y1="74162" x2="48224" y2="89140"/>
                        <a14:foregroundMark x1="48224" y1="89140" x2="50350" y2="76060"/>
                        <a14:foregroundMark x1="50350" y1="76060" x2="53202" y2="82479"/>
                        <a14:foregroundMark x1="53202" y1="82479" x2="58692" y2="72830"/>
                        <a14:foregroundMark x1="58692" y1="72830" x2="64801" y2="71619"/>
                        <a14:foregroundMark x1="64801" y1="71619" x2="69483" y2="74445"/>
                        <a14:foregroundMark x1="69483" y1="74445" x2="74085" y2="63262"/>
                        <a14:foregroundMark x1="74085" y1="63262" x2="69403" y2="77715"/>
                        <a14:foregroundMark x1="69403" y1="77715" x2="48170" y2="69721"/>
                        <a14:foregroundMark x1="48170" y1="69721" x2="31378" y2="74203"/>
                        <a14:foregroundMark x1="31378" y1="74203" x2="25296" y2="64514"/>
                        <a14:foregroundMark x1="25296" y1="64514" x2="24758" y2="55834"/>
                        <a14:foregroundMark x1="24758" y1="55834" x2="25565" y2="65604"/>
                        <a14:foregroundMark x1="25565" y1="65604" x2="32454" y2="76342"/>
                        <a14:foregroundMark x1="32454" y1="76342" x2="37137" y2="78280"/>
                        <a14:foregroundMark x1="37137" y1="78280" x2="42277" y2="77029"/>
                        <a14:foregroundMark x1="42277" y1="77029" x2="42196" y2="89625"/>
                        <a14:foregroundMark x1="42196" y1="89625" x2="51346" y2="96609"/>
                        <a14:foregroundMark x1="51346" y1="96609" x2="57266" y2="91966"/>
                        <a14:foregroundMark x1="57266" y1="91966" x2="57589" y2="78966"/>
                        <a14:foregroundMark x1="57589" y1="78966" x2="53956" y2="65079"/>
                        <a14:foregroundMark x1="53956" y1="65079" x2="44752" y2="65200"/>
                        <a14:foregroundMark x1="44752" y1="65200" x2="48897" y2="56803"/>
                        <a14:foregroundMark x1="48897" y1="56803" x2="49085" y2="58740"/>
                        <a14:foregroundMark x1="50000" y1="40008" x2="50619" y2="24828"/>
                        <a14:foregroundMark x1="50619" y1="24828" x2="48116" y2="39847"/>
                        <a14:foregroundMark x1="48116" y1="39847" x2="48412" y2="44368"/>
                        <a14:foregroundMark x1="53256" y1="59750" x2="57239" y2="64231"/>
                        <a14:foregroundMark x1="57239" y1="64231" x2="63455" y2="67299"/>
                        <a14:foregroundMark x1="63455" y1="67299" x2="58558" y2="68026"/>
                        <a14:foregroundMark x1="58558" y1="68026" x2="57078" y2="64998"/>
                        <a14:foregroundMark x1="59096" y1="93016" x2="53660" y2="98183"/>
                        <a14:foregroundMark x1="53660" y1="98183" x2="43084" y2="96891"/>
                        <a14:foregroundMark x1="43084" y1="96891" x2="58504" y2="94025"/>
                        <a14:foregroundMark x1="58504" y1="94025" x2="58665" y2="91805"/>
                        <a14:foregroundMark x1="82293" y1="27856" x2="82293" y2="39685"/>
                        <a14:foregroundMark x1="82293" y1="39685" x2="82266" y2="30642"/>
                        <a14:foregroundMark x1="82266" y1="30642" x2="81808" y2="38635"/>
                        <a14:foregroundMark x1="81808" y1="38635" x2="79682" y2="32015"/>
                        <a14:foregroundMark x1="79682" y1="32015" x2="84930" y2="37545"/>
                        <a14:foregroundMark x1="84930" y1="37545" x2="90178" y2="32943"/>
                        <a14:foregroundMark x1="90178" y1="32943" x2="86249" y2="18571"/>
                        <a14:foregroundMark x1="86249" y1="18571" x2="81405" y2="17723"/>
                        <a14:foregroundMark x1="81405" y1="17723" x2="77099" y2="21639"/>
                        <a14:foregroundMark x1="77099" y1="21639" x2="76319" y2="32095"/>
                        <a14:foregroundMark x1="76319" y1="32095" x2="79616" y2="47541"/>
                        <a14:foregroundMark x1="81945" y1="50301" x2="85953" y2="49818"/>
                        <a14:foregroundMark x1="85953" y1="49818" x2="80651" y2="54542"/>
                        <a14:foregroundMark x1="80651" y1="54542" x2="75673" y2="81066"/>
                        <a14:foregroundMark x1="75673" y1="81066" x2="82024" y2="72749"/>
                        <a14:foregroundMark x1="82024" y1="72749" x2="83961" y2="79572"/>
                        <a14:foregroundMark x1="83961" y1="79572" x2="90366" y2="56116"/>
                        <a14:foregroundMark x1="90366" y1="56116" x2="80544" y2="88857"/>
                        <a14:foregroundMark x1="80544" y1="88857" x2="86679" y2="84134"/>
                        <a14:foregroundMark x1="86679" y1="84134" x2="85926" y2="91845"/>
                        <a14:foregroundMark x1="85926" y1="91845" x2="82723" y2="97497"/>
                        <a14:foregroundMark x1="82723" y1="97497" x2="86948" y2="83528"/>
                        <a14:foregroundMark x1="86948" y1="83528" x2="88778" y2="64271"/>
                        <a14:foregroundMark x1="88778" y1="64271" x2="93945" y2="76948"/>
                        <a14:foregroundMark x1="93945" y1="76948" x2="94779" y2="88212"/>
                        <a14:foregroundMark x1="94779" y1="88212" x2="92169" y2="69883"/>
                        <a14:foregroundMark x1="92169" y1="69883" x2="95075" y2="86476"/>
                        <a14:foregroundMark x1="95075" y1="86476" x2="94618" y2="73799"/>
                        <a14:foregroundMark x1="94618" y1="73799" x2="87352" y2="55511"/>
                        <a14:foregroundMark x1="53606" y1="37788" x2="47282" y2="47921"/>
                        <a14:foregroundMark x1="73628" y1="68510" x2="75431" y2="54259"/>
                        <a14:foregroundMark x1="75431" y1="54259" x2="72713" y2="61768"/>
                        <a14:foregroundMark x1="95667" y1="73234" x2="95775" y2="92329"/>
                        <a14:foregroundMark x1="95775" y1="92329" x2="95210" y2="73799"/>
                        <a14:foregroundMark x1="95210" y1="73799" x2="96555" y2="96932"/>
                        <a14:foregroundMark x1="96555" y1="96932" x2="87756" y2="92733"/>
                        <a14:foregroundMark x1="87756" y1="92733" x2="83288" y2="96165"/>
                        <a14:foregroundMark x1="83288" y1="96165" x2="77530" y2="92693"/>
                        <a14:foregroundMark x1="77530" y1="92693" x2="78471" y2="99596"/>
                        <a14:foregroundMark x1="76991" y1="83205" x2="71905" y2="85224"/>
                        <a14:foregroundMark x1="71905" y1="85224" x2="74408" y2="85063"/>
                        <a14:foregroundMark x1="96690" y1="74445" x2="98143" y2="99919"/>
                        <a14:backgroundMark x1="80032" y1="48446" x2="80032" y2="48446"/>
                        <a14:backgroundMark x1="80032" y1="48446" x2="80032" y2="48446"/>
                        <a14:backgroundMark x1="79575" y1="47598" x2="81943" y2="50303"/>
                        <a14:backgroundMark x1="80705" y1="50787" x2="80490" y2="48607"/>
                        <a14:backgroundMark x1="79925" y1="49778" x2="80947" y2="50303"/>
                        <a14:backgroundMark x1="79925" y1="50464" x2="79467" y2="486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322" y="2695871"/>
            <a:ext cx="5725356" cy="381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48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31;g28b5a42706e_0_27">
            <a:extLst>
              <a:ext uri="{FF2B5EF4-FFF2-40B4-BE49-F238E27FC236}">
                <a16:creationId xmlns:a16="http://schemas.microsoft.com/office/drawing/2014/main" id="{2BB8962B-44B9-F503-E422-C9791941E320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3" name="Google Shape;132;g28b5a42706e_0_27">
              <a:extLst>
                <a:ext uri="{FF2B5EF4-FFF2-40B4-BE49-F238E27FC236}">
                  <a16:creationId xmlns:a16="http://schemas.microsoft.com/office/drawing/2014/main" id="{27A49840-4C00-D220-1927-A58A4CFE510A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" name="Google Shape;133;g28b5a42706e_0_27">
              <a:extLst>
                <a:ext uri="{FF2B5EF4-FFF2-40B4-BE49-F238E27FC236}">
                  <a16:creationId xmlns:a16="http://schemas.microsoft.com/office/drawing/2014/main" id="{241AAC0C-2B07-733C-85B8-E00735679432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3</a:t>
              </a:r>
              <a:endParaRPr/>
            </a:p>
          </p:txBody>
        </p:sp>
      </p:grpSp>
      <p:sp>
        <p:nvSpPr>
          <p:cNvPr id="7" name="Google Shape;134;g28b5a42706e_0_27">
            <a:extLst>
              <a:ext uri="{FF2B5EF4-FFF2-40B4-BE49-F238E27FC236}">
                <a16:creationId xmlns:a16="http://schemas.microsoft.com/office/drawing/2014/main" id="{BB854919-33D9-72A0-1F93-08E888535BAB}"/>
              </a:ext>
            </a:extLst>
          </p:cNvPr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РЕШЕНИЕ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8" name="Google Shape;135;g28b5a42706e_0_27">
            <a:extLst>
              <a:ext uri="{FF2B5EF4-FFF2-40B4-BE49-F238E27FC236}">
                <a16:creationId xmlns:a16="http://schemas.microsoft.com/office/drawing/2014/main" id="{039B9613-06AE-B14A-3F00-23BD8629F9FB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9" name="Google Shape;136;g28b5a42706e_0_27">
              <a:extLst>
                <a:ext uri="{FF2B5EF4-FFF2-40B4-BE49-F238E27FC236}">
                  <a16:creationId xmlns:a16="http://schemas.microsoft.com/office/drawing/2014/main" id="{2E947C53-5C8F-95E2-003D-8BFCB96CA352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137;g28b5a42706e_0_27">
              <a:extLst>
                <a:ext uri="{FF2B5EF4-FFF2-40B4-BE49-F238E27FC236}">
                  <a16:creationId xmlns:a16="http://schemas.microsoft.com/office/drawing/2014/main" id="{F572EEB1-8DB7-34F9-5F3E-25530DFBBC6B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38;g28b5a42706e_0_27">
              <a:extLst>
                <a:ext uri="{FF2B5EF4-FFF2-40B4-BE49-F238E27FC236}">
                  <a16:creationId xmlns:a16="http://schemas.microsoft.com/office/drawing/2014/main" id="{30B115AD-7BC2-54AC-B839-EF4EE50C2DB4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39;g28b5a42706e_0_27">
              <a:extLst>
                <a:ext uri="{FF2B5EF4-FFF2-40B4-BE49-F238E27FC236}">
                  <a16:creationId xmlns:a16="http://schemas.microsoft.com/office/drawing/2014/main" id="{B38A7502-31DC-B484-7455-21C32281CE42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" name="Google Shape;140;g28b5a42706e_0_27">
              <a:extLst>
                <a:ext uri="{FF2B5EF4-FFF2-40B4-BE49-F238E27FC236}">
                  <a16:creationId xmlns:a16="http://schemas.microsoft.com/office/drawing/2014/main" id="{8F7D62EB-CE89-13FB-DBC6-EF491CBE46C5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" name="Google Shape;141;g28b5a42706e_0_27">
            <a:extLst>
              <a:ext uri="{FF2B5EF4-FFF2-40B4-BE49-F238E27FC236}">
                <a16:creationId xmlns:a16="http://schemas.microsoft.com/office/drawing/2014/main" id="{AC26DA31-774F-D9E2-DA2E-1C80D87D1DE8}"/>
              </a:ext>
            </a:extLst>
          </p:cNvPr>
          <p:cNvSpPr txBox="1"/>
          <p:nvPr/>
        </p:nvSpPr>
        <p:spPr>
          <a:xfrm>
            <a:off x="252200" y="1080025"/>
            <a:ext cx="115803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Решением данной проблемы мы видим создание платформы для решения правовых вопросов и конфликтов, которая направлена на помощь и юридическое сопровождение салонов красоты.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8822D229-A3E4-CDF5-2557-54FA437CF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039" y="2597730"/>
            <a:ext cx="5846621" cy="391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4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6;g28b5a42706e_0_14">
            <a:extLst>
              <a:ext uri="{FF2B5EF4-FFF2-40B4-BE49-F238E27FC236}">
                <a16:creationId xmlns:a16="http://schemas.microsoft.com/office/drawing/2014/main" id="{FFD42A05-3222-A69A-F63F-EA08A8470ED2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4" name="Google Shape;147;g28b5a42706e_0_14">
              <a:extLst>
                <a:ext uri="{FF2B5EF4-FFF2-40B4-BE49-F238E27FC236}">
                  <a16:creationId xmlns:a16="http://schemas.microsoft.com/office/drawing/2014/main" id="{B2A653D5-C416-76B4-C3A2-3365AA57BA2C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" name="Google Shape;148;g28b5a42706e_0_14">
              <a:extLst>
                <a:ext uri="{FF2B5EF4-FFF2-40B4-BE49-F238E27FC236}">
                  <a16:creationId xmlns:a16="http://schemas.microsoft.com/office/drawing/2014/main" id="{C934E4D3-56AD-C636-2E80-FE4BCC8A7AAF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4</a:t>
              </a:r>
              <a:endParaRPr/>
            </a:p>
          </p:txBody>
        </p:sp>
      </p:grpSp>
      <p:sp>
        <p:nvSpPr>
          <p:cNvPr id="6" name="Google Shape;149;g28b5a42706e_0_14">
            <a:extLst>
              <a:ext uri="{FF2B5EF4-FFF2-40B4-BE49-F238E27FC236}">
                <a16:creationId xmlns:a16="http://schemas.microsoft.com/office/drawing/2014/main" id="{E7A60E86-4180-5BD5-213E-A58409B6EA43}"/>
              </a:ext>
            </a:extLst>
          </p:cNvPr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РЫНОК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8" name="Google Shape;150;g28b5a42706e_0_14">
            <a:extLst>
              <a:ext uri="{FF2B5EF4-FFF2-40B4-BE49-F238E27FC236}">
                <a16:creationId xmlns:a16="http://schemas.microsoft.com/office/drawing/2014/main" id="{AEC34ED5-DC2D-7DBB-4829-46754090DBCB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0" name="Google Shape;151;g28b5a42706e_0_14">
              <a:extLst>
                <a:ext uri="{FF2B5EF4-FFF2-40B4-BE49-F238E27FC236}">
                  <a16:creationId xmlns:a16="http://schemas.microsoft.com/office/drawing/2014/main" id="{2D59D168-8ADA-CB95-EFFC-80D7EF574764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52;g28b5a42706e_0_14">
              <a:extLst>
                <a:ext uri="{FF2B5EF4-FFF2-40B4-BE49-F238E27FC236}">
                  <a16:creationId xmlns:a16="http://schemas.microsoft.com/office/drawing/2014/main" id="{95960306-A623-03F8-4585-4FE7D9FDF16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53;g28b5a42706e_0_14">
              <a:extLst>
                <a:ext uri="{FF2B5EF4-FFF2-40B4-BE49-F238E27FC236}">
                  <a16:creationId xmlns:a16="http://schemas.microsoft.com/office/drawing/2014/main" id="{862959E9-6F6D-AB84-7B2B-6ECFDFF0F304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" name="Google Shape;154;g28b5a42706e_0_14">
              <a:extLst>
                <a:ext uri="{FF2B5EF4-FFF2-40B4-BE49-F238E27FC236}">
                  <a16:creationId xmlns:a16="http://schemas.microsoft.com/office/drawing/2014/main" id="{1939B67D-70E7-EFF9-D73F-B2B35494DDD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" name="Google Shape;155;g28b5a42706e_0_14">
              <a:extLst>
                <a:ext uri="{FF2B5EF4-FFF2-40B4-BE49-F238E27FC236}">
                  <a16:creationId xmlns:a16="http://schemas.microsoft.com/office/drawing/2014/main" id="{A35F5E11-3538-71FA-C87E-B1FEF875AE26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" name="Google Shape;156;g28b5a42706e_0_14">
            <a:extLst>
              <a:ext uri="{FF2B5EF4-FFF2-40B4-BE49-F238E27FC236}">
                <a16:creationId xmlns:a16="http://schemas.microsoft.com/office/drawing/2014/main" id="{E3418897-61B6-ED38-61AC-34C54BC2953C}"/>
              </a:ext>
            </a:extLst>
          </p:cNvPr>
          <p:cNvSpPr txBox="1"/>
          <p:nvPr/>
        </p:nvSpPr>
        <p:spPr>
          <a:xfrm>
            <a:off x="486533" y="789701"/>
            <a:ext cx="114639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В городе Казань насчитывается более 2 тысяч салонов красоты, студий, индивидуальных предпринимателей, визажистов и </a:t>
            </a:r>
            <a:r>
              <a:rPr lang="ru-RU" sz="2000" dirty="0" err="1">
                <a:latin typeface="Montserrat" panose="00000500000000000000" pitchFamily="2" charset="-52"/>
              </a:rPr>
              <a:t>тд</a:t>
            </a:r>
            <a:r>
              <a:rPr lang="ru-RU" sz="2000" dirty="0"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D1D58B-BA78-A178-ABF7-01508C1D2520}"/>
              </a:ext>
            </a:extLst>
          </p:cNvPr>
          <p:cNvSpPr txBox="1"/>
          <p:nvPr/>
        </p:nvSpPr>
        <p:spPr>
          <a:xfrm>
            <a:off x="983833" y="4124173"/>
            <a:ext cx="99447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Опираясь на потенциальный обзор рынка по системе PAM (</a:t>
            </a:r>
            <a:r>
              <a:rPr lang="ru-RU" sz="2000" dirty="0" err="1">
                <a:latin typeface="Montserrat" panose="00000500000000000000" pitchFamily="2" charset="-52"/>
              </a:rPr>
              <a:t>potential</a:t>
            </a:r>
            <a:r>
              <a:rPr lang="ru-RU" sz="2000" dirty="0">
                <a:latin typeface="Montserrat" panose="00000500000000000000" pitchFamily="2" charset="-52"/>
              </a:rPr>
              <a:t> </a:t>
            </a:r>
            <a:r>
              <a:rPr lang="ru-RU" sz="2000" dirty="0" err="1">
                <a:latin typeface="Montserrat" panose="00000500000000000000" pitchFamily="2" charset="-52"/>
              </a:rPr>
              <a:t>available</a:t>
            </a:r>
            <a:r>
              <a:rPr lang="ru-RU" sz="2000" dirty="0">
                <a:latin typeface="Montserrat" panose="00000500000000000000" pitchFamily="2" charset="-52"/>
              </a:rPr>
              <a:t> </a:t>
            </a:r>
            <a:r>
              <a:rPr lang="ru-RU" sz="2000" dirty="0" err="1">
                <a:latin typeface="Montserrat" panose="00000500000000000000" pitchFamily="2" charset="-52"/>
              </a:rPr>
              <a:t>market</a:t>
            </a:r>
            <a:r>
              <a:rPr lang="ru-RU" sz="2000" dirty="0">
                <a:latin typeface="Montserrat" panose="00000500000000000000" pitchFamily="2" charset="-52"/>
              </a:rPr>
              <a:t>) можно сделать вывод, что при оформлении подписки на нашу юридическую помощь стоимостью (30.000₽), то мы можем иметь охват клиентов более чем на 60 миллионов рублей.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D54B39-F5AE-BDE8-B0D9-3EDE3D2C07F3}"/>
              </a:ext>
            </a:extLst>
          </p:cNvPr>
          <p:cNvSpPr txBox="1"/>
          <p:nvPr/>
        </p:nvSpPr>
        <p:spPr>
          <a:xfrm>
            <a:off x="808680" y="5447612"/>
            <a:ext cx="10574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Учитывая рост данной индустрии в регионе можно с твердой уверенностью сказать, что у данной области услуг большое будущее!</a:t>
            </a: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D5AF9598-E190-A95E-16C9-D7EBC76113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9"/>
          <a:stretch/>
        </p:blipFill>
        <p:spPr bwMode="auto">
          <a:xfrm>
            <a:off x="1631082" y="1719559"/>
            <a:ext cx="3215237" cy="219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B803E049-B6B7-10FF-C274-435A723CB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603" y="1719559"/>
            <a:ext cx="3290830" cy="219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791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1;g28b5a42706e_0_46">
            <a:extLst>
              <a:ext uri="{FF2B5EF4-FFF2-40B4-BE49-F238E27FC236}">
                <a16:creationId xmlns:a16="http://schemas.microsoft.com/office/drawing/2014/main" id="{38ECBE6B-0CBB-489E-E955-1212ED1ACD5F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3" name="Google Shape;162;g28b5a42706e_0_46">
              <a:extLst>
                <a:ext uri="{FF2B5EF4-FFF2-40B4-BE49-F238E27FC236}">
                  <a16:creationId xmlns:a16="http://schemas.microsoft.com/office/drawing/2014/main" id="{D5412C76-C7FB-AAD6-54AE-152024B94FC0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" name="Google Shape;163;g28b5a42706e_0_46">
              <a:extLst>
                <a:ext uri="{FF2B5EF4-FFF2-40B4-BE49-F238E27FC236}">
                  <a16:creationId xmlns:a16="http://schemas.microsoft.com/office/drawing/2014/main" id="{30A2620C-A042-6872-864C-4AD1A6B0026C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5</a:t>
              </a:r>
              <a:endParaRPr/>
            </a:p>
          </p:txBody>
        </p:sp>
      </p:grpSp>
      <p:sp>
        <p:nvSpPr>
          <p:cNvPr id="7" name="Google Shape;164;g28b5a42706e_0_46">
            <a:extLst>
              <a:ext uri="{FF2B5EF4-FFF2-40B4-BE49-F238E27FC236}">
                <a16:creationId xmlns:a16="http://schemas.microsoft.com/office/drawing/2014/main" id="{C6C3ABBE-3CFD-0D82-C3E5-A60F020C1C82}"/>
              </a:ext>
            </a:extLst>
          </p:cNvPr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КОНКУРЕНТНЫЙ АНАЛИЗ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8" name="Google Shape;165;g28b5a42706e_0_46">
            <a:extLst>
              <a:ext uri="{FF2B5EF4-FFF2-40B4-BE49-F238E27FC236}">
                <a16:creationId xmlns:a16="http://schemas.microsoft.com/office/drawing/2014/main" id="{9B1C0E59-7998-32E3-3736-52C3234E5EE5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9" name="Google Shape;166;g28b5a42706e_0_46">
              <a:extLst>
                <a:ext uri="{FF2B5EF4-FFF2-40B4-BE49-F238E27FC236}">
                  <a16:creationId xmlns:a16="http://schemas.microsoft.com/office/drawing/2014/main" id="{BC54E76D-5C97-F29C-6998-485F69B0993F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167;g28b5a42706e_0_46">
              <a:extLst>
                <a:ext uri="{FF2B5EF4-FFF2-40B4-BE49-F238E27FC236}">
                  <a16:creationId xmlns:a16="http://schemas.microsoft.com/office/drawing/2014/main" id="{DDBA748F-FDEF-BE3D-228B-56F4D30ED2CC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68;g28b5a42706e_0_46">
              <a:extLst>
                <a:ext uri="{FF2B5EF4-FFF2-40B4-BE49-F238E27FC236}">
                  <a16:creationId xmlns:a16="http://schemas.microsoft.com/office/drawing/2014/main" id="{9BB20D81-3E02-E2B7-FC4B-27DACBF29856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69;g28b5a42706e_0_46">
              <a:extLst>
                <a:ext uri="{FF2B5EF4-FFF2-40B4-BE49-F238E27FC236}">
                  <a16:creationId xmlns:a16="http://schemas.microsoft.com/office/drawing/2014/main" id="{15F4ADE8-16D9-73B6-7472-483173096ABE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" name="Google Shape;170;g28b5a42706e_0_46">
              <a:extLst>
                <a:ext uri="{FF2B5EF4-FFF2-40B4-BE49-F238E27FC236}">
                  <a16:creationId xmlns:a16="http://schemas.microsoft.com/office/drawing/2014/main" id="{29594A1B-10A4-845D-E67F-AB343F67AA94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4F21443-21F8-75D2-E329-F7DFE5319225}"/>
              </a:ext>
            </a:extLst>
          </p:cNvPr>
          <p:cNvSpPr txBox="1"/>
          <p:nvPr/>
        </p:nvSpPr>
        <p:spPr>
          <a:xfrm>
            <a:off x="523878" y="1082621"/>
            <a:ext cx="112670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Поскольку данная сфера оказания юридических услуг не сильно раскручена. Имеются достойные конкуренты в центральном федеральном округе страны. По большей части услуги такого характера в нашем регионе могут оказать различные юридические фирмы, которые не узко специализированы в индустрии красоты.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6777B0BC-C7F4-8601-1F22-53BCE0A33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83" l="10000" r="90000">
                        <a14:foregroundMark x1="22578" y1="91944" x2="20313" y2="98611"/>
                        <a14:foregroundMark x1="20313" y1="98611" x2="10547" y2="99583"/>
                        <a14:foregroundMark x1="10547" y1="99583" x2="10234" y2="99444"/>
                        <a14:foregroundMark x1="23359" y1="98056" x2="44141" y2="95694"/>
                        <a14:foregroundMark x1="44141" y1="95694" x2="71328" y2="96944"/>
                        <a14:foregroundMark x1="73828" y1="97917" x2="79141" y2="97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62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6;g28b770874cd_0_3">
            <a:extLst>
              <a:ext uri="{FF2B5EF4-FFF2-40B4-BE49-F238E27FC236}">
                <a16:creationId xmlns:a16="http://schemas.microsoft.com/office/drawing/2014/main" id="{5478C566-DCAF-4C64-DF38-B8B0EB5224C9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4" name="Google Shape;177;g28b770874cd_0_3">
              <a:extLst>
                <a:ext uri="{FF2B5EF4-FFF2-40B4-BE49-F238E27FC236}">
                  <a16:creationId xmlns:a16="http://schemas.microsoft.com/office/drawing/2014/main" id="{D8B4AB4F-FE8C-D253-0BBF-3E97341257BC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" name="Google Shape;178;g28b770874cd_0_3">
              <a:extLst>
                <a:ext uri="{FF2B5EF4-FFF2-40B4-BE49-F238E27FC236}">
                  <a16:creationId xmlns:a16="http://schemas.microsoft.com/office/drawing/2014/main" id="{2EF204A7-E703-F49F-EC5D-100C7BD0F35E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6</a:t>
              </a:r>
              <a:endParaRPr/>
            </a:p>
          </p:txBody>
        </p:sp>
      </p:grpSp>
      <p:sp>
        <p:nvSpPr>
          <p:cNvPr id="6" name="Google Shape;179;g28b770874cd_0_3">
            <a:extLst>
              <a:ext uri="{FF2B5EF4-FFF2-40B4-BE49-F238E27FC236}">
                <a16:creationId xmlns:a16="http://schemas.microsoft.com/office/drawing/2014/main" id="{CA612731-E37B-E43B-F134-712B41E85C77}"/>
              </a:ext>
            </a:extLst>
          </p:cNvPr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БИЗНЕС-МОДЕЛЬ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8" name="Google Shape;180;g28b770874cd_0_3">
            <a:extLst>
              <a:ext uri="{FF2B5EF4-FFF2-40B4-BE49-F238E27FC236}">
                <a16:creationId xmlns:a16="http://schemas.microsoft.com/office/drawing/2014/main" id="{91826A8F-86BE-652F-AF45-CFA547F88158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0" name="Google Shape;181;g28b770874cd_0_3">
              <a:extLst>
                <a:ext uri="{FF2B5EF4-FFF2-40B4-BE49-F238E27FC236}">
                  <a16:creationId xmlns:a16="http://schemas.microsoft.com/office/drawing/2014/main" id="{9CAA9289-A924-5EF5-03C5-E112031B1B22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82;g28b770874cd_0_3">
              <a:extLst>
                <a:ext uri="{FF2B5EF4-FFF2-40B4-BE49-F238E27FC236}">
                  <a16:creationId xmlns:a16="http://schemas.microsoft.com/office/drawing/2014/main" id="{C4CAAD79-DC5F-BBD6-B68E-AF8668FFACB6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83;g28b770874cd_0_3">
              <a:extLst>
                <a:ext uri="{FF2B5EF4-FFF2-40B4-BE49-F238E27FC236}">
                  <a16:creationId xmlns:a16="http://schemas.microsoft.com/office/drawing/2014/main" id="{9C1DF588-A597-C4BF-DFF7-1FF5835D78BC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" name="Google Shape;184;g28b770874cd_0_3">
              <a:extLst>
                <a:ext uri="{FF2B5EF4-FFF2-40B4-BE49-F238E27FC236}">
                  <a16:creationId xmlns:a16="http://schemas.microsoft.com/office/drawing/2014/main" id="{244F1139-7C2D-D258-8F63-0DE05600694A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" name="Google Shape;185;g28b770874cd_0_3">
              <a:extLst>
                <a:ext uri="{FF2B5EF4-FFF2-40B4-BE49-F238E27FC236}">
                  <a16:creationId xmlns:a16="http://schemas.microsoft.com/office/drawing/2014/main" id="{B54BE9F6-93CB-3721-B87A-FAE5E6CBFC53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DA9E7AD-6D95-E649-10EE-FF77FB8CDE0F}"/>
              </a:ext>
            </a:extLst>
          </p:cNvPr>
          <p:cNvSpPr txBox="1"/>
          <p:nvPr/>
        </p:nvSpPr>
        <p:spPr>
          <a:xfrm>
            <a:off x="1266223" y="4618772"/>
            <a:ext cx="96595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Наша бизнес модель заключается в работе как оффлайн,</a:t>
            </a:r>
            <a:r>
              <a:rPr lang="en-US" sz="2000" dirty="0">
                <a:latin typeface="Montserrat" panose="00000500000000000000" pitchFamily="2" charset="-52"/>
              </a:rPr>
              <a:t> </a:t>
            </a:r>
            <a:r>
              <a:rPr lang="ru-RU" sz="2000" dirty="0">
                <a:latin typeface="Montserrat" panose="00000500000000000000" pitchFamily="2" charset="-52"/>
              </a:rPr>
              <a:t>так и онлайн платформах. Путем оформления подписки на оказание услуг.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6F13C35-AFAB-FC36-274F-4084C8547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383" r="93711">
                        <a14:foregroundMark x1="19102" y1="62258" x2="20508" y2="74258"/>
                        <a14:foregroundMark x1="20508" y1="74258" x2="19453" y2="63355"/>
                        <a14:foregroundMark x1="19453" y1="63355" x2="16211" y2="84645"/>
                        <a14:foregroundMark x1="16211" y1="84645" x2="21016" y2="76581"/>
                        <a14:foregroundMark x1="21016" y1="76581" x2="44492" y2="77097"/>
                        <a14:foregroundMark x1="44492" y1="77097" x2="38672" y2="72839"/>
                        <a14:foregroundMark x1="38672" y1="72839" x2="46211" y2="70645"/>
                        <a14:foregroundMark x1="46211" y1="70645" x2="37461" y2="62839"/>
                        <a14:foregroundMark x1="37461" y1="62839" x2="50234" y2="75161"/>
                        <a14:foregroundMark x1="50234" y1="75161" x2="56289" y2="72129"/>
                        <a14:foregroundMark x1="56289" y1="72129" x2="60703" y2="79677"/>
                        <a14:foregroundMark x1="60703" y1="79677" x2="63320" y2="69742"/>
                        <a14:foregroundMark x1="63320" y1="69742" x2="70273" y2="74129"/>
                        <a14:foregroundMark x1="70273" y1="74129" x2="76953" y2="67097"/>
                        <a14:foregroundMark x1="76953" y1="67097" x2="83398" y2="66065"/>
                        <a14:foregroundMark x1="83398" y1="66065" x2="80898" y2="77355"/>
                        <a14:foregroundMark x1="80898" y1="77355" x2="73555" y2="86452"/>
                        <a14:foregroundMark x1="73555" y1="86452" x2="64609" y2="84452"/>
                        <a14:foregroundMark x1="64609" y1="84452" x2="34492" y2="88194"/>
                        <a14:foregroundMark x1="34492" y1="88194" x2="26016" y2="87161"/>
                        <a14:foregroundMark x1="14414" y1="56903" x2="14766" y2="68000"/>
                        <a14:foregroundMark x1="14766" y1="68000" x2="14766" y2="67613"/>
                        <a14:foregroundMark x1="80547" y1="83419" x2="86406" y2="78194"/>
                        <a14:foregroundMark x1="86406" y1="78194" x2="90625" y2="68839"/>
                        <a14:foregroundMark x1="90625" y1="68839" x2="86523" y2="78065"/>
                        <a14:foregroundMark x1="86523" y1="78065" x2="86406" y2="78065"/>
                        <a14:foregroundMark x1="89414" y1="68000" x2="93711" y2="72516"/>
                        <a14:foregroundMark x1="21836" y1="87935" x2="21250" y2="87935"/>
                        <a14:foregroundMark x1="14883" y1="79613" x2="14883" y2="79613"/>
                        <a14:foregroundMark x1="14883" y1="79613" x2="14883" y2="79419"/>
                        <a14:foregroundMark x1="14883" y1="79419" x2="11563" y2="85935"/>
                        <a14:foregroundMark x1="11563" y1="85935" x2="9023" y2="86968"/>
                        <a14:foregroundMark x1="11797" y1="74903" x2="8242" y2="62516"/>
                        <a14:foregroundMark x1="8242" y1="62516" x2="10352" y2="68774"/>
                        <a14:foregroundMark x1="7383" y1="70194" x2="9414" y2="747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8357" y="106001"/>
            <a:ext cx="7453349" cy="451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97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91;g28b770874cd_0_19">
            <a:extLst>
              <a:ext uri="{FF2B5EF4-FFF2-40B4-BE49-F238E27FC236}">
                <a16:creationId xmlns:a16="http://schemas.microsoft.com/office/drawing/2014/main" id="{26B918D1-A9E3-CE05-D2BD-1A741259BAF7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3" name="Google Shape;192;g28b770874cd_0_19">
              <a:extLst>
                <a:ext uri="{FF2B5EF4-FFF2-40B4-BE49-F238E27FC236}">
                  <a16:creationId xmlns:a16="http://schemas.microsoft.com/office/drawing/2014/main" id="{0546CAA6-7B5D-8136-C65D-D0509C56A869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" name="Google Shape;193;g28b770874cd_0_19">
              <a:extLst>
                <a:ext uri="{FF2B5EF4-FFF2-40B4-BE49-F238E27FC236}">
                  <a16:creationId xmlns:a16="http://schemas.microsoft.com/office/drawing/2014/main" id="{4E30F81C-4CFD-09A8-8603-0B7EBF863988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7</a:t>
              </a:r>
              <a:endParaRPr/>
            </a:p>
          </p:txBody>
        </p:sp>
      </p:grpSp>
      <p:sp>
        <p:nvSpPr>
          <p:cNvPr id="7" name="Google Shape;194;g28b770874cd_0_19">
            <a:extLst>
              <a:ext uri="{FF2B5EF4-FFF2-40B4-BE49-F238E27FC236}">
                <a16:creationId xmlns:a16="http://schemas.microsoft.com/office/drawing/2014/main" id="{BC8E60FB-3869-4A31-980D-F6190FFFA07D}"/>
              </a:ext>
            </a:extLst>
          </p:cNvPr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ПОТРЕБНОСТЬ В ИНВЕСТИЦИЯХ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8" name="Google Shape;195;g28b770874cd_0_19">
            <a:extLst>
              <a:ext uri="{FF2B5EF4-FFF2-40B4-BE49-F238E27FC236}">
                <a16:creationId xmlns:a16="http://schemas.microsoft.com/office/drawing/2014/main" id="{89276E5D-6A73-CC28-377A-716CF1C2488A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9" name="Google Shape;196;g28b770874cd_0_19">
              <a:extLst>
                <a:ext uri="{FF2B5EF4-FFF2-40B4-BE49-F238E27FC236}">
                  <a16:creationId xmlns:a16="http://schemas.microsoft.com/office/drawing/2014/main" id="{F4F2CD41-1D33-3CE1-62C1-97168BB48B08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197;g28b770874cd_0_19">
              <a:extLst>
                <a:ext uri="{FF2B5EF4-FFF2-40B4-BE49-F238E27FC236}">
                  <a16:creationId xmlns:a16="http://schemas.microsoft.com/office/drawing/2014/main" id="{5D461A53-AF43-2E4B-AD51-ACB40BA6726C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98;g28b770874cd_0_19">
              <a:extLst>
                <a:ext uri="{FF2B5EF4-FFF2-40B4-BE49-F238E27FC236}">
                  <a16:creationId xmlns:a16="http://schemas.microsoft.com/office/drawing/2014/main" id="{EFC8379C-28D0-E861-9113-EB9533688436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99;g28b770874cd_0_19">
              <a:extLst>
                <a:ext uri="{FF2B5EF4-FFF2-40B4-BE49-F238E27FC236}">
                  <a16:creationId xmlns:a16="http://schemas.microsoft.com/office/drawing/2014/main" id="{20F44401-438F-C44C-D587-41983606408F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" name="Google Shape;200;g28b770874cd_0_19">
              <a:extLst>
                <a:ext uri="{FF2B5EF4-FFF2-40B4-BE49-F238E27FC236}">
                  <a16:creationId xmlns:a16="http://schemas.microsoft.com/office/drawing/2014/main" id="{4B753FD8-96D3-5654-7BAA-0406084A8CE6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A1D5F90-B635-7406-230E-E5EF6F209346}"/>
              </a:ext>
            </a:extLst>
          </p:cNvPr>
          <p:cNvSpPr txBox="1"/>
          <p:nvPr/>
        </p:nvSpPr>
        <p:spPr>
          <a:xfrm>
            <a:off x="622428" y="1043756"/>
            <a:ext cx="10947142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Для реализации проекта рассчитано </a:t>
            </a:r>
            <a:r>
              <a:rPr lang="ru-RU" sz="2000" dirty="0">
                <a:latin typeface="Montserrat Medium" panose="00000600000000000000" pitchFamily="2" charset="-52"/>
              </a:rPr>
              <a:t>8 миллионов </a:t>
            </a:r>
            <a:r>
              <a:rPr lang="ru-RU" dirty="0">
                <a:latin typeface="Montserrat" panose="00000500000000000000" pitchFamily="2" charset="-52"/>
              </a:rPr>
              <a:t>рублей вложений.</a:t>
            </a: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Из которых </a:t>
            </a:r>
            <a:r>
              <a:rPr lang="ru-RU" dirty="0">
                <a:latin typeface="Montserrat Medium" panose="00000600000000000000" pitchFamily="2" charset="-52"/>
              </a:rPr>
              <a:t>2 миллиона </a:t>
            </a:r>
            <a:r>
              <a:rPr lang="ru-RU" dirty="0">
                <a:latin typeface="Montserrat" panose="00000500000000000000" pitchFamily="2" charset="-52"/>
              </a:rPr>
              <a:t>предназначены на создание приложения с онлайн чат ботом. </a:t>
            </a:r>
          </a:p>
          <a:p>
            <a:pPr algn="ctr"/>
            <a:r>
              <a:rPr lang="ru-RU" dirty="0">
                <a:latin typeface="Montserrat Medium" panose="00000600000000000000" pitchFamily="2" charset="-52"/>
              </a:rPr>
              <a:t>1,5 миллиона </a:t>
            </a:r>
            <a:r>
              <a:rPr lang="ru-RU" dirty="0">
                <a:latin typeface="Montserrat" panose="00000500000000000000" pitchFamily="2" charset="-52"/>
              </a:rPr>
              <a:t>на подготовку  и дополнительное обучение команды. </a:t>
            </a:r>
          </a:p>
          <a:p>
            <a:pPr algn="ctr"/>
            <a:r>
              <a:rPr lang="ru-RU" dirty="0">
                <a:latin typeface="Montserrat Medium" panose="00000600000000000000" pitchFamily="2" charset="-52"/>
              </a:rPr>
              <a:t>3 миллиона </a:t>
            </a:r>
            <a:r>
              <a:rPr lang="ru-RU" dirty="0">
                <a:latin typeface="Montserrat" panose="00000500000000000000" pitchFamily="2" charset="-52"/>
              </a:rPr>
              <a:t>аренда и ремонт офиса</a:t>
            </a:r>
          </a:p>
          <a:p>
            <a:pPr algn="ctr"/>
            <a:r>
              <a:rPr lang="ru-RU" dirty="0">
                <a:latin typeface="Montserrat Medium" panose="00000600000000000000" pitchFamily="2" charset="-52"/>
              </a:rPr>
              <a:t>1,5 миллиона </a:t>
            </a:r>
            <a:r>
              <a:rPr lang="ru-RU" dirty="0">
                <a:latin typeface="Montserrat" panose="00000500000000000000" pitchFamily="2" charset="-52"/>
              </a:rPr>
              <a:t>на рекламу и СММ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685686F9-BDC5-5CE2-00BB-FDDDEDE16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758" y="2923725"/>
            <a:ext cx="6730482" cy="3787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246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65E79F-3302-552E-4BA3-11912B98C3A5}"/>
              </a:ext>
            </a:extLst>
          </p:cNvPr>
          <p:cNvSpPr txBox="1"/>
          <p:nvPr/>
        </p:nvSpPr>
        <p:spPr>
          <a:xfrm>
            <a:off x="3039121" y="1198487"/>
            <a:ext cx="624988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600" dirty="0">
                <a:latin typeface="Raleway ExtraBold" pitchFamily="2" charset="-52"/>
              </a:rPr>
              <a:t>Наша команда</a:t>
            </a:r>
          </a:p>
        </p:txBody>
      </p:sp>
      <p:sp>
        <p:nvSpPr>
          <p:cNvPr id="4097" name="Прямоугольник 4096">
            <a:extLst>
              <a:ext uri="{FF2B5EF4-FFF2-40B4-BE49-F238E27FC236}">
                <a16:creationId xmlns:a16="http://schemas.microsoft.com/office/drawing/2014/main" id="{914466D7-9BAF-2E8E-8A4F-336576F2D937}"/>
              </a:ext>
            </a:extLst>
          </p:cNvPr>
          <p:cNvSpPr/>
          <p:nvPr/>
        </p:nvSpPr>
        <p:spPr>
          <a:xfrm>
            <a:off x="0" y="0"/>
            <a:ext cx="12192000" cy="781235"/>
          </a:xfrm>
          <a:prstGeom prst="rect">
            <a:avLst/>
          </a:prstGeom>
          <a:solidFill>
            <a:srgbClr val="FC65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C650C"/>
              </a:solidFill>
            </a:endParaRPr>
          </a:p>
        </p:txBody>
      </p:sp>
      <p:grpSp>
        <p:nvGrpSpPr>
          <p:cNvPr id="4119" name="Группа 4118">
            <a:extLst>
              <a:ext uri="{FF2B5EF4-FFF2-40B4-BE49-F238E27FC236}">
                <a16:creationId xmlns:a16="http://schemas.microsoft.com/office/drawing/2014/main" id="{1681877E-5C66-19EC-C7F8-419813B43585}"/>
              </a:ext>
            </a:extLst>
          </p:cNvPr>
          <p:cNvGrpSpPr/>
          <p:nvPr/>
        </p:nvGrpSpPr>
        <p:grpSpPr>
          <a:xfrm>
            <a:off x="6347384" y="2382089"/>
            <a:ext cx="2436431" cy="3938812"/>
            <a:chOff x="9288007" y="2382089"/>
            <a:chExt cx="2436431" cy="3938812"/>
          </a:xfrm>
        </p:grpSpPr>
        <p:sp>
          <p:nvSpPr>
            <p:cNvPr id="4101" name="Прямоугольник 4100">
              <a:extLst>
                <a:ext uri="{FF2B5EF4-FFF2-40B4-BE49-F238E27FC236}">
                  <a16:creationId xmlns:a16="http://schemas.microsoft.com/office/drawing/2014/main" id="{219CFB9E-AD07-F691-12A5-5CED748C8093}"/>
                </a:ext>
              </a:extLst>
            </p:cNvPr>
            <p:cNvSpPr/>
            <p:nvPr/>
          </p:nvSpPr>
          <p:spPr>
            <a:xfrm>
              <a:off x="9288706" y="5095783"/>
              <a:ext cx="2432482" cy="12251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08" name="Рисунок 4107">
              <a:extLst>
                <a:ext uri="{FF2B5EF4-FFF2-40B4-BE49-F238E27FC236}">
                  <a16:creationId xmlns:a16="http://schemas.microsoft.com/office/drawing/2014/main" id="{FA0431DE-E379-6DF5-D783-19B4BF96FA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46" b="23315"/>
            <a:stretch/>
          </p:blipFill>
          <p:spPr>
            <a:xfrm>
              <a:off x="9288007" y="2382089"/>
              <a:ext cx="2436431" cy="2713693"/>
            </a:xfrm>
            <a:prstGeom prst="rect">
              <a:avLst/>
            </a:prstGeom>
          </p:spPr>
        </p:pic>
        <p:sp>
          <p:nvSpPr>
            <p:cNvPr id="4109" name="TextBox 4108">
              <a:extLst>
                <a:ext uri="{FF2B5EF4-FFF2-40B4-BE49-F238E27FC236}">
                  <a16:creationId xmlns:a16="http://schemas.microsoft.com/office/drawing/2014/main" id="{D8A70AC9-417D-1710-B9AE-024624D77A7E}"/>
                </a:ext>
              </a:extLst>
            </p:cNvPr>
            <p:cNvSpPr txBox="1"/>
            <p:nvPr/>
          </p:nvSpPr>
          <p:spPr>
            <a:xfrm>
              <a:off x="9309026" y="5256156"/>
              <a:ext cx="2412162" cy="290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Сардаров Фарид</a:t>
              </a:r>
            </a:p>
          </p:txBody>
        </p:sp>
        <p:sp>
          <p:nvSpPr>
            <p:cNvPr id="4110" name="TextBox 4109">
              <a:extLst>
                <a:ext uri="{FF2B5EF4-FFF2-40B4-BE49-F238E27FC236}">
                  <a16:creationId xmlns:a16="http://schemas.microsoft.com/office/drawing/2014/main" id="{C97EA3DC-020B-931B-D050-C41D04AD7948}"/>
                </a:ext>
              </a:extLst>
            </p:cNvPr>
            <p:cNvSpPr txBox="1"/>
            <p:nvPr/>
          </p:nvSpPr>
          <p:spPr>
            <a:xfrm>
              <a:off x="9427494" y="5697554"/>
              <a:ext cx="2154906" cy="487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Креативный директор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1B1382D-EC45-3782-3714-C27B9A0A793B}"/>
              </a:ext>
            </a:extLst>
          </p:cNvPr>
          <p:cNvGrpSpPr/>
          <p:nvPr/>
        </p:nvGrpSpPr>
        <p:grpSpPr>
          <a:xfrm>
            <a:off x="463612" y="2382089"/>
            <a:ext cx="2439387" cy="3938812"/>
            <a:chOff x="463612" y="2382089"/>
            <a:chExt cx="2439387" cy="3938812"/>
          </a:xfrm>
        </p:grpSpPr>
        <p:sp>
          <p:nvSpPr>
            <p:cNvPr id="4098" name="Прямоугольник 4097">
              <a:extLst>
                <a:ext uri="{FF2B5EF4-FFF2-40B4-BE49-F238E27FC236}">
                  <a16:creationId xmlns:a16="http://schemas.microsoft.com/office/drawing/2014/main" id="{739E2BF6-4F85-8C8C-C649-0E09FFDAE489}"/>
                </a:ext>
              </a:extLst>
            </p:cNvPr>
            <p:cNvSpPr/>
            <p:nvPr/>
          </p:nvSpPr>
          <p:spPr>
            <a:xfrm>
              <a:off x="470517" y="5095783"/>
              <a:ext cx="2432482" cy="12251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11" name="TextBox 4110">
              <a:extLst>
                <a:ext uri="{FF2B5EF4-FFF2-40B4-BE49-F238E27FC236}">
                  <a16:creationId xmlns:a16="http://schemas.microsoft.com/office/drawing/2014/main" id="{EB3DFD3E-8746-1941-23F5-B136FDD1DC81}"/>
                </a:ext>
              </a:extLst>
            </p:cNvPr>
            <p:cNvSpPr txBox="1"/>
            <p:nvPr/>
          </p:nvSpPr>
          <p:spPr>
            <a:xfrm>
              <a:off x="618198" y="5290881"/>
              <a:ext cx="2134586" cy="290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Андреева Дарья</a:t>
              </a:r>
            </a:p>
          </p:txBody>
        </p:sp>
        <p:sp>
          <p:nvSpPr>
            <p:cNvPr id="4112" name="TextBox 4111">
              <a:extLst>
                <a:ext uri="{FF2B5EF4-FFF2-40B4-BE49-F238E27FC236}">
                  <a16:creationId xmlns:a16="http://schemas.microsoft.com/office/drawing/2014/main" id="{ACFD3FCC-1B78-07DB-B7EB-635AE2268E9A}"/>
                </a:ext>
              </a:extLst>
            </p:cNvPr>
            <p:cNvSpPr txBox="1"/>
            <p:nvPr/>
          </p:nvSpPr>
          <p:spPr>
            <a:xfrm>
              <a:off x="609453" y="5743854"/>
              <a:ext cx="2154906" cy="290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Директор</a:t>
              </a:r>
            </a:p>
          </p:txBody>
        </p:sp>
        <p:pic>
          <p:nvPicPr>
            <p:cNvPr id="4114" name="Рисунок 4113">
              <a:extLst>
                <a:ext uri="{FF2B5EF4-FFF2-40B4-BE49-F238E27FC236}">
                  <a16:creationId xmlns:a16="http://schemas.microsoft.com/office/drawing/2014/main" id="{2CCEA302-781E-B588-1B51-C6B03EC829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6416"/>
            <a:stretch/>
          </p:blipFill>
          <p:spPr>
            <a:xfrm>
              <a:off x="463612" y="2382089"/>
              <a:ext cx="2432482" cy="2713693"/>
            </a:xfrm>
            <a:prstGeom prst="rect">
              <a:avLst/>
            </a:prstGeom>
          </p:spPr>
        </p:pic>
      </p:grpSp>
      <p:sp>
        <p:nvSpPr>
          <p:cNvPr id="4099" name="Прямоугольник 4098">
            <a:extLst>
              <a:ext uri="{FF2B5EF4-FFF2-40B4-BE49-F238E27FC236}">
                <a16:creationId xmlns:a16="http://schemas.microsoft.com/office/drawing/2014/main" id="{ED29911F-4D39-8F04-69F4-C24DDCF39E13}"/>
              </a:ext>
            </a:extLst>
          </p:cNvPr>
          <p:cNvSpPr/>
          <p:nvPr/>
        </p:nvSpPr>
        <p:spPr>
          <a:xfrm>
            <a:off x="3410011" y="5095783"/>
            <a:ext cx="2444869" cy="12251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18" name="TextBox 4117">
            <a:extLst>
              <a:ext uri="{FF2B5EF4-FFF2-40B4-BE49-F238E27FC236}">
                <a16:creationId xmlns:a16="http://schemas.microsoft.com/office/drawing/2014/main" id="{46E6DF6B-363B-E567-45BA-3A05A49948C7}"/>
              </a:ext>
            </a:extLst>
          </p:cNvPr>
          <p:cNvSpPr txBox="1"/>
          <p:nvPr/>
        </p:nvSpPr>
        <p:spPr>
          <a:xfrm>
            <a:off x="3580103" y="5743854"/>
            <a:ext cx="2154906" cy="290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chemeClr val="bg1"/>
                </a:solidFill>
                <a:latin typeface="Montserrat Medium" panose="00000600000000000000" pitchFamily="2" charset="-52"/>
              </a:rPr>
              <a:t>Зам. директора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CF8467-3491-25E7-E1ED-F03B884264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94" b="5996"/>
          <a:stretch/>
        </p:blipFill>
        <p:spPr>
          <a:xfrm>
            <a:off x="3414795" y="2382088"/>
            <a:ext cx="2440086" cy="27136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7DF2C7-B3F7-99B2-97DF-BB70C6F10361}"/>
              </a:ext>
            </a:extLst>
          </p:cNvPr>
          <p:cNvSpPr txBox="1"/>
          <p:nvPr/>
        </p:nvSpPr>
        <p:spPr>
          <a:xfrm>
            <a:off x="3565152" y="5290881"/>
            <a:ext cx="2134586" cy="290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Маликова Диляра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CB0AB3B-AE7F-7963-60D9-A690839A6458}"/>
              </a:ext>
            </a:extLst>
          </p:cNvPr>
          <p:cNvGrpSpPr/>
          <p:nvPr/>
        </p:nvGrpSpPr>
        <p:grpSpPr>
          <a:xfrm>
            <a:off x="9176255" y="2382088"/>
            <a:ext cx="2657384" cy="3938813"/>
            <a:chOff x="9176255" y="2382088"/>
            <a:chExt cx="2657384" cy="3938813"/>
          </a:xfrm>
        </p:grpSpPr>
        <p:sp>
          <p:nvSpPr>
            <p:cNvPr id="4100" name="Прямоугольник 4099">
              <a:extLst>
                <a:ext uri="{FF2B5EF4-FFF2-40B4-BE49-F238E27FC236}">
                  <a16:creationId xmlns:a16="http://schemas.microsoft.com/office/drawing/2014/main" id="{14B59435-3EF6-47E8-CADE-0453ECFBBFEE}"/>
                </a:ext>
              </a:extLst>
            </p:cNvPr>
            <p:cNvSpPr/>
            <p:nvPr/>
          </p:nvSpPr>
          <p:spPr>
            <a:xfrm>
              <a:off x="9295610" y="5095783"/>
              <a:ext cx="2440085" cy="12251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06" name="TextBox 4105">
              <a:extLst>
                <a:ext uri="{FF2B5EF4-FFF2-40B4-BE49-F238E27FC236}">
                  <a16:creationId xmlns:a16="http://schemas.microsoft.com/office/drawing/2014/main" id="{78CC645C-692F-53D0-1C77-2DBA90C3B6E6}"/>
                </a:ext>
              </a:extLst>
            </p:cNvPr>
            <p:cNvSpPr txBox="1"/>
            <p:nvPr/>
          </p:nvSpPr>
          <p:spPr>
            <a:xfrm>
              <a:off x="9176255" y="5815162"/>
              <a:ext cx="2657384" cy="290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Администратор</a:t>
              </a: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8A5BFE5-0FB1-5555-C231-8ABB5A0BC4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9687" b="6057"/>
            <a:stretch/>
          </p:blipFill>
          <p:spPr>
            <a:xfrm>
              <a:off x="9295610" y="2382088"/>
              <a:ext cx="2436836" cy="271369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F28E7DA-BD57-2D4F-1BAF-2D7F6E1DC086}"/>
                </a:ext>
              </a:extLst>
            </p:cNvPr>
            <p:cNvSpPr txBox="1"/>
            <p:nvPr/>
          </p:nvSpPr>
          <p:spPr>
            <a:xfrm>
              <a:off x="9446735" y="5290881"/>
              <a:ext cx="2134586" cy="290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Юсупов Эмиль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8767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1;g28b770874cd_0_37">
            <a:extLst>
              <a:ext uri="{FF2B5EF4-FFF2-40B4-BE49-F238E27FC236}">
                <a16:creationId xmlns:a16="http://schemas.microsoft.com/office/drawing/2014/main" id="{A582B163-143A-82E3-E4A7-040AC32BD538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3" name="Google Shape;222;g28b770874cd_0_37">
              <a:extLst>
                <a:ext uri="{FF2B5EF4-FFF2-40B4-BE49-F238E27FC236}">
                  <a16:creationId xmlns:a16="http://schemas.microsoft.com/office/drawing/2014/main" id="{55880A6D-30EE-AB78-3BCF-15A4520533B1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" name="Google Shape;223;g28b770874cd_0_37">
              <a:extLst>
                <a:ext uri="{FF2B5EF4-FFF2-40B4-BE49-F238E27FC236}">
                  <a16:creationId xmlns:a16="http://schemas.microsoft.com/office/drawing/2014/main" id="{9E4ED35D-4C8B-3709-F491-FAC313B4A447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" name="Google Shape;224;g28b770874cd_0_37">
            <a:extLst>
              <a:ext uri="{FF2B5EF4-FFF2-40B4-BE49-F238E27FC236}">
                <a16:creationId xmlns:a16="http://schemas.microsoft.com/office/drawing/2014/main" id="{4C94D619-FF4C-163B-9782-04A75672029D}"/>
              </a:ext>
            </a:extLst>
          </p:cNvPr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ДОРОЖНАЯ КАРТА ПРОЕКТА</a:t>
            </a:r>
            <a:endParaRPr sz="2100" b="1" i="0" u="none" strike="noStrike" cap="none">
              <a:solidFill>
                <a:schemeClr val="dk1"/>
              </a:solidFill>
            </a:endParaRPr>
          </a:p>
        </p:txBody>
      </p:sp>
      <p:grpSp>
        <p:nvGrpSpPr>
          <p:cNvPr id="6" name="Google Shape;225;g28b770874cd_0_37">
            <a:extLst>
              <a:ext uri="{FF2B5EF4-FFF2-40B4-BE49-F238E27FC236}">
                <a16:creationId xmlns:a16="http://schemas.microsoft.com/office/drawing/2014/main" id="{A3E7CC73-CFF8-20D3-9E93-80FF09DDF65A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8" name="Google Shape;226;g28b770874cd_0_37">
              <a:extLst>
                <a:ext uri="{FF2B5EF4-FFF2-40B4-BE49-F238E27FC236}">
                  <a16:creationId xmlns:a16="http://schemas.microsoft.com/office/drawing/2014/main" id="{8B789CD6-59AB-3E23-1A47-94660803DFF1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227;g28b770874cd_0_37">
              <a:extLst>
                <a:ext uri="{FF2B5EF4-FFF2-40B4-BE49-F238E27FC236}">
                  <a16:creationId xmlns:a16="http://schemas.microsoft.com/office/drawing/2014/main" id="{E5A0A3E8-B60C-AAEA-00EF-58DD0BB8708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" name="Google Shape;228;g28b770874cd_0_37">
              <a:extLst>
                <a:ext uri="{FF2B5EF4-FFF2-40B4-BE49-F238E27FC236}">
                  <a16:creationId xmlns:a16="http://schemas.microsoft.com/office/drawing/2014/main" id="{3B4AF310-605A-87C5-9BB7-866723983FE8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229;g28b770874cd_0_37">
              <a:extLst>
                <a:ext uri="{FF2B5EF4-FFF2-40B4-BE49-F238E27FC236}">
                  <a16:creationId xmlns:a16="http://schemas.microsoft.com/office/drawing/2014/main" id="{7B5B12FF-A643-4513-98CF-AA56F8182433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230;g28b770874cd_0_37">
              <a:extLst>
                <a:ext uri="{FF2B5EF4-FFF2-40B4-BE49-F238E27FC236}">
                  <a16:creationId xmlns:a16="http://schemas.microsoft.com/office/drawing/2014/main" id="{A3D44CC1-4BC3-A478-B33B-3D92008E711A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A013FF2-5E50-6A90-6EB3-CA203A5B700E}"/>
              </a:ext>
            </a:extLst>
          </p:cNvPr>
          <p:cNvSpPr txBox="1"/>
          <p:nvPr/>
        </p:nvSpPr>
        <p:spPr>
          <a:xfrm>
            <a:off x="962610" y="1070223"/>
            <a:ext cx="1026678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Montserrat" panose="00000500000000000000" pitchFamily="2" charset="-52"/>
              </a:rPr>
              <a:t>Мы находимся на этапе поиска IT специалистов,</a:t>
            </a:r>
            <a:r>
              <a:rPr lang="en-US" sz="2200" dirty="0">
                <a:latin typeface="Montserrat" panose="00000500000000000000" pitchFamily="2" charset="-52"/>
              </a:rPr>
              <a:t> </a:t>
            </a:r>
            <a:r>
              <a:rPr lang="ru-RU" sz="2200" dirty="0">
                <a:latin typeface="Montserrat" panose="00000500000000000000" pitchFamily="2" charset="-52"/>
              </a:rPr>
              <a:t>которые будут готовы разработать качественное,</a:t>
            </a:r>
            <a:r>
              <a:rPr lang="en-US" sz="2200" dirty="0">
                <a:latin typeface="Montserrat" panose="00000500000000000000" pitchFamily="2" charset="-52"/>
              </a:rPr>
              <a:t> </a:t>
            </a:r>
            <a:r>
              <a:rPr lang="ru-RU" sz="2200" dirty="0">
                <a:latin typeface="Montserrat" panose="00000500000000000000" pitchFamily="2" charset="-52"/>
              </a:rPr>
              <a:t>а главное удобное приложения для работы с нашими потенциальными клиентами. Безусловно данный проект сохраняет в себе уникальность на текущем рынке и является </a:t>
            </a:r>
            <a:r>
              <a:rPr lang="ru-RU" sz="2200" dirty="0" err="1">
                <a:latin typeface="Montserrat" panose="00000500000000000000" pitchFamily="2" charset="-52"/>
              </a:rPr>
              <a:t>инвестиционо</a:t>
            </a:r>
            <a:r>
              <a:rPr lang="ru-RU" sz="2200" dirty="0">
                <a:latin typeface="Montserrat" panose="00000500000000000000" pitchFamily="2" charset="-52"/>
              </a:rPr>
              <a:t> привлекательным.</a:t>
            </a:r>
          </a:p>
        </p:txBody>
      </p:sp>
      <p:grpSp>
        <p:nvGrpSpPr>
          <p:cNvPr id="4097" name="Группа 4096">
            <a:extLst>
              <a:ext uri="{FF2B5EF4-FFF2-40B4-BE49-F238E27FC236}">
                <a16:creationId xmlns:a16="http://schemas.microsoft.com/office/drawing/2014/main" id="{0C115BF8-6B16-C3E5-CDD0-BD21E9C8D05A}"/>
              </a:ext>
            </a:extLst>
          </p:cNvPr>
          <p:cNvGrpSpPr/>
          <p:nvPr/>
        </p:nvGrpSpPr>
        <p:grpSpPr>
          <a:xfrm>
            <a:off x="0" y="3699829"/>
            <a:ext cx="12192000" cy="839754"/>
            <a:chOff x="0" y="4320074"/>
            <a:chExt cx="12192000" cy="839754"/>
          </a:xfrm>
        </p:grpSpPr>
        <p:cxnSp>
          <p:nvCxnSpPr>
            <p:cNvPr id="4098" name="Прямая соединительная линия 4097">
              <a:extLst>
                <a:ext uri="{FF2B5EF4-FFF2-40B4-BE49-F238E27FC236}">
                  <a16:creationId xmlns:a16="http://schemas.microsoft.com/office/drawing/2014/main" id="{E35A9377-4E5F-6485-F77B-1ACF000DB8AA}"/>
                </a:ext>
              </a:extLst>
            </p:cNvPr>
            <p:cNvCxnSpPr/>
            <p:nvPr/>
          </p:nvCxnSpPr>
          <p:spPr>
            <a:xfrm>
              <a:off x="0" y="4739951"/>
              <a:ext cx="12192000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9" name="Овал 4098">
              <a:extLst>
                <a:ext uri="{FF2B5EF4-FFF2-40B4-BE49-F238E27FC236}">
                  <a16:creationId xmlns:a16="http://schemas.microsoft.com/office/drawing/2014/main" id="{E22D2CD2-C981-9A4B-A035-98758DA45A08}"/>
                </a:ext>
              </a:extLst>
            </p:cNvPr>
            <p:cNvSpPr/>
            <p:nvPr/>
          </p:nvSpPr>
          <p:spPr>
            <a:xfrm>
              <a:off x="1483568" y="4320074"/>
              <a:ext cx="839754" cy="839754"/>
            </a:xfrm>
            <a:prstGeom prst="ellipse">
              <a:avLst/>
            </a:prstGeom>
            <a:solidFill>
              <a:srgbClr val="FC650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00" name="Овал 4099">
              <a:extLst>
                <a:ext uri="{FF2B5EF4-FFF2-40B4-BE49-F238E27FC236}">
                  <a16:creationId xmlns:a16="http://schemas.microsoft.com/office/drawing/2014/main" id="{3BB2FFF9-A54F-69BC-A309-F95D37F7A89D}"/>
                </a:ext>
              </a:extLst>
            </p:cNvPr>
            <p:cNvSpPr/>
            <p:nvPr/>
          </p:nvSpPr>
          <p:spPr>
            <a:xfrm>
              <a:off x="5936602" y="4320074"/>
              <a:ext cx="839754" cy="839754"/>
            </a:xfrm>
            <a:prstGeom prst="ellipse">
              <a:avLst/>
            </a:prstGeom>
            <a:solidFill>
              <a:srgbClr val="FC650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01" name="Овал 4100">
              <a:extLst>
                <a:ext uri="{FF2B5EF4-FFF2-40B4-BE49-F238E27FC236}">
                  <a16:creationId xmlns:a16="http://schemas.microsoft.com/office/drawing/2014/main" id="{609D89DB-8B54-F702-7CAA-71D0580A5932}"/>
                </a:ext>
              </a:extLst>
            </p:cNvPr>
            <p:cNvSpPr/>
            <p:nvPr/>
          </p:nvSpPr>
          <p:spPr>
            <a:xfrm>
              <a:off x="10389636" y="4320074"/>
              <a:ext cx="839754" cy="839754"/>
            </a:xfrm>
            <a:prstGeom prst="ellipse">
              <a:avLst/>
            </a:prstGeom>
            <a:solidFill>
              <a:srgbClr val="FC650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02" name="TextBox 4101">
              <a:extLst>
                <a:ext uri="{FF2B5EF4-FFF2-40B4-BE49-F238E27FC236}">
                  <a16:creationId xmlns:a16="http://schemas.microsoft.com/office/drawing/2014/main" id="{3FB12E0C-B646-24C0-BB55-3609F544177F}"/>
                </a:ext>
              </a:extLst>
            </p:cNvPr>
            <p:cNvSpPr txBox="1"/>
            <p:nvPr/>
          </p:nvSpPr>
          <p:spPr>
            <a:xfrm>
              <a:off x="1698404" y="4363445"/>
              <a:ext cx="364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chemeClr val="bg1"/>
                  </a:solidFill>
                  <a:latin typeface="Raleway ExtraBold" pitchFamily="2" charset="-52"/>
                </a:rPr>
                <a:t>1</a:t>
              </a:r>
            </a:p>
          </p:txBody>
        </p:sp>
        <p:sp>
          <p:nvSpPr>
            <p:cNvPr id="4103" name="TextBox 4102">
              <a:extLst>
                <a:ext uri="{FF2B5EF4-FFF2-40B4-BE49-F238E27FC236}">
                  <a16:creationId xmlns:a16="http://schemas.microsoft.com/office/drawing/2014/main" id="{71C431BA-3BC7-C6EA-F9AA-E58C7A48BE7F}"/>
                </a:ext>
              </a:extLst>
            </p:cNvPr>
            <p:cNvSpPr txBox="1"/>
            <p:nvPr/>
          </p:nvSpPr>
          <p:spPr>
            <a:xfrm>
              <a:off x="6151148" y="4363445"/>
              <a:ext cx="364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chemeClr val="bg1"/>
                  </a:solidFill>
                  <a:latin typeface="Raleway ExtraBold" pitchFamily="2" charset="-52"/>
                </a:rPr>
                <a:t>2</a:t>
              </a:r>
            </a:p>
          </p:txBody>
        </p:sp>
        <p:sp>
          <p:nvSpPr>
            <p:cNvPr id="4104" name="TextBox 4103">
              <a:extLst>
                <a:ext uri="{FF2B5EF4-FFF2-40B4-BE49-F238E27FC236}">
                  <a16:creationId xmlns:a16="http://schemas.microsoft.com/office/drawing/2014/main" id="{AFA7E8F2-9685-2466-A869-8BE6137E6299}"/>
                </a:ext>
              </a:extLst>
            </p:cNvPr>
            <p:cNvSpPr txBox="1"/>
            <p:nvPr/>
          </p:nvSpPr>
          <p:spPr>
            <a:xfrm>
              <a:off x="10604182" y="4351870"/>
              <a:ext cx="364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chemeClr val="bg1"/>
                  </a:solidFill>
                  <a:latin typeface="Raleway ExtraBold" pitchFamily="2" charset="-52"/>
                </a:rPr>
                <a:t>3</a:t>
              </a:r>
            </a:p>
          </p:txBody>
        </p:sp>
      </p:grpSp>
      <p:cxnSp>
        <p:nvCxnSpPr>
          <p:cNvPr id="4105" name="Прямая соединительная линия 4104">
            <a:extLst>
              <a:ext uri="{FF2B5EF4-FFF2-40B4-BE49-F238E27FC236}">
                <a16:creationId xmlns:a16="http://schemas.microsoft.com/office/drawing/2014/main" id="{2190146D-5B81-BD04-934F-0A83B753E088}"/>
              </a:ext>
            </a:extLst>
          </p:cNvPr>
          <p:cNvCxnSpPr>
            <a:cxnSpLocks/>
            <a:stCxn id="4099" idx="4"/>
          </p:cNvCxnSpPr>
          <p:nvPr/>
        </p:nvCxnSpPr>
        <p:spPr>
          <a:xfrm>
            <a:off x="1903445" y="4539583"/>
            <a:ext cx="0" cy="561077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6" name="Прямая соединительная линия 4105">
            <a:extLst>
              <a:ext uri="{FF2B5EF4-FFF2-40B4-BE49-F238E27FC236}">
                <a16:creationId xmlns:a16="http://schemas.microsoft.com/office/drawing/2014/main" id="{C73F9200-5906-3040-579F-ED27CB2A4848}"/>
              </a:ext>
            </a:extLst>
          </p:cNvPr>
          <p:cNvCxnSpPr>
            <a:cxnSpLocks/>
          </p:cNvCxnSpPr>
          <p:nvPr/>
        </p:nvCxnSpPr>
        <p:spPr>
          <a:xfrm>
            <a:off x="6356479" y="4539583"/>
            <a:ext cx="0" cy="561077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7" name="Прямая соединительная линия 4106">
            <a:extLst>
              <a:ext uri="{FF2B5EF4-FFF2-40B4-BE49-F238E27FC236}">
                <a16:creationId xmlns:a16="http://schemas.microsoft.com/office/drawing/2014/main" id="{A41A9569-0D4E-2D27-2D9A-4F6EBDD4D153}"/>
              </a:ext>
            </a:extLst>
          </p:cNvPr>
          <p:cNvCxnSpPr>
            <a:cxnSpLocks/>
          </p:cNvCxnSpPr>
          <p:nvPr/>
        </p:nvCxnSpPr>
        <p:spPr>
          <a:xfrm>
            <a:off x="10812313" y="4539583"/>
            <a:ext cx="0" cy="561077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8" name="Овал 4107">
            <a:extLst>
              <a:ext uri="{FF2B5EF4-FFF2-40B4-BE49-F238E27FC236}">
                <a16:creationId xmlns:a16="http://schemas.microsoft.com/office/drawing/2014/main" id="{3C3A48AF-398C-3CFA-4337-EC72BD37C6BE}"/>
              </a:ext>
            </a:extLst>
          </p:cNvPr>
          <p:cNvSpPr/>
          <p:nvPr/>
        </p:nvSpPr>
        <p:spPr>
          <a:xfrm>
            <a:off x="1828419" y="4973496"/>
            <a:ext cx="150052" cy="150052"/>
          </a:xfrm>
          <a:prstGeom prst="ellipse">
            <a:avLst/>
          </a:prstGeom>
          <a:solidFill>
            <a:srgbClr val="FC65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09" name="Овал 4108">
            <a:extLst>
              <a:ext uri="{FF2B5EF4-FFF2-40B4-BE49-F238E27FC236}">
                <a16:creationId xmlns:a16="http://schemas.microsoft.com/office/drawing/2014/main" id="{F2E856C0-A713-7977-3CF3-6028B84B58A0}"/>
              </a:ext>
            </a:extLst>
          </p:cNvPr>
          <p:cNvSpPr/>
          <p:nvPr/>
        </p:nvSpPr>
        <p:spPr>
          <a:xfrm>
            <a:off x="6281453" y="4973496"/>
            <a:ext cx="150052" cy="150052"/>
          </a:xfrm>
          <a:prstGeom prst="ellipse">
            <a:avLst/>
          </a:prstGeom>
          <a:solidFill>
            <a:srgbClr val="FC65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10" name="Овал 4109">
            <a:extLst>
              <a:ext uri="{FF2B5EF4-FFF2-40B4-BE49-F238E27FC236}">
                <a16:creationId xmlns:a16="http://schemas.microsoft.com/office/drawing/2014/main" id="{508F8AC7-D6F1-6DB1-4E32-E5C9F704A34B}"/>
              </a:ext>
            </a:extLst>
          </p:cNvPr>
          <p:cNvSpPr/>
          <p:nvPr/>
        </p:nvSpPr>
        <p:spPr>
          <a:xfrm>
            <a:off x="10739620" y="4973496"/>
            <a:ext cx="150052" cy="150052"/>
          </a:xfrm>
          <a:prstGeom prst="ellipse">
            <a:avLst/>
          </a:prstGeom>
          <a:solidFill>
            <a:srgbClr val="FC65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11" name="TextBox 4110">
            <a:extLst>
              <a:ext uri="{FF2B5EF4-FFF2-40B4-BE49-F238E27FC236}">
                <a16:creationId xmlns:a16="http://schemas.microsoft.com/office/drawing/2014/main" id="{FB9C5E68-8D3B-856E-4626-F314E9F16DA9}"/>
              </a:ext>
            </a:extLst>
          </p:cNvPr>
          <p:cNvSpPr txBox="1"/>
          <p:nvPr/>
        </p:nvSpPr>
        <p:spPr>
          <a:xfrm>
            <a:off x="805932" y="5161777"/>
            <a:ext cx="2195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Поиск IT специалистов</a:t>
            </a:r>
            <a:endParaRPr lang="ru-RU" dirty="0"/>
          </a:p>
        </p:txBody>
      </p:sp>
      <p:sp>
        <p:nvSpPr>
          <p:cNvPr id="4112" name="TextBox 4111">
            <a:extLst>
              <a:ext uri="{FF2B5EF4-FFF2-40B4-BE49-F238E27FC236}">
                <a16:creationId xmlns:a16="http://schemas.microsoft.com/office/drawing/2014/main" id="{1E78EE63-A01A-783F-3AE1-F355EC1890C3}"/>
              </a:ext>
            </a:extLst>
          </p:cNvPr>
          <p:cNvSpPr txBox="1"/>
          <p:nvPr/>
        </p:nvSpPr>
        <p:spPr>
          <a:xfrm>
            <a:off x="5258966" y="5161777"/>
            <a:ext cx="2195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Разработка приложения</a:t>
            </a:r>
            <a:endParaRPr lang="ru-RU" dirty="0"/>
          </a:p>
        </p:txBody>
      </p:sp>
      <p:sp>
        <p:nvSpPr>
          <p:cNvPr id="4113" name="TextBox 4112">
            <a:extLst>
              <a:ext uri="{FF2B5EF4-FFF2-40B4-BE49-F238E27FC236}">
                <a16:creationId xmlns:a16="http://schemas.microsoft.com/office/drawing/2014/main" id="{41AC1CF1-138E-9923-D912-1C0A8E72AC05}"/>
              </a:ext>
            </a:extLst>
          </p:cNvPr>
          <p:cNvSpPr txBox="1"/>
          <p:nvPr/>
        </p:nvSpPr>
        <p:spPr>
          <a:xfrm>
            <a:off x="9712000" y="5161777"/>
            <a:ext cx="2195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Привлечение инвестиций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36;p10">
            <a:extLst>
              <a:ext uri="{FF2B5EF4-FFF2-40B4-BE49-F238E27FC236}">
                <a16:creationId xmlns:a16="http://schemas.microsoft.com/office/drawing/2014/main" id="{50707EE6-DBAF-A6B2-0F11-C89C62BD4D90}"/>
              </a:ext>
            </a:extLst>
          </p:cNvPr>
          <p:cNvSpPr/>
          <p:nvPr/>
        </p:nvSpPr>
        <p:spPr>
          <a:xfrm>
            <a:off x="6103137" y="1742787"/>
            <a:ext cx="6088863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237;p10">
            <a:extLst>
              <a:ext uri="{FF2B5EF4-FFF2-40B4-BE49-F238E27FC236}">
                <a16:creationId xmlns:a16="http://schemas.microsoft.com/office/drawing/2014/main" id="{98886B27-0350-791A-5F78-AED5FC744D1F}"/>
              </a:ext>
            </a:extLst>
          </p:cNvPr>
          <p:cNvSpPr/>
          <p:nvPr/>
        </p:nvSpPr>
        <p:spPr>
          <a:xfrm>
            <a:off x="6103137" y="-6261"/>
            <a:ext cx="6088862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238;p10">
            <a:extLst>
              <a:ext uri="{FF2B5EF4-FFF2-40B4-BE49-F238E27FC236}">
                <a16:creationId xmlns:a16="http://schemas.microsoft.com/office/drawing/2014/main" id="{19C486E1-6C0C-ABA7-BAB3-CFB4D5C65CE6}"/>
              </a:ext>
            </a:extLst>
          </p:cNvPr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239;p10">
            <a:extLst>
              <a:ext uri="{FF2B5EF4-FFF2-40B4-BE49-F238E27FC236}">
                <a16:creationId xmlns:a16="http://schemas.microsoft.com/office/drawing/2014/main" id="{BBD958D8-DE5E-F112-6DC6-E97635524079}"/>
              </a:ext>
            </a:extLst>
          </p:cNvPr>
          <p:cNvSpPr/>
          <p:nvPr/>
        </p:nvSpPr>
        <p:spPr>
          <a:xfrm>
            <a:off x="8355782" y="-12041"/>
            <a:ext cx="3836217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Google Shape;242;p10">
            <a:extLst>
              <a:ext uri="{FF2B5EF4-FFF2-40B4-BE49-F238E27FC236}">
                <a16:creationId xmlns:a16="http://schemas.microsoft.com/office/drawing/2014/main" id="{BCBA6391-90A8-0352-2777-1428B3D3B090}"/>
              </a:ext>
            </a:extLst>
          </p:cNvPr>
          <p:cNvSpPr txBox="1"/>
          <p:nvPr/>
        </p:nvSpPr>
        <p:spPr>
          <a:xfrm>
            <a:off x="578307" y="2212059"/>
            <a:ext cx="5238801" cy="2433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dirty="0">
                <a:solidFill>
                  <a:srgbClr val="8F00FF"/>
                </a:solidFill>
                <a:latin typeface="Nunito Black" pitchFamily="2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Nunito Black" pitchFamily="2" charset="-52"/>
                <a:ea typeface="Arial"/>
                <a:cs typeface="Arial"/>
                <a:sym typeface="Arial"/>
              </a:rPr>
              <a:t>!</a:t>
            </a:r>
            <a:endParaRPr dirty="0">
              <a:latin typeface="Nunito Black" pitchFamily="2" charset="-52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Nunito SemiBold" pitchFamily="2" charset="-52"/>
                <a:ea typeface="Arial"/>
                <a:cs typeface="Arial"/>
                <a:sym typeface="Arial"/>
              </a:rPr>
              <a:t>КОНТАКТЫ</a:t>
            </a:r>
            <a:r>
              <a:rPr lang="ru-RU" sz="2300" b="0" i="0" u="none" strike="noStrike" cap="none" dirty="0">
                <a:solidFill>
                  <a:srgbClr val="8F00FF"/>
                </a:solidFill>
                <a:latin typeface="Nunito SemiBold" pitchFamily="2" charset="-52"/>
                <a:ea typeface="Arial"/>
                <a:cs typeface="Arial"/>
                <a:sym typeface="Arial"/>
              </a:rPr>
              <a:t>: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D8290B2-4AAC-6F93-EC54-AB50313F0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2" r="8436"/>
          <a:stretch/>
        </p:blipFill>
        <p:spPr>
          <a:xfrm>
            <a:off x="6102381" y="888675"/>
            <a:ext cx="6089618" cy="5080650"/>
          </a:xfrm>
          <a:prstGeom prst="rect">
            <a:avLst/>
          </a:prstGeom>
        </p:spPr>
      </p:pic>
      <p:sp>
        <p:nvSpPr>
          <p:cNvPr id="18" name="Google Shape;242;p10">
            <a:extLst>
              <a:ext uri="{FF2B5EF4-FFF2-40B4-BE49-F238E27FC236}">
                <a16:creationId xmlns:a16="http://schemas.microsoft.com/office/drawing/2014/main" id="{AAE2779E-0F97-15D2-B34E-942CAD4628B7}"/>
              </a:ext>
            </a:extLst>
          </p:cNvPr>
          <p:cNvSpPr txBox="1"/>
          <p:nvPr/>
        </p:nvSpPr>
        <p:spPr>
          <a:xfrm>
            <a:off x="578306" y="4475062"/>
            <a:ext cx="5238801" cy="59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8F00FF"/>
                </a:solidFill>
                <a:latin typeface="Nunito SemiBold" pitchFamily="2" charset="-52"/>
                <a:ea typeface="Arial"/>
                <a:cs typeface="Arial"/>
                <a:sym typeface="Arial"/>
              </a:rPr>
              <a:t>+7 (905) 184 – 62 – 98</a:t>
            </a:r>
          </a:p>
        </p:txBody>
      </p:sp>
    </p:spTree>
    <p:extLst>
      <p:ext uri="{BB962C8B-B14F-4D97-AF65-F5344CB8AC3E}">
        <p14:creationId xmlns:p14="http://schemas.microsoft.com/office/powerpoint/2010/main" val="8241133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360</Words>
  <Application>Microsoft Office PowerPoint</Application>
  <PresentationFormat>Широкоэкранный</PresentationFormat>
  <Paragraphs>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Helvetica Neue</vt:lpstr>
      <vt:lpstr>Calibri Light</vt:lpstr>
      <vt:lpstr>Montserrat Light</vt:lpstr>
      <vt:lpstr>Nunito SemiBold</vt:lpstr>
      <vt:lpstr>Montserrat</vt:lpstr>
      <vt:lpstr>Raleway ExtraBold</vt:lpstr>
      <vt:lpstr>Calibri</vt:lpstr>
      <vt:lpstr>Nunito Black</vt:lpstr>
      <vt:lpstr>Arial</vt:lpstr>
      <vt:lpstr>Montserrat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Сардаров Джавад</dc:creator>
  <cp:lastModifiedBy>Сардаров Джавад</cp:lastModifiedBy>
  <cp:revision>6</cp:revision>
  <dcterms:created xsi:type="dcterms:W3CDTF">2023-11-28T19:43:48Z</dcterms:created>
  <dcterms:modified xsi:type="dcterms:W3CDTF">2023-12-23T18:58:30Z</dcterms:modified>
</cp:coreProperties>
</file>