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72" r:id="rId3"/>
    <p:sldId id="271" r:id="rId4"/>
    <p:sldId id="278" r:id="rId5"/>
    <p:sldId id="273" r:id="rId6"/>
    <p:sldId id="274" r:id="rId7"/>
    <p:sldId id="286" r:id="rId8"/>
    <p:sldId id="276" r:id="rId9"/>
    <p:sldId id="277" r:id="rId10"/>
    <p:sldId id="285" r:id="rId11"/>
    <p:sldId id="282" r:id="rId12"/>
    <p:sldId id="283" r:id="rId13"/>
    <p:sldId id="287" r:id="rId14"/>
    <p:sldId id="288" r:id="rId15"/>
    <p:sldId id="284" r:id="rId16"/>
    <p:sldId id="280" r:id="rId17"/>
    <p:sldId id="279" r:id="rId18"/>
    <p:sldId id="281" r:id="rId19"/>
    <p:sldId id="270" r:id="rId20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59595"/>
    <a:srgbClr val="FFFFFF"/>
    <a:srgbClr val="496176"/>
    <a:srgbClr val="9400FF"/>
    <a:srgbClr val="0544EB"/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9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4" Type="http://schemas.openxmlformats.org/officeDocument/2006/relationships/image" Target="../media/image1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9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79052E-EDCE-481C-9106-513658079559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1E9C635-FE6D-40BB-9D19-779D4506B3C9}">
      <dgm:prSet/>
      <dgm:spPr/>
      <dgm:t>
        <a:bodyPr/>
        <a:lstStyle/>
        <a:p>
          <a:r>
            <a:rPr lang="ru-RU"/>
            <a:t>В заведениях общественного питания стоит проблема постоянной смены кадров: новые сотрудники приходят, а у опытных не хватает времени для того, чтобы передать им знания и навыки. Это приводит к низкому уровню услуг и в конечном счете к снижению прибыли и привлекательности заведения.</a:t>
          </a:r>
          <a:endParaRPr lang="en-US"/>
        </a:p>
      </dgm:t>
    </dgm:pt>
    <dgm:pt modelId="{469D9B35-60C6-4CAF-A38F-72C6F409C1CE}" type="parTrans" cxnId="{54CF4DE7-00BF-4927-8219-8766A7B449C0}">
      <dgm:prSet/>
      <dgm:spPr/>
      <dgm:t>
        <a:bodyPr/>
        <a:lstStyle/>
        <a:p>
          <a:endParaRPr lang="en-US"/>
        </a:p>
      </dgm:t>
    </dgm:pt>
    <dgm:pt modelId="{DEFB4DF0-B4E3-4BF3-971E-A570D033CFB5}" type="sibTrans" cxnId="{54CF4DE7-00BF-4927-8219-8766A7B449C0}">
      <dgm:prSet/>
      <dgm:spPr/>
      <dgm:t>
        <a:bodyPr/>
        <a:lstStyle/>
        <a:p>
          <a:endParaRPr lang="en-US"/>
        </a:p>
      </dgm:t>
    </dgm:pt>
    <dgm:pt modelId="{585BF7FD-9C22-4FBD-B052-119650420F4E}">
      <dgm:prSet/>
      <dgm:spPr/>
      <dgm:t>
        <a:bodyPr/>
        <a:lstStyle/>
        <a:p>
          <a:r>
            <a:rPr lang="ru-RU" dirty="0"/>
            <a:t>Гипотеза: Автоматизировать процесс обучение сотрудников и организовать его в формате диалога с телеграмм ботом(</a:t>
          </a:r>
          <a:r>
            <a:rPr lang="en-US" dirty="0"/>
            <a:t>MVP</a:t>
          </a:r>
          <a:r>
            <a:rPr lang="ru-RU" dirty="0"/>
            <a:t>) и готовым приложением.</a:t>
          </a:r>
          <a:endParaRPr lang="en-US" dirty="0"/>
        </a:p>
      </dgm:t>
    </dgm:pt>
    <dgm:pt modelId="{68D02B7C-9967-4B86-BA82-5E341D583DE7}" type="parTrans" cxnId="{BF8AB22D-73E1-43A1-B342-606D01300A9A}">
      <dgm:prSet/>
      <dgm:spPr/>
      <dgm:t>
        <a:bodyPr/>
        <a:lstStyle/>
        <a:p>
          <a:endParaRPr lang="en-US"/>
        </a:p>
      </dgm:t>
    </dgm:pt>
    <dgm:pt modelId="{C027BDCC-F92D-45AA-959A-A9E4BFFCA20C}" type="sibTrans" cxnId="{BF8AB22D-73E1-43A1-B342-606D01300A9A}">
      <dgm:prSet/>
      <dgm:spPr/>
      <dgm:t>
        <a:bodyPr/>
        <a:lstStyle/>
        <a:p>
          <a:endParaRPr lang="en-US"/>
        </a:p>
      </dgm:t>
    </dgm:pt>
    <dgm:pt modelId="{070BB3BA-B8D5-40C3-9E42-6394CFC7B571}" type="pres">
      <dgm:prSet presAssocID="{7279052E-EDCE-481C-9106-51365807955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56FD4A3-C3CF-47C0-B0E9-4E6ABFB37F88}" type="pres">
      <dgm:prSet presAssocID="{11E9C635-FE6D-40BB-9D19-779D4506B3C9}" presName="hierRoot1" presStyleCnt="0"/>
      <dgm:spPr/>
    </dgm:pt>
    <dgm:pt modelId="{144FC022-5AE0-4820-9BC9-0C67999C7844}" type="pres">
      <dgm:prSet presAssocID="{11E9C635-FE6D-40BB-9D19-779D4506B3C9}" presName="composite" presStyleCnt="0"/>
      <dgm:spPr/>
    </dgm:pt>
    <dgm:pt modelId="{AC781C75-F810-441A-900F-F877C52F10E4}" type="pres">
      <dgm:prSet presAssocID="{11E9C635-FE6D-40BB-9D19-779D4506B3C9}" presName="background" presStyleLbl="node0" presStyleIdx="0" presStyleCnt="2"/>
      <dgm:spPr/>
    </dgm:pt>
    <dgm:pt modelId="{9F5FB3FC-78BE-48D7-BDF6-67E3848CCD40}" type="pres">
      <dgm:prSet presAssocID="{11E9C635-FE6D-40BB-9D19-779D4506B3C9}" presName="text" presStyleLbl="fgAcc0" presStyleIdx="0" presStyleCnt="2">
        <dgm:presLayoutVars>
          <dgm:chPref val="3"/>
        </dgm:presLayoutVars>
      </dgm:prSet>
      <dgm:spPr/>
    </dgm:pt>
    <dgm:pt modelId="{59A782C2-1916-4F3D-BACF-ACE4B7CFDDBE}" type="pres">
      <dgm:prSet presAssocID="{11E9C635-FE6D-40BB-9D19-779D4506B3C9}" presName="hierChild2" presStyleCnt="0"/>
      <dgm:spPr/>
    </dgm:pt>
    <dgm:pt modelId="{862697A4-7F8C-4C38-BAFD-0C93BA3EEFD6}" type="pres">
      <dgm:prSet presAssocID="{585BF7FD-9C22-4FBD-B052-119650420F4E}" presName="hierRoot1" presStyleCnt="0"/>
      <dgm:spPr/>
    </dgm:pt>
    <dgm:pt modelId="{04FD1CC1-A56E-4044-B141-34A784F24C47}" type="pres">
      <dgm:prSet presAssocID="{585BF7FD-9C22-4FBD-B052-119650420F4E}" presName="composite" presStyleCnt="0"/>
      <dgm:spPr/>
    </dgm:pt>
    <dgm:pt modelId="{478A2B6A-96B8-43FA-9938-B90A5A4EFA96}" type="pres">
      <dgm:prSet presAssocID="{585BF7FD-9C22-4FBD-B052-119650420F4E}" presName="background" presStyleLbl="node0" presStyleIdx="1" presStyleCnt="2"/>
      <dgm:spPr/>
    </dgm:pt>
    <dgm:pt modelId="{BF6A2804-99F6-42AA-8821-75A946B3DD30}" type="pres">
      <dgm:prSet presAssocID="{585BF7FD-9C22-4FBD-B052-119650420F4E}" presName="text" presStyleLbl="fgAcc0" presStyleIdx="1" presStyleCnt="2">
        <dgm:presLayoutVars>
          <dgm:chPref val="3"/>
        </dgm:presLayoutVars>
      </dgm:prSet>
      <dgm:spPr/>
    </dgm:pt>
    <dgm:pt modelId="{C4D68FE3-A8CB-4BA8-ACEE-C9591F0070D3}" type="pres">
      <dgm:prSet presAssocID="{585BF7FD-9C22-4FBD-B052-119650420F4E}" presName="hierChild2" presStyleCnt="0"/>
      <dgm:spPr/>
    </dgm:pt>
  </dgm:ptLst>
  <dgm:cxnLst>
    <dgm:cxn modelId="{BF8AB22D-73E1-43A1-B342-606D01300A9A}" srcId="{7279052E-EDCE-481C-9106-513658079559}" destId="{585BF7FD-9C22-4FBD-B052-119650420F4E}" srcOrd="1" destOrd="0" parTransId="{68D02B7C-9967-4B86-BA82-5E341D583DE7}" sibTransId="{C027BDCC-F92D-45AA-959A-A9E4BFFCA20C}"/>
    <dgm:cxn modelId="{7526175B-D066-4522-A1A4-42EA2EA75821}" type="presOf" srcId="{7279052E-EDCE-481C-9106-513658079559}" destId="{070BB3BA-B8D5-40C3-9E42-6394CFC7B571}" srcOrd="0" destOrd="0" presId="urn:microsoft.com/office/officeart/2005/8/layout/hierarchy1"/>
    <dgm:cxn modelId="{D8FB9B98-C5A2-41ED-BEF6-5B95CE704CFC}" type="presOf" srcId="{11E9C635-FE6D-40BB-9D19-779D4506B3C9}" destId="{9F5FB3FC-78BE-48D7-BDF6-67E3848CCD40}" srcOrd="0" destOrd="0" presId="urn:microsoft.com/office/officeart/2005/8/layout/hierarchy1"/>
    <dgm:cxn modelId="{54CF4DE7-00BF-4927-8219-8766A7B449C0}" srcId="{7279052E-EDCE-481C-9106-513658079559}" destId="{11E9C635-FE6D-40BB-9D19-779D4506B3C9}" srcOrd="0" destOrd="0" parTransId="{469D9B35-60C6-4CAF-A38F-72C6F409C1CE}" sibTransId="{DEFB4DF0-B4E3-4BF3-971E-A570D033CFB5}"/>
    <dgm:cxn modelId="{72D479ED-E52B-4867-913D-B63482E6907F}" type="presOf" srcId="{585BF7FD-9C22-4FBD-B052-119650420F4E}" destId="{BF6A2804-99F6-42AA-8821-75A946B3DD30}" srcOrd="0" destOrd="0" presId="urn:microsoft.com/office/officeart/2005/8/layout/hierarchy1"/>
    <dgm:cxn modelId="{11BAFA4C-5C64-4FA1-950D-9AD269385E84}" type="presParOf" srcId="{070BB3BA-B8D5-40C3-9E42-6394CFC7B571}" destId="{D56FD4A3-C3CF-47C0-B0E9-4E6ABFB37F88}" srcOrd="0" destOrd="0" presId="urn:microsoft.com/office/officeart/2005/8/layout/hierarchy1"/>
    <dgm:cxn modelId="{47069569-8D7D-41F9-B9B2-3C89F8E08711}" type="presParOf" srcId="{D56FD4A3-C3CF-47C0-B0E9-4E6ABFB37F88}" destId="{144FC022-5AE0-4820-9BC9-0C67999C7844}" srcOrd="0" destOrd="0" presId="urn:microsoft.com/office/officeart/2005/8/layout/hierarchy1"/>
    <dgm:cxn modelId="{83048308-EB7D-42B0-A1B3-6513871FDF31}" type="presParOf" srcId="{144FC022-5AE0-4820-9BC9-0C67999C7844}" destId="{AC781C75-F810-441A-900F-F877C52F10E4}" srcOrd="0" destOrd="0" presId="urn:microsoft.com/office/officeart/2005/8/layout/hierarchy1"/>
    <dgm:cxn modelId="{CABB8398-9A40-433E-AECE-A17C348EC76D}" type="presParOf" srcId="{144FC022-5AE0-4820-9BC9-0C67999C7844}" destId="{9F5FB3FC-78BE-48D7-BDF6-67E3848CCD40}" srcOrd="1" destOrd="0" presId="urn:microsoft.com/office/officeart/2005/8/layout/hierarchy1"/>
    <dgm:cxn modelId="{EAAAA047-61E0-4ABD-86C6-A5DBAAC25EAF}" type="presParOf" srcId="{D56FD4A3-C3CF-47C0-B0E9-4E6ABFB37F88}" destId="{59A782C2-1916-4F3D-BACF-ACE4B7CFDDBE}" srcOrd="1" destOrd="0" presId="urn:microsoft.com/office/officeart/2005/8/layout/hierarchy1"/>
    <dgm:cxn modelId="{5441EAD3-6BA0-4B0E-8B6A-238FA302E3C0}" type="presParOf" srcId="{070BB3BA-B8D5-40C3-9E42-6394CFC7B571}" destId="{862697A4-7F8C-4C38-BAFD-0C93BA3EEFD6}" srcOrd="1" destOrd="0" presId="urn:microsoft.com/office/officeart/2005/8/layout/hierarchy1"/>
    <dgm:cxn modelId="{D9A279CF-2A2F-4C78-B418-77966814CA15}" type="presParOf" srcId="{862697A4-7F8C-4C38-BAFD-0C93BA3EEFD6}" destId="{04FD1CC1-A56E-4044-B141-34A784F24C47}" srcOrd="0" destOrd="0" presId="urn:microsoft.com/office/officeart/2005/8/layout/hierarchy1"/>
    <dgm:cxn modelId="{475A07CC-57C3-4771-94BD-4054C40A6BD6}" type="presParOf" srcId="{04FD1CC1-A56E-4044-B141-34A784F24C47}" destId="{478A2B6A-96B8-43FA-9938-B90A5A4EFA96}" srcOrd="0" destOrd="0" presId="urn:microsoft.com/office/officeart/2005/8/layout/hierarchy1"/>
    <dgm:cxn modelId="{C7F5C512-F0A8-43AD-923F-C7F91FC4B97F}" type="presParOf" srcId="{04FD1CC1-A56E-4044-B141-34A784F24C47}" destId="{BF6A2804-99F6-42AA-8821-75A946B3DD30}" srcOrd="1" destOrd="0" presId="urn:microsoft.com/office/officeart/2005/8/layout/hierarchy1"/>
    <dgm:cxn modelId="{9ECA9E3A-24CA-443C-B669-8E63D54840C3}" type="presParOf" srcId="{862697A4-7F8C-4C38-BAFD-0C93BA3EEFD6}" destId="{C4D68FE3-A8CB-4BA8-ACEE-C9591F0070D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9591B9-C0D8-4B14-9432-6558BBC34FF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F92C7B-C1CB-4E05-B46D-43BC6F091F1D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Автоматизировать процесс обучение сотрудников и организовать его в формате диалога с телеграмм ботом. Данную гипотезу подтвердила компания ООО «Макарон», которые заинтересованы к быстрому и понятному обучению персонала в заведение. </a:t>
          </a:r>
          <a:endParaRPr lang="en-US"/>
        </a:p>
      </dgm:t>
    </dgm:pt>
    <dgm:pt modelId="{0DF314B2-5172-4624-A59B-F2530A60E99F}" type="parTrans" cxnId="{99B002D0-A859-4C36-A7B4-616D6CEB9A61}">
      <dgm:prSet/>
      <dgm:spPr/>
      <dgm:t>
        <a:bodyPr/>
        <a:lstStyle/>
        <a:p>
          <a:endParaRPr lang="en-US"/>
        </a:p>
      </dgm:t>
    </dgm:pt>
    <dgm:pt modelId="{D91C0D48-B680-4015-984E-D79B634D7A4B}" type="sibTrans" cxnId="{99B002D0-A859-4C36-A7B4-616D6CEB9A61}">
      <dgm:prSet/>
      <dgm:spPr/>
      <dgm:t>
        <a:bodyPr/>
        <a:lstStyle/>
        <a:p>
          <a:endParaRPr lang="en-US"/>
        </a:p>
      </dgm:t>
    </dgm:pt>
    <dgm:pt modelId="{3F1F830D-E10A-4350-985D-52BE1A112110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Для многих заведений самый главный критерий, чтобы приложение имело удобный интерфейс и систематизированные блоки лекций для комфортного обучения.</a:t>
          </a:r>
          <a:endParaRPr lang="en-US"/>
        </a:p>
      </dgm:t>
    </dgm:pt>
    <dgm:pt modelId="{FB232224-60C7-40BF-9BA2-436E32759EAC}" type="parTrans" cxnId="{1B061BD4-8776-46AB-BCA0-F64DF9503A59}">
      <dgm:prSet/>
      <dgm:spPr/>
      <dgm:t>
        <a:bodyPr/>
        <a:lstStyle/>
        <a:p>
          <a:endParaRPr lang="en-US"/>
        </a:p>
      </dgm:t>
    </dgm:pt>
    <dgm:pt modelId="{0C4EBAD5-50F6-4230-BD87-B4EDB61DA1B2}" type="sibTrans" cxnId="{1B061BD4-8776-46AB-BCA0-F64DF9503A59}">
      <dgm:prSet/>
      <dgm:spPr/>
      <dgm:t>
        <a:bodyPr/>
        <a:lstStyle/>
        <a:p>
          <a:endParaRPr lang="en-US"/>
        </a:p>
      </dgm:t>
    </dgm:pt>
    <dgm:pt modelId="{C8D48ED4-BE42-4714-98D4-9E402A53BC6B}" type="pres">
      <dgm:prSet presAssocID="{819591B9-C0D8-4B14-9432-6558BBC34FF9}" presName="root" presStyleCnt="0">
        <dgm:presLayoutVars>
          <dgm:dir/>
          <dgm:resizeHandles val="exact"/>
        </dgm:presLayoutVars>
      </dgm:prSet>
      <dgm:spPr/>
    </dgm:pt>
    <dgm:pt modelId="{A7FC9C8F-9879-43EE-A59C-C24840C3C8FD}" type="pres">
      <dgm:prSet presAssocID="{61F92C7B-C1CB-4E05-B46D-43BC6F091F1D}" presName="compNode" presStyleCnt="0"/>
      <dgm:spPr/>
    </dgm:pt>
    <dgm:pt modelId="{2DF2BDB4-AFB9-4990-9F34-7178BA3B6077}" type="pres">
      <dgm:prSet presAssocID="{61F92C7B-C1CB-4E05-B46D-43BC6F091F1D}" presName="bgRect" presStyleLbl="bgShp" presStyleIdx="0" presStyleCnt="2"/>
      <dgm:spPr/>
    </dgm:pt>
    <dgm:pt modelId="{94FDBB25-E81F-4BFD-B705-79FB2D2D4A16}" type="pres">
      <dgm:prSet presAssocID="{61F92C7B-C1CB-4E05-B46D-43BC6F091F1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4096FDAF-F591-4E21-BDF9-EDEDBB4DC627}" type="pres">
      <dgm:prSet presAssocID="{61F92C7B-C1CB-4E05-B46D-43BC6F091F1D}" presName="spaceRect" presStyleCnt="0"/>
      <dgm:spPr/>
    </dgm:pt>
    <dgm:pt modelId="{5B1753DF-DBAB-4B11-9BCC-552812D5134D}" type="pres">
      <dgm:prSet presAssocID="{61F92C7B-C1CB-4E05-B46D-43BC6F091F1D}" presName="parTx" presStyleLbl="revTx" presStyleIdx="0" presStyleCnt="2">
        <dgm:presLayoutVars>
          <dgm:chMax val="0"/>
          <dgm:chPref val="0"/>
        </dgm:presLayoutVars>
      </dgm:prSet>
      <dgm:spPr/>
    </dgm:pt>
    <dgm:pt modelId="{8B1B1F74-4E4F-47F4-AB21-A45352E19F03}" type="pres">
      <dgm:prSet presAssocID="{D91C0D48-B680-4015-984E-D79B634D7A4B}" presName="sibTrans" presStyleCnt="0"/>
      <dgm:spPr/>
    </dgm:pt>
    <dgm:pt modelId="{8DA1504D-CB8E-447D-ABED-7DC6FFC61D47}" type="pres">
      <dgm:prSet presAssocID="{3F1F830D-E10A-4350-985D-52BE1A112110}" presName="compNode" presStyleCnt="0"/>
      <dgm:spPr/>
    </dgm:pt>
    <dgm:pt modelId="{2217F1CD-23DF-4919-A66E-F971AD868384}" type="pres">
      <dgm:prSet presAssocID="{3F1F830D-E10A-4350-985D-52BE1A112110}" presName="bgRect" presStyleLbl="bgShp" presStyleIdx="1" presStyleCnt="2"/>
      <dgm:spPr/>
    </dgm:pt>
    <dgm:pt modelId="{0D0BBB24-88F7-4108-897F-B96BE7F1268C}" type="pres">
      <dgm:prSet presAssocID="{3F1F830D-E10A-4350-985D-52BE1A11211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8E3C9C03-3625-47DD-AF09-9364F0E30D70}" type="pres">
      <dgm:prSet presAssocID="{3F1F830D-E10A-4350-985D-52BE1A112110}" presName="spaceRect" presStyleCnt="0"/>
      <dgm:spPr/>
    </dgm:pt>
    <dgm:pt modelId="{BF75FA6C-9D04-4E7E-94C6-DA5157978297}" type="pres">
      <dgm:prSet presAssocID="{3F1F830D-E10A-4350-985D-52BE1A112110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3AB3DB5-3A02-465C-8759-D512519CF6AF}" type="presOf" srcId="{3F1F830D-E10A-4350-985D-52BE1A112110}" destId="{BF75FA6C-9D04-4E7E-94C6-DA5157978297}" srcOrd="0" destOrd="0" presId="urn:microsoft.com/office/officeart/2018/2/layout/IconVerticalSolidList"/>
    <dgm:cxn modelId="{99B002D0-A859-4C36-A7B4-616D6CEB9A61}" srcId="{819591B9-C0D8-4B14-9432-6558BBC34FF9}" destId="{61F92C7B-C1CB-4E05-B46D-43BC6F091F1D}" srcOrd="0" destOrd="0" parTransId="{0DF314B2-5172-4624-A59B-F2530A60E99F}" sibTransId="{D91C0D48-B680-4015-984E-D79B634D7A4B}"/>
    <dgm:cxn modelId="{4ED5F7D3-85B4-4FC8-9E38-83EE3265A83E}" type="presOf" srcId="{819591B9-C0D8-4B14-9432-6558BBC34FF9}" destId="{C8D48ED4-BE42-4714-98D4-9E402A53BC6B}" srcOrd="0" destOrd="0" presId="urn:microsoft.com/office/officeart/2018/2/layout/IconVerticalSolidList"/>
    <dgm:cxn modelId="{1B061BD4-8776-46AB-BCA0-F64DF9503A59}" srcId="{819591B9-C0D8-4B14-9432-6558BBC34FF9}" destId="{3F1F830D-E10A-4350-985D-52BE1A112110}" srcOrd="1" destOrd="0" parTransId="{FB232224-60C7-40BF-9BA2-436E32759EAC}" sibTransId="{0C4EBAD5-50F6-4230-BD87-B4EDB61DA1B2}"/>
    <dgm:cxn modelId="{B2C83FDD-DD8D-4443-A4DE-EF400264936E}" type="presOf" srcId="{61F92C7B-C1CB-4E05-B46D-43BC6F091F1D}" destId="{5B1753DF-DBAB-4B11-9BCC-552812D5134D}" srcOrd="0" destOrd="0" presId="urn:microsoft.com/office/officeart/2018/2/layout/IconVerticalSolidList"/>
    <dgm:cxn modelId="{D88A9C38-448C-4A3D-84FA-4464B2F62F53}" type="presParOf" srcId="{C8D48ED4-BE42-4714-98D4-9E402A53BC6B}" destId="{A7FC9C8F-9879-43EE-A59C-C24840C3C8FD}" srcOrd="0" destOrd="0" presId="urn:microsoft.com/office/officeart/2018/2/layout/IconVerticalSolidList"/>
    <dgm:cxn modelId="{780431FB-55E5-4020-9D78-A62EFF2B9624}" type="presParOf" srcId="{A7FC9C8F-9879-43EE-A59C-C24840C3C8FD}" destId="{2DF2BDB4-AFB9-4990-9F34-7178BA3B6077}" srcOrd="0" destOrd="0" presId="urn:microsoft.com/office/officeart/2018/2/layout/IconVerticalSolidList"/>
    <dgm:cxn modelId="{F7CE9A75-7D3D-4D6F-944C-6366914006B8}" type="presParOf" srcId="{A7FC9C8F-9879-43EE-A59C-C24840C3C8FD}" destId="{94FDBB25-E81F-4BFD-B705-79FB2D2D4A16}" srcOrd="1" destOrd="0" presId="urn:microsoft.com/office/officeart/2018/2/layout/IconVerticalSolidList"/>
    <dgm:cxn modelId="{C0DFE754-9316-4EA0-BD4C-4792DB1FA971}" type="presParOf" srcId="{A7FC9C8F-9879-43EE-A59C-C24840C3C8FD}" destId="{4096FDAF-F591-4E21-BDF9-EDEDBB4DC627}" srcOrd="2" destOrd="0" presId="urn:microsoft.com/office/officeart/2018/2/layout/IconVerticalSolidList"/>
    <dgm:cxn modelId="{E8B5BFDD-1F8D-46A4-8779-E351CD7758B5}" type="presParOf" srcId="{A7FC9C8F-9879-43EE-A59C-C24840C3C8FD}" destId="{5B1753DF-DBAB-4B11-9BCC-552812D5134D}" srcOrd="3" destOrd="0" presId="urn:microsoft.com/office/officeart/2018/2/layout/IconVerticalSolidList"/>
    <dgm:cxn modelId="{FC2B7D24-8525-4BDD-8A45-F0AF4F7D4999}" type="presParOf" srcId="{C8D48ED4-BE42-4714-98D4-9E402A53BC6B}" destId="{8B1B1F74-4E4F-47F4-AB21-A45352E19F03}" srcOrd="1" destOrd="0" presId="urn:microsoft.com/office/officeart/2018/2/layout/IconVerticalSolidList"/>
    <dgm:cxn modelId="{FF2ADE89-F806-49E8-B505-73C3ED53ED40}" type="presParOf" srcId="{C8D48ED4-BE42-4714-98D4-9E402A53BC6B}" destId="{8DA1504D-CB8E-447D-ABED-7DC6FFC61D47}" srcOrd="2" destOrd="0" presId="urn:microsoft.com/office/officeart/2018/2/layout/IconVerticalSolidList"/>
    <dgm:cxn modelId="{284A1262-922D-42E9-A365-91D6178123D4}" type="presParOf" srcId="{8DA1504D-CB8E-447D-ABED-7DC6FFC61D47}" destId="{2217F1CD-23DF-4919-A66E-F971AD868384}" srcOrd="0" destOrd="0" presId="urn:microsoft.com/office/officeart/2018/2/layout/IconVerticalSolidList"/>
    <dgm:cxn modelId="{8B123721-03B8-4378-A991-80DA3956E6E2}" type="presParOf" srcId="{8DA1504D-CB8E-447D-ABED-7DC6FFC61D47}" destId="{0D0BBB24-88F7-4108-897F-B96BE7F1268C}" srcOrd="1" destOrd="0" presId="urn:microsoft.com/office/officeart/2018/2/layout/IconVerticalSolidList"/>
    <dgm:cxn modelId="{63AAB316-3D3F-4AD8-B735-6C9AFFC7ABA8}" type="presParOf" srcId="{8DA1504D-CB8E-447D-ABED-7DC6FFC61D47}" destId="{8E3C9C03-3625-47DD-AF09-9364F0E30D70}" srcOrd="2" destOrd="0" presId="urn:microsoft.com/office/officeart/2018/2/layout/IconVerticalSolidList"/>
    <dgm:cxn modelId="{4B2886D3-9556-43BA-8ED2-91F4B71B41DC}" type="presParOf" srcId="{8DA1504D-CB8E-447D-ABED-7DC6FFC61D47}" destId="{BF75FA6C-9D04-4E7E-94C6-DA515797829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E36F3A-1BB3-4E0E-B075-9A8B8192152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51902F2-A38B-4D24-9F72-42EEB84EA312}">
      <dgm:prSet/>
      <dgm:spPr/>
      <dgm:t>
        <a:bodyPr/>
        <a:lstStyle/>
        <a:p>
          <a:r>
            <a:rPr lang="ru-RU"/>
            <a:t>Оценка рынка произведена для населения России</a:t>
          </a:r>
          <a:endParaRPr lang="en-US"/>
        </a:p>
      </dgm:t>
    </dgm:pt>
    <dgm:pt modelId="{7171FB13-5B45-46CC-9E30-18F915A1832B}" type="parTrans" cxnId="{3346BEF6-1ADB-4B91-AB8E-8581725DFE72}">
      <dgm:prSet/>
      <dgm:spPr/>
      <dgm:t>
        <a:bodyPr/>
        <a:lstStyle/>
        <a:p>
          <a:endParaRPr lang="en-US"/>
        </a:p>
      </dgm:t>
    </dgm:pt>
    <dgm:pt modelId="{1FA7639C-9B50-4838-883C-A729BE2904E1}" type="sibTrans" cxnId="{3346BEF6-1ADB-4B91-AB8E-8581725DFE72}">
      <dgm:prSet/>
      <dgm:spPr/>
      <dgm:t>
        <a:bodyPr/>
        <a:lstStyle/>
        <a:p>
          <a:endParaRPr lang="en-US"/>
        </a:p>
      </dgm:t>
    </dgm:pt>
    <dgm:pt modelId="{3CBE6D07-876B-43A9-BC14-6E9DDFC79126}">
      <dgm:prSet/>
      <dgm:spPr/>
      <dgm:t>
        <a:bodyPr/>
        <a:lstStyle/>
        <a:p>
          <a:r>
            <a:rPr lang="ru-RU"/>
            <a:t>TAM (сфера проф обучения в России) =6174 МЛН руб на 2022 </a:t>
          </a:r>
          <a:endParaRPr lang="en-US"/>
        </a:p>
      </dgm:t>
    </dgm:pt>
    <dgm:pt modelId="{517249D7-9368-4933-AE5B-9488852B73A7}" type="parTrans" cxnId="{E7F7B108-9E80-43CC-B1F1-D5B3EC4F84A0}">
      <dgm:prSet/>
      <dgm:spPr/>
      <dgm:t>
        <a:bodyPr/>
        <a:lstStyle/>
        <a:p>
          <a:endParaRPr lang="en-US"/>
        </a:p>
      </dgm:t>
    </dgm:pt>
    <dgm:pt modelId="{0E38E796-CD79-4460-BB57-EF74DE8D0771}" type="sibTrans" cxnId="{E7F7B108-9E80-43CC-B1F1-D5B3EC4F84A0}">
      <dgm:prSet custT="1"/>
      <dgm:spPr/>
      <dgm:t>
        <a:bodyPr/>
        <a:lstStyle/>
        <a:p>
          <a:endParaRPr lang="en-US" sz="2400"/>
        </a:p>
      </dgm:t>
    </dgm:pt>
    <dgm:pt modelId="{D4911AAE-9026-4545-88EC-EB50A6AED263}">
      <dgm:prSet/>
      <dgm:spPr/>
      <dgm:t>
        <a:bodyPr/>
        <a:lstStyle/>
        <a:p>
          <a:r>
            <a:rPr lang="ru-RU"/>
            <a:t>Sam (обучения персонала в заведениях общепита в России ) = 6174млн*</a:t>
          </a:r>
          <a:r>
            <a:rPr lang="en-US"/>
            <a:t>0,2</a:t>
          </a:r>
          <a:r>
            <a:rPr lang="ru-RU"/>
            <a:t>%=1 234,8 млн руб</a:t>
          </a:r>
          <a:endParaRPr lang="en-US"/>
        </a:p>
      </dgm:t>
    </dgm:pt>
    <dgm:pt modelId="{D6DB64BC-9F0F-4833-9057-A1337441346F}" type="parTrans" cxnId="{5E270684-7E77-4595-9C0F-6C23EBA62BFA}">
      <dgm:prSet/>
      <dgm:spPr/>
      <dgm:t>
        <a:bodyPr/>
        <a:lstStyle/>
        <a:p>
          <a:endParaRPr lang="en-US"/>
        </a:p>
      </dgm:t>
    </dgm:pt>
    <dgm:pt modelId="{30DCAABB-41DE-48DB-8121-CAB6FC949EAF}" type="sibTrans" cxnId="{5E270684-7E77-4595-9C0F-6C23EBA62BFA}">
      <dgm:prSet/>
      <dgm:spPr/>
      <dgm:t>
        <a:bodyPr/>
        <a:lstStyle/>
        <a:p>
          <a:endParaRPr lang="en-US"/>
        </a:p>
      </dgm:t>
    </dgm:pt>
    <dgm:pt modelId="{2A19311D-1FA9-4067-8D95-049F19512936}">
      <dgm:prSet/>
      <dgm:spPr/>
      <dgm:t>
        <a:bodyPr/>
        <a:lstStyle/>
        <a:p>
          <a:r>
            <a:rPr lang="ru-RU" dirty="0"/>
            <a:t>SOM (доля рынка, которую мы можем обслужить)=6400(Заведения общественного питания по РО)*0.2(Доля, которую мы собираемся задействовать)*7500(Стоимость нашей подписки в месяц)*12= 115 млн</a:t>
          </a:r>
          <a:endParaRPr lang="en-US" dirty="0"/>
        </a:p>
      </dgm:t>
    </dgm:pt>
    <dgm:pt modelId="{4CAB7C6B-AAD1-4E77-AE07-B2CF16A8F6C2}" type="parTrans" cxnId="{58E61363-26F2-422E-89CE-304D3CC60250}">
      <dgm:prSet/>
      <dgm:spPr/>
      <dgm:t>
        <a:bodyPr/>
        <a:lstStyle/>
        <a:p>
          <a:endParaRPr lang="en-US"/>
        </a:p>
      </dgm:t>
    </dgm:pt>
    <dgm:pt modelId="{CFFE8918-38EF-4A38-B083-925B1ACD1C32}" type="sibTrans" cxnId="{58E61363-26F2-422E-89CE-304D3CC60250}">
      <dgm:prSet/>
      <dgm:spPr/>
      <dgm:t>
        <a:bodyPr/>
        <a:lstStyle/>
        <a:p>
          <a:endParaRPr lang="en-US"/>
        </a:p>
      </dgm:t>
    </dgm:pt>
    <dgm:pt modelId="{1E5B3964-CF37-4C12-BAA1-91010CBD7AC9}">
      <dgm:prSet/>
      <dgm:spPr/>
      <dgm:t>
        <a:bodyPr/>
        <a:lstStyle/>
        <a:p>
          <a:r>
            <a:rPr lang="ru-RU"/>
            <a:t>Денежный оборот в сфере общепита в России на 2022 составляет 2.9-3 трл рублей +2-2.5%</a:t>
          </a:r>
          <a:endParaRPr lang="en-US"/>
        </a:p>
      </dgm:t>
    </dgm:pt>
    <dgm:pt modelId="{376A4099-1C63-4F66-BAE2-AA873EFF8DA5}" type="parTrans" cxnId="{FCAC658D-480E-48AC-8F60-3FFB054EF554}">
      <dgm:prSet/>
      <dgm:spPr/>
      <dgm:t>
        <a:bodyPr/>
        <a:lstStyle/>
        <a:p>
          <a:endParaRPr lang="en-US"/>
        </a:p>
      </dgm:t>
    </dgm:pt>
    <dgm:pt modelId="{5FB171CE-D089-4AF6-9841-9AD3CFA7B769}" type="sibTrans" cxnId="{FCAC658D-480E-48AC-8F60-3FFB054EF554}">
      <dgm:prSet/>
      <dgm:spPr/>
      <dgm:t>
        <a:bodyPr/>
        <a:lstStyle/>
        <a:p>
          <a:endParaRPr lang="en-US"/>
        </a:p>
      </dgm:t>
    </dgm:pt>
    <dgm:pt modelId="{3BE8E303-4265-479A-BC01-5E13E36DD354}">
      <dgm:prSet/>
      <dgm:spPr/>
      <dgm:t>
        <a:bodyPr/>
        <a:lstStyle/>
        <a:p>
          <a:r>
            <a:rPr lang="ru-RU"/>
            <a:t>В сравнении с 2021. При этом рост рынка обусловлен повышением цен на блюда, который связан с инфляцией.</a:t>
          </a:r>
          <a:endParaRPr lang="en-US"/>
        </a:p>
      </dgm:t>
    </dgm:pt>
    <dgm:pt modelId="{060EC178-7C5B-4C6D-8D6C-6166B21E0474}" type="parTrans" cxnId="{DA0AAA65-8794-4741-8108-130E1B778B00}">
      <dgm:prSet/>
      <dgm:spPr/>
      <dgm:t>
        <a:bodyPr/>
        <a:lstStyle/>
        <a:p>
          <a:endParaRPr lang="en-US"/>
        </a:p>
      </dgm:t>
    </dgm:pt>
    <dgm:pt modelId="{1D5ECB29-2617-44E2-B8EE-7F291782FF2B}" type="sibTrans" cxnId="{DA0AAA65-8794-4741-8108-130E1B778B00}">
      <dgm:prSet/>
      <dgm:spPr/>
      <dgm:t>
        <a:bodyPr/>
        <a:lstStyle/>
        <a:p>
          <a:endParaRPr lang="en-US"/>
        </a:p>
      </dgm:t>
    </dgm:pt>
    <dgm:pt modelId="{594E086A-6DD2-4AF6-B6D3-8749CF3B1DA2}" type="pres">
      <dgm:prSet presAssocID="{2AE36F3A-1BB3-4E0E-B075-9A8B81921522}" presName="vert0" presStyleCnt="0">
        <dgm:presLayoutVars>
          <dgm:dir/>
          <dgm:animOne val="branch"/>
          <dgm:animLvl val="lvl"/>
        </dgm:presLayoutVars>
      </dgm:prSet>
      <dgm:spPr/>
    </dgm:pt>
    <dgm:pt modelId="{FB60669A-8DCE-448C-BBA6-C7A795804185}" type="pres">
      <dgm:prSet presAssocID="{951902F2-A38B-4D24-9F72-42EEB84EA312}" presName="thickLine" presStyleLbl="alignNode1" presStyleIdx="0" presStyleCnt="6"/>
      <dgm:spPr/>
    </dgm:pt>
    <dgm:pt modelId="{778F24CA-64CA-4E59-BB3E-A94D6F671D67}" type="pres">
      <dgm:prSet presAssocID="{951902F2-A38B-4D24-9F72-42EEB84EA312}" presName="horz1" presStyleCnt="0"/>
      <dgm:spPr/>
    </dgm:pt>
    <dgm:pt modelId="{EB398F1E-BA7E-42CE-8EB8-394AE0B44835}" type="pres">
      <dgm:prSet presAssocID="{951902F2-A38B-4D24-9F72-42EEB84EA312}" presName="tx1" presStyleLbl="revTx" presStyleIdx="0" presStyleCnt="6"/>
      <dgm:spPr/>
    </dgm:pt>
    <dgm:pt modelId="{C1DF854F-FF11-4D34-B3EB-6DA3843C8864}" type="pres">
      <dgm:prSet presAssocID="{951902F2-A38B-4D24-9F72-42EEB84EA312}" presName="vert1" presStyleCnt="0"/>
      <dgm:spPr/>
    </dgm:pt>
    <dgm:pt modelId="{2BAEA7EC-CFD0-4660-BFA2-5002C0F8F111}" type="pres">
      <dgm:prSet presAssocID="{3CBE6D07-876B-43A9-BC14-6E9DDFC79126}" presName="thickLine" presStyleLbl="alignNode1" presStyleIdx="1" presStyleCnt="6"/>
      <dgm:spPr/>
    </dgm:pt>
    <dgm:pt modelId="{8A1341DB-6A4A-4C98-99F4-661F772175D3}" type="pres">
      <dgm:prSet presAssocID="{3CBE6D07-876B-43A9-BC14-6E9DDFC79126}" presName="horz1" presStyleCnt="0"/>
      <dgm:spPr/>
    </dgm:pt>
    <dgm:pt modelId="{40975586-2EF9-4BEC-933F-0AC80F6CE140}" type="pres">
      <dgm:prSet presAssocID="{3CBE6D07-876B-43A9-BC14-6E9DDFC79126}" presName="tx1" presStyleLbl="revTx" presStyleIdx="1" presStyleCnt="6"/>
      <dgm:spPr/>
    </dgm:pt>
    <dgm:pt modelId="{E322BD3A-F494-4556-AD30-9F80ED8B37E0}" type="pres">
      <dgm:prSet presAssocID="{3CBE6D07-876B-43A9-BC14-6E9DDFC79126}" presName="vert1" presStyleCnt="0"/>
      <dgm:spPr/>
    </dgm:pt>
    <dgm:pt modelId="{8501D925-0D63-4292-9E1B-087581163BDA}" type="pres">
      <dgm:prSet presAssocID="{D4911AAE-9026-4545-88EC-EB50A6AED263}" presName="thickLine" presStyleLbl="alignNode1" presStyleIdx="2" presStyleCnt="6"/>
      <dgm:spPr/>
    </dgm:pt>
    <dgm:pt modelId="{875BC7A3-99FA-46D9-BA4A-879420D27DF9}" type="pres">
      <dgm:prSet presAssocID="{D4911AAE-9026-4545-88EC-EB50A6AED263}" presName="horz1" presStyleCnt="0"/>
      <dgm:spPr/>
    </dgm:pt>
    <dgm:pt modelId="{006C0295-BAEC-4394-908A-84D654B855D3}" type="pres">
      <dgm:prSet presAssocID="{D4911AAE-9026-4545-88EC-EB50A6AED263}" presName="tx1" presStyleLbl="revTx" presStyleIdx="2" presStyleCnt="6"/>
      <dgm:spPr/>
    </dgm:pt>
    <dgm:pt modelId="{4CDF3DD2-9B3F-4794-8039-6CEFEC2A3440}" type="pres">
      <dgm:prSet presAssocID="{D4911AAE-9026-4545-88EC-EB50A6AED263}" presName="vert1" presStyleCnt="0"/>
      <dgm:spPr/>
    </dgm:pt>
    <dgm:pt modelId="{FFF25A6E-E20A-40D7-B404-9B312165CEA8}" type="pres">
      <dgm:prSet presAssocID="{2A19311D-1FA9-4067-8D95-049F19512936}" presName="thickLine" presStyleLbl="alignNode1" presStyleIdx="3" presStyleCnt="6"/>
      <dgm:spPr/>
    </dgm:pt>
    <dgm:pt modelId="{016F5DAC-C0A2-46D4-8510-F9DF21088833}" type="pres">
      <dgm:prSet presAssocID="{2A19311D-1FA9-4067-8D95-049F19512936}" presName="horz1" presStyleCnt="0"/>
      <dgm:spPr/>
    </dgm:pt>
    <dgm:pt modelId="{445F27B6-6B7A-44F9-9D43-65003E3D3557}" type="pres">
      <dgm:prSet presAssocID="{2A19311D-1FA9-4067-8D95-049F19512936}" presName="tx1" presStyleLbl="revTx" presStyleIdx="3" presStyleCnt="6"/>
      <dgm:spPr/>
    </dgm:pt>
    <dgm:pt modelId="{BBCAFCB4-E1BF-4229-B2DC-85B44AB03345}" type="pres">
      <dgm:prSet presAssocID="{2A19311D-1FA9-4067-8D95-049F19512936}" presName="vert1" presStyleCnt="0"/>
      <dgm:spPr/>
    </dgm:pt>
    <dgm:pt modelId="{0E0DA463-B838-412D-9D5E-51AA4E384478}" type="pres">
      <dgm:prSet presAssocID="{1E5B3964-CF37-4C12-BAA1-91010CBD7AC9}" presName="thickLine" presStyleLbl="alignNode1" presStyleIdx="4" presStyleCnt="6"/>
      <dgm:spPr/>
    </dgm:pt>
    <dgm:pt modelId="{A47F3403-E4AD-460E-965F-A864E28745B8}" type="pres">
      <dgm:prSet presAssocID="{1E5B3964-CF37-4C12-BAA1-91010CBD7AC9}" presName="horz1" presStyleCnt="0"/>
      <dgm:spPr/>
    </dgm:pt>
    <dgm:pt modelId="{0EA90D6A-ABC2-4A48-A09E-61E173D61011}" type="pres">
      <dgm:prSet presAssocID="{1E5B3964-CF37-4C12-BAA1-91010CBD7AC9}" presName="tx1" presStyleLbl="revTx" presStyleIdx="4" presStyleCnt="6"/>
      <dgm:spPr/>
    </dgm:pt>
    <dgm:pt modelId="{F68877CE-2AD2-4E41-8536-FCF35777D36C}" type="pres">
      <dgm:prSet presAssocID="{1E5B3964-CF37-4C12-BAA1-91010CBD7AC9}" presName="vert1" presStyleCnt="0"/>
      <dgm:spPr/>
    </dgm:pt>
    <dgm:pt modelId="{AEEC5ABC-A8BF-46C6-8C97-C18696E88A40}" type="pres">
      <dgm:prSet presAssocID="{3BE8E303-4265-479A-BC01-5E13E36DD354}" presName="thickLine" presStyleLbl="alignNode1" presStyleIdx="5" presStyleCnt="6"/>
      <dgm:spPr/>
    </dgm:pt>
    <dgm:pt modelId="{5F37CC62-B61C-4E2A-8AA7-1FE36CBAA41E}" type="pres">
      <dgm:prSet presAssocID="{3BE8E303-4265-479A-BC01-5E13E36DD354}" presName="horz1" presStyleCnt="0"/>
      <dgm:spPr/>
    </dgm:pt>
    <dgm:pt modelId="{D394F8AA-8342-49A2-B8E6-68771C5A65F0}" type="pres">
      <dgm:prSet presAssocID="{3BE8E303-4265-479A-BC01-5E13E36DD354}" presName="tx1" presStyleLbl="revTx" presStyleIdx="5" presStyleCnt="6"/>
      <dgm:spPr/>
    </dgm:pt>
    <dgm:pt modelId="{AD36FF56-F740-4C5A-B6A5-9282CD46F65D}" type="pres">
      <dgm:prSet presAssocID="{3BE8E303-4265-479A-BC01-5E13E36DD354}" presName="vert1" presStyleCnt="0"/>
      <dgm:spPr/>
    </dgm:pt>
  </dgm:ptLst>
  <dgm:cxnLst>
    <dgm:cxn modelId="{E7F7B108-9E80-43CC-B1F1-D5B3EC4F84A0}" srcId="{2AE36F3A-1BB3-4E0E-B075-9A8B81921522}" destId="{3CBE6D07-876B-43A9-BC14-6E9DDFC79126}" srcOrd="1" destOrd="0" parTransId="{517249D7-9368-4933-AE5B-9488852B73A7}" sibTransId="{0E38E796-CD79-4460-BB57-EF74DE8D0771}"/>
    <dgm:cxn modelId="{8F397B22-355D-44AF-980A-81B098787493}" type="presOf" srcId="{2A19311D-1FA9-4067-8D95-049F19512936}" destId="{445F27B6-6B7A-44F9-9D43-65003E3D3557}" srcOrd="0" destOrd="0" presId="urn:microsoft.com/office/officeart/2008/layout/LinedList"/>
    <dgm:cxn modelId="{58E61363-26F2-422E-89CE-304D3CC60250}" srcId="{2AE36F3A-1BB3-4E0E-B075-9A8B81921522}" destId="{2A19311D-1FA9-4067-8D95-049F19512936}" srcOrd="3" destOrd="0" parTransId="{4CAB7C6B-AAD1-4E77-AE07-B2CF16A8F6C2}" sibTransId="{CFFE8918-38EF-4A38-B083-925B1ACD1C32}"/>
    <dgm:cxn modelId="{DA0AAA65-8794-4741-8108-130E1B778B00}" srcId="{2AE36F3A-1BB3-4E0E-B075-9A8B81921522}" destId="{3BE8E303-4265-479A-BC01-5E13E36DD354}" srcOrd="5" destOrd="0" parTransId="{060EC178-7C5B-4C6D-8D6C-6166B21E0474}" sibTransId="{1D5ECB29-2617-44E2-B8EE-7F291782FF2B}"/>
    <dgm:cxn modelId="{32223657-0ECD-40E8-A17B-584C83691B81}" type="presOf" srcId="{2AE36F3A-1BB3-4E0E-B075-9A8B81921522}" destId="{594E086A-6DD2-4AF6-B6D3-8749CF3B1DA2}" srcOrd="0" destOrd="0" presId="urn:microsoft.com/office/officeart/2008/layout/LinedList"/>
    <dgm:cxn modelId="{5E270684-7E77-4595-9C0F-6C23EBA62BFA}" srcId="{2AE36F3A-1BB3-4E0E-B075-9A8B81921522}" destId="{D4911AAE-9026-4545-88EC-EB50A6AED263}" srcOrd="2" destOrd="0" parTransId="{D6DB64BC-9F0F-4833-9057-A1337441346F}" sibTransId="{30DCAABB-41DE-48DB-8121-CAB6FC949EAF}"/>
    <dgm:cxn modelId="{FCAC658D-480E-48AC-8F60-3FFB054EF554}" srcId="{2AE36F3A-1BB3-4E0E-B075-9A8B81921522}" destId="{1E5B3964-CF37-4C12-BAA1-91010CBD7AC9}" srcOrd="4" destOrd="0" parTransId="{376A4099-1C63-4F66-BAE2-AA873EFF8DA5}" sibTransId="{5FB171CE-D089-4AF6-9841-9AD3CFA7B769}"/>
    <dgm:cxn modelId="{E736929E-0414-40A7-88C3-2607A930B9BE}" type="presOf" srcId="{951902F2-A38B-4D24-9F72-42EEB84EA312}" destId="{EB398F1E-BA7E-42CE-8EB8-394AE0B44835}" srcOrd="0" destOrd="0" presId="urn:microsoft.com/office/officeart/2008/layout/LinedList"/>
    <dgm:cxn modelId="{4C3E57A3-16E8-4DEB-A2CD-03FA7F3D54DC}" type="presOf" srcId="{3BE8E303-4265-479A-BC01-5E13E36DD354}" destId="{D394F8AA-8342-49A2-B8E6-68771C5A65F0}" srcOrd="0" destOrd="0" presId="urn:microsoft.com/office/officeart/2008/layout/LinedList"/>
    <dgm:cxn modelId="{6106FDC1-BEC6-4B03-9E02-31B08BCB6341}" type="presOf" srcId="{1E5B3964-CF37-4C12-BAA1-91010CBD7AC9}" destId="{0EA90D6A-ABC2-4A48-A09E-61E173D61011}" srcOrd="0" destOrd="0" presId="urn:microsoft.com/office/officeart/2008/layout/LinedList"/>
    <dgm:cxn modelId="{527E18E5-6B5B-4B15-80F4-ADACADDD9135}" type="presOf" srcId="{D4911AAE-9026-4545-88EC-EB50A6AED263}" destId="{006C0295-BAEC-4394-908A-84D654B855D3}" srcOrd="0" destOrd="0" presId="urn:microsoft.com/office/officeart/2008/layout/LinedList"/>
    <dgm:cxn modelId="{3346BEF6-1ADB-4B91-AB8E-8581725DFE72}" srcId="{2AE36F3A-1BB3-4E0E-B075-9A8B81921522}" destId="{951902F2-A38B-4D24-9F72-42EEB84EA312}" srcOrd="0" destOrd="0" parTransId="{7171FB13-5B45-46CC-9E30-18F915A1832B}" sibTransId="{1FA7639C-9B50-4838-883C-A729BE2904E1}"/>
    <dgm:cxn modelId="{74C79CFF-1333-4EA2-AC62-B21234EACA93}" type="presOf" srcId="{3CBE6D07-876B-43A9-BC14-6E9DDFC79126}" destId="{40975586-2EF9-4BEC-933F-0AC80F6CE140}" srcOrd="0" destOrd="0" presId="urn:microsoft.com/office/officeart/2008/layout/LinedList"/>
    <dgm:cxn modelId="{E827E8F8-9901-422C-B37F-6605C8052418}" type="presParOf" srcId="{594E086A-6DD2-4AF6-B6D3-8749CF3B1DA2}" destId="{FB60669A-8DCE-448C-BBA6-C7A795804185}" srcOrd="0" destOrd="0" presId="urn:microsoft.com/office/officeart/2008/layout/LinedList"/>
    <dgm:cxn modelId="{66D5A39F-B36B-4B2A-B964-E57DE3A5EE6B}" type="presParOf" srcId="{594E086A-6DD2-4AF6-B6D3-8749CF3B1DA2}" destId="{778F24CA-64CA-4E59-BB3E-A94D6F671D67}" srcOrd="1" destOrd="0" presId="urn:microsoft.com/office/officeart/2008/layout/LinedList"/>
    <dgm:cxn modelId="{AAE8C3F0-1E49-4B71-A261-544799FA445A}" type="presParOf" srcId="{778F24CA-64CA-4E59-BB3E-A94D6F671D67}" destId="{EB398F1E-BA7E-42CE-8EB8-394AE0B44835}" srcOrd="0" destOrd="0" presId="urn:microsoft.com/office/officeart/2008/layout/LinedList"/>
    <dgm:cxn modelId="{1D5BFF4B-1BCE-4E13-B127-F7329C8DAF98}" type="presParOf" srcId="{778F24CA-64CA-4E59-BB3E-A94D6F671D67}" destId="{C1DF854F-FF11-4D34-B3EB-6DA3843C8864}" srcOrd="1" destOrd="0" presId="urn:microsoft.com/office/officeart/2008/layout/LinedList"/>
    <dgm:cxn modelId="{D4232A44-C4A5-4E8B-99D2-1FD7C4B371D7}" type="presParOf" srcId="{594E086A-6DD2-4AF6-B6D3-8749CF3B1DA2}" destId="{2BAEA7EC-CFD0-4660-BFA2-5002C0F8F111}" srcOrd="2" destOrd="0" presId="urn:microsoft.com/office/officeart/2008/layout/LinedList"/>
    <dgm:cxn modelId="{EC3B21D9-78B3-4602-9C53-6A7D9C076D19}" type="presParOf" srcId="{594E086A-6DD2-4AF6-B6D3-8749CF3B1DA2}" destId="{8A1341DB-6A4A-4C98-99F4-661F772175D3}" srcOrd="3" destOrd="0" presId="urn:microsoft.com/office/officeart/2008/layout/LinedList"/>
    <dgm:cxn modelId="{5AA51B7A-B28D-4B32-AC1C-D75CED485245}" type="presParOf" srcId="{8A1341DB-6A4A-4C98-99F4-661F772175D3}" destId="{40975586-2EF9-4BEC-933F-0AC80F6CE140}" srcOrd="0" destOrd="0" presId="urn:microsoft.com/office/officeart/2008/layout/LinedList"/>
    <dgm:cxn modelId="{74D15E5D-06F3-43A5-A5D1-D7C7C9E4ED8E}" type="presParOf" srcId="{8A1341DB-6A4A-4C98-99F4-661F772175D3}" destId="{E322BD3A-F494-4556-AD30-9F80ED8B37E0}" srcOrd="1" destOrd="0" presId="urn:microsoft.com/office/officeart/2008/layout/LinedList"/>
    <dgm:cxn modelId="{3208A5AD-5958-4A99-8037-B6F29F0506E3}" type="presParOf" srcId="{594E086A-6DD2-4AF6-B6D3-8749CF3B1DA2}" destId="{8501D925-0D63-4292-9E1B-087581163BDA}" srcOrd="4" destOrd="0" presId="urn:microsoft.com/office/officeart/2008/layout/LinedList"/>
    <dgm:cxn modelId="{80EBA355-AD8B-4C8A-B847-86F1421A1C74}" type="presParOf" srcId="{594E086A-6DD2-4AF6-B6D3-8749CF3B1DA2}" destId="{875BC7A3-99FA-46D9-BA4A-879420D27DF9}" srcOrd="5" destOrd="0" presId="urn:microsoft.com/office/officeart/2008/layout/LinedList"/>
    <dgm:cxn modelId="{DC260C5F-8B5F-4462-9FBD-94C8F521E747}" type="presParOf" srcId="{875BC7A3-99FA-46D9-BA4A-879420D27DF9}" destId="{006C0295-BAEC-4394-908A-84D654B855D3}" srcOrd="0" destOrd="0" presId="urn:microsoft.com/office/officeart/2008/layout/LinedList"/>
    <dgm:cxn modelId="{F0D6AEA8-5491-41DB-95EB-39AF219A2F0E}" type="presParOf" srcId="{875BC7A3-99FA-46D9-BA4A-879420D27DF9}" destId="{4CDF3DD2-9B3F-4794-8039-6CEFEC2A3440}" srcOrd="1" destOrd="0" presId="urn:microsoft.com/office/officeart/2008/layout/LinedList"/>
    <dgm:cxn modelId="{3F58588E-84C8-4909-9860-1AB388B2A2C4}" type="presParOf" srcId="{594E086A-6DD2-4AF6-B6D3-8749CF3B1DA2}" destId="{FFF25A6E-E20A-40D7-B404-9B312165CEA8}" srcOrd="6" destOrd="0" presId="urn:microsoft.com/office/officeart/2008/layout/LinedList"/>
    <dgm:cxn modelId="{D0F0EF3B-B1FF-410D-AB9C-2F911F91C641}" type="presParOf" srcId="{594E086A-6DD2-4AF6-B6D3-8749CF3B1DA2}" destId="{016F5DAC-C0A2-46D4-8510-F9DF21088833}" srcOrd="7" destOrd="0" presId="urn:microsoft.com/office/officeart/2008/layout/LinedList"/>
    <dgm:cxn modelId="{40869759-7B06-4DE5-81BB-9DFD18110D32}" type="presParOf" srcId="{016F5DAC-C0A2-46D4-8510-F9DF21088833}" destId="{445F27B6-6B7A-44F9-9D43-65003E3D3557}" srcOrd="0" destOrd="0" presId="urn:microsoft.com/office/officeart/2008/layout/LinedList"/>
    <dgm:cxn modelId="{BA9B563B-C0F0-4B8D-A5D0-20212A1002C2}" type="presParOf" srcId="{016F5DAC-C0A2-46D4-8510-F9DF21088833}" destId="{BBCAFCB4-E1BF-4229-B2DC-85B44AB03345}" srcOrd="1" destOrd="0" presId="urn:microsoft.com/office/officeart/2008/layout/LinedList"/>
    <dgm:cxn modelId="{C635FD0B-858C-45E5-977C-30EC8ED3E024}" type="presParOf" srcId="{594E086A-6DD2-4AF6-B6D3-8749CF3B1DA2}" destId="{0E0DA463-B838-412D-9D5E-51AA4E384478}" srcOrd="8" destOrd="0" presId="urn:microsoft.com/office/officeart/2008/layout/LinedList"/>
    <dgm:cxn modelId="{BFB943F6-4461-4D16-A524-0C33AD27B605}" type="presParOf" srcId="{594E086A-6DD2-4AF6-B6D3-8749CF3B1DA2}" destId="{A47F3403-E4AD-460E-965F-A864E28745B8}" srcOrd="9" destOrd="0" presId="urn:microsoft.com/office/officeart/2008/layout/LinedList"/>
    <dgm:cxn modelId="{BD41E62D-F993-4DA2-8617-B7606C579AB5}" type="presParOf" srcId="{A47F3403-E4AD-460E-965F-A864E28745B8}" destId="{0EA90D6A-ABC2-4A48-A09E-61E173D61011}" srcOrd="0" destOrd="0" presId="urn:microsoft.com/office/officeart/2008/layout/LinedList"/>
    <dgm:cxn modelId="{EA63DBC0-63A1-4F47-AF16-5D1385DF2B60}" type="presParOf" srcId="{A47F3403-E4AD-460E-965F-A864E28745B8}" destId="{F68877CE-2AD2-4E41-8536-FCF35777D36C}" srcOrd="1" destOrd="0" presId="urn:microsoft.com/office/officeart/2008/layout/LinedList"/>
    <dgm:cxn modelId="{EFC94806-E4D2-4B63-810F-CE6ABCA5C59D}" type="presParOf" srcId="{594E086A-6DD2-4AF6-B6D3-8749CF3B1DA2}" destId="{AEEC5ABC-A8BF-46C6-8C97-C18696E88A40}" srcOrd="10" destOrd="0" presId="urn:microsoft.com/office/officeart/2008/layout/LinedList"/>
    <dgm:cxn modelId="{A372FB6D-EFEF-42FC-8C5A-3E5C8881E22C}" type="presParOf" srcId="{594E086A-6DD2-4AF6-B6D3-8749CF3B1DA2}" destId="{5F37CC62-B61C-4E2A-8AA7-1FE36CBAA41E}" srcOrd="11" destOrd="0" presId="urn:microsoft.com/office/officeart/2008/layout/LinedList"/>
    <dgm:cxn modelId="{E655758C-9B81-4C31-96B5-14BFF65CA65D}" type="presParOf" srcId="{5F37CC62-B61C-4E2A-8AA7-1FE36CBAA41E}" destId="{D394F8AA-8342-49A2-B8E6-68771C5A65F0}" srcOrd="0" destOrd="0" presId="urn:microsoft.com/office/officeart/2008/layout/LinedList"/>
    <dgm:cxn modelId="{BC9D3C38-5D49-41AF-B4B4-178663B07738}" type="presParOf" srcId="{5F37CC62-B61C-4E2A-8AA7-1FE36CBAA41E}" destId="{AD36FF56-F740-4C5A-B6A5-9282CD46F65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B82D62-6BE0-41DA-8F6C-459F16ADD41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066642-A952-4E73-B7B0-2E54F71711FC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/>
            <a:t>Годовая подписка на приложение(на один ресторан или один филиал) с учетом пробного периода: 82500 рублей  </a:t>
          </a:r>
          <a:endParaRPr lang="en-US" dirty="0"/>
        </a:p>
      </dgm:t>
    </dgm:pt>
    <dgm:pt modelId="{77C17CFB-17A2-4696-8A61-31655292F3E7}" type="parTrans" cxnId="{4076E42B-D476-411F-89D7-FCE0EC42D5FC}">
      <dgm:prSet/>
      <dgm:spPr/>
      <dgm:t>
        <a:bodyPr/>
        <a:lstStyle/>
        <a:p>
          <a:endParaRPr lang="en-US"/>
        </a:p>
      </dgm:t>
    </dgm:pt>
    <dgm:pt modelId="{CFE49419-B5EB-405B-8002-EADB0AF3AA31}" type="sibTrans" cxnId="{4076E42B-D476-411F-89D7-FCE0EC42D5FC}">
      <dgm:prSet/>
      <dgm:spPr/>
      <dgm:t>
        <a:bodyPr/>
        <a:lstStyle/>
        <a:p>
          <a:endParaRPr lang="en-US"/>
        </a:p>
      </dgm:t>
    </dgm:pt>
    <dgm:pt modelId="{43BFA769-38AF-461B-94CE-C19D5E55DDF7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/>
            <a:t>Первый пробный месяц – бесплатно, потом ежемесячная подписка за 7500 рублей(на один ресторан или один филиал). В эту стоимость также входит бесплатное обслуживание приложения</a:t>
          </a:r>
          <a:endParaRPr lang="en-US" dirty="0"/>
        </a:p>
      </dgm:t>
    </dgm:pt>
    <dgm:pt modelId="{7D58358C-DB25-4545-A490-7D802BED8991}" type="parTrans" cxnId="{BF017DAD-970B-4C89-B50F-0EECDAAD9462}">
      <dgm:prSet/>
      <dgm:spPr/>
      <dgm:t>
        <a:bodyPr/>
        <a:lstStyle/>
        <a:p>
          <a:endParaRPr lang="en-US"/>
        </a:p>
      </dgm:t>
    </dgm:pt>
    <dgm:pt modelId="{B4193C3A-A05D-4ABE-97EF-5ECAA7A01154}" type="sibTrans" cxnId="{BF017DAD-970B-4C89-B50F-0EECDAAD9462}">
      <dgm:prSet/>
      <dgm:spPr/>
      <dgm:t>
        <a:bodyPr/>
        <a:lstStyle/>
        <a:p>
          <a:endParaRPr lang="en-US"/>
        </a:p>
      </dgm:t>
    </dgm:pt>
    <dgm:pt modelId="{0ABBAE31-38E8-4B3E-B9CD-24AE88D7E050}" type="pres">
      <dgm:prSet presAssocID="{A8B82D62-6BE0-41DA-8F6C-459F16ADD413}" presName="root" presStyleCnt="0">
        <dgm:presLayoutVars>
          <dgm:dir/>
          <dgm:resizeHandles val="exact"/>
        </dgm:presLayoutVars>
      </dgm:prSet>
      <dgm:spPr/>
    </dgm:pt>
    <dgm:pt modelId="{20670338-9EED-44BA-A511-60CFA3AF4603}" type="pres">
      <dgm:prSet presAssocID="{C7066642-A952-4E73-B7B0-2E54F71711FC}" presName="compNode" presStyleCnt="0"/>
      <dgm:spPr/>
    </dgm:pt>
    <dgm:pt modelId="{4ED668A1-BED6-4A36-83F8-1B159FD86D04}" type="pres">
      <dgm:prSet presAssocID="{C7066642-A952-4E73-B7B0-2E54F71711FC}" presName="bgRect" presStyleLbl="bgShp" presStyleIdx="0" presStyleCnt="2"/>
      <dgm:spPr/>
    </dgm:pt>
    <dgm:pt modelId="{92CC3785-DA2F-4FDF-83A6-87DE4EE2830B}" type="pres">
      <dgm:prSet presAssocID="{C7066642-A952-4E73-B7B0-2E54F71711F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54700A3E-2BBD-4F2C-8F41-7CE46D408340}" type="pres">
      <dgm:prSet presAssocID="{C7066642-A952-4E73-B7B0-2E54F71711FC}" presName="spaceRect" presStyleCnt="0"/>
      <dgm:spPr/>
    </dgm:pt>
    <dgm:pt modelId="{0A452B86-F728-4D92-9E9A-BF97559EC318}" type="pres">
      <dgm:prSet presAssocID="{C7066642-A952-4E73-B7B0-2E54F71711FC}" presName="parTx" presStyleLbl="revTx" presStyleIdx="0" presStyleCnt="2">
        <dgm:presLayoutVars>
          <dgm:chMax val="0"/>
          <dgm:chPref val="0"/>
        </dgm:presLayoutVars>
      </dgm:prSet>
      <dgm:spPr/>
    </dgm:pt>
    <dgm:pt modelId="{67202B9D-819C-4651-BE4B-C91111A5FD96}" type="pres">
      <dgm:prSet presAssocID="{CFE49419-B5EB-405B-8002-EADB0AF3AA31}" presName="sibTrans" presStyleCnt="0"/>
      <dgm:spPr/>
    </dgm:pt>
    <dgm:pt modelId="{9DBD6F47-8128-4D48-8943-A94EF96CF795}" type="pres">
      <dgm:prSet presAssocID="{43BFA769-38AF-461B-94CE-C19D5E55DDF7}" presName="compNode" presStyleCnt="0"/>
      <dgm:spPr/>
    </dgm:pt>
    <dgm:pt modelId="{1E74191C-0A9C-4C1A-89FC-C302BB848987}" type="pres">
      <dgm:prSet presAssocID="{43BFA769-38AF-461B-94CE-C19D5E55DDF7}" presName="bgRect" presStyleLbl="bgShp" presStyleIdx="1" presStyleCnt="2"/>
      <dgm:spPr/>
    </dgm:pt>
    <dgm:pt modelId="{8D080C48-7A12-43FB-8535-83F77923003D}" type="pres">
      <dgm:prSet presAssocID="{43BFA769-38AF-461B-94CE-C19D5E55DDF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 установлен со сплошной заливкой"/>
        </a:ext>
      </dgm:extLst>
    </dgm:pt>
    <dgm:pt modelId="{9985012B-2FDE-4482-8093-A6F4D1852319}" type="pres">
      <dgm:prSet presAssocID="{43BFA769-38AF-461B-94CE-C19D5E55DDF7}" presName="spaceRect" presStyleCnt="0"/>
      <dgm:spPr/>
    </dgm:pt>
    <dgm:pt modelId="{8D4E187B-8C8C-4C30-9BDD-C02DEEC8C76A}" type="pres">
      <dgm:prSet presAssocID="{43BFA769-38AF-461B-94CE-C19D5E55DDF7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4076E42B-D476-411F-89D7-FCE0EC42D5FC}" srcId="{A8B82D62-6BE0-41DA-8F6C-459F16ADD413}" destId="{C7066642-A952-4E73-B7B0-2E54F71711FC}" srcOrd="0" destOrd="0" parTransId="{77C17CFB-17A2-4696-8A61-31655292F3E7}" sibTransId="{CFE49419-B5EB-405B-8002-EADB0AF3AA31}"/>
    <dgm:cxn modelId="{71C31637-F6B6-424F-9130-3AB54D29C441}" type="presOf" srcId="{C7066642-A952-4E73-B7B0-2E54F71711FC}" destId="{0A452B86-F728-4D92-9E9A-BF97559EC318}" srcOrd="0" destOrd="0" presId="urn:microsoft.com/office/officeart/2018/2/layout/IconVerticalSolidList"/>
    <dgm:cxn modelId="{0BA9D774-A407-4DCE-9E2A-B0E00556DB20}" type="presOf" srcId="{A8B82D62-6BE0-41DA-8F6C-459F16ADD413}" destId="{0ABBAE31-38E8-4B3E-B9CD-24AE88D7E050}" srcOrd="0" destOrd="0" presId="urn:microsoft.com/office/officeart/2018/2/layout/IconVerticalSolidList"/>
    <dgm:cxn modelId="{BF017DAD-970B-4C89-B50F-0EECDAAD9462}" srcId="{A8B82D62-6BE0-41DA-8F6C-459F16ADD413}" destId="{43BFA769-38AF-461B-94CE-C19D5E55DDF7}" srcOrd="1" destOrd="0" parTransId="{7D58358C-DB25-4545-A490-7D802BED8991}" sibTransId="{B4193C3A-A05D-4ABE-97EF-5ECAA7A01154}"/>
    <dgm:cxn modelId="{8E31D4D9-EBB3-44AD-92C8-E92CEE958353}" type="presOf" srcId="{43BFA769-38AF-461B-94CE-C19D5E55DDF7}" destId="{8D4E187B-8C8C-4C30-9BDD-C02DEEC8C76A}" srcOrd="0" destOrd="0" presId="urn:microsoft.com/office/officeart/2018/2/layout/IconVerticalSolidList"/>
    <dgm:cxn modelId="{80D92161-9B02-4E3D-903F-DFBF0D01E59D}" type="presParOf" srcId="{0ABBAE31-38E8-4B3E-B9CD-24AE88D7E050}" destId="{20670338-9EED-44BA-A511-60CFA3AF4603}" srcOrd="0" destOrd="0" presId="urn:microsoft.com/office/officeart/2018/2/layout/IconVerticalSolidList"/>
    <dgm:cxn modelId="{77DA47FC-1546-4959-919E-DEC528FD939B}" type="presParOf" srcId="{20670338-9EED-44BA-A511-60CFA3AF4603}" destId="{4ED668A1-BED6-4A36-83F8-1B159FD86D04}" srcOrd="0" destOrd="0" presId="urn:microsoft.com/office/officeart/2018/2/layout/IconVerticalSolidList"/>
    <dgm:cxn modelId="{92CA3436-F651-483A-91AD-7841259C2121}" type="presParOf" srcId="{20670338-9EED-44BA-A511-60CFA3AF4603}" destId="{92CC3785-DA2F-4FDF-83A6-87DE4EE2830B}" srcOrd="1" destOrd="0" presId="urn:microsoft.com/office/officeart/2018/2/layout/IconVerticalSolidList"/>
    <dgm:cxn modelId="{7BB0521E-DD05-4A5E-8AEA-4117CAEED44A}" type="presParOf" srcId="{20670338-9EED-44BA-A511-60CFA3AF4603}" destId="{54700A3E-2BBD-4F2C-8F41-7CE46D408340}" srcOrd="2" destOrd="0" presId="urn:microsoft.com/office/officeart/2018/2/layout/IconVerticalSolidList"/>
    <dgm:cxn modelId="{019F7DA0-0C8E-4462-B623-C722893B3663}" type="presParOf" srcId="{20670338-9EED-44BA-A511-60CFA3AF4603}" destId="{0A452B86-F728-4D92-9E9A-BF97559EC318}" srcOrd="3" destOrd="0" presId="urn:microsoft.com/office/officeart/2018/2/layout/IconVerticalSolidList"/>
    <dgm:cxn modelId="{F0976821-8C94-437A-BCAA-A72144C2AFE4}" type="presParOf" srcId="{0ABBAE31-38E8-4B3E-B9CD-24AE88D7E050}" destId="{67202B9D-819C-4651-BE4B-C91111A5FD96}" srcOrd="1" destOrd="0" presId="urn:microsoft.com/office/officeart/2018/2/layout/IconVerticalSolidList"/>
    <dgm:cxn modelId="{311A02FA-9533-4722-A312-B612BAFFC952}" type="presParOf" srcId="{0ABBAE31-38E8-4B3E-B9CD-24AE88D7E050}" destId="{9DBD6F47-8128-4D48-8943-A94EF96CF795}" srcOrd="2" destOrd="0" presId="urn:microsoft.com/office/officeart/2018/2/layout/IconVerticalSolidList"/>
    <dgm:cxn modelId="{C533ECB7-4FA5-4856-9D85-CE9E9C24C2B3}" type="presParOf" srcId="{9DBD6F47-8128-4D48-8943-A94EF96CF795}" destId="{1E74191C-0A9C-4C1A-89FC-C302BB848987}" srcOrd="0" destOrd="0" presId="urn:microsoft.com/office/officeart/2018/2/layout/IconVerticalSolidList"/>
    <dgm:cxn modelId="{8E3BF36A-CD64-4C18-A6B7-1FCF1A95C412}" type="presParOf" srcId="{9DBD6F47-8128-4D48-8943-A94EF96CF795}" destId="{8D080C48-7A12-43FB-8535-83F77923003D}" srcOrd="1" destOrd="0" presId="urn:microsoft.com/office/officeart/2018/2/layout/IconVerticalSolidList"/>
    <dgm:cxn modelId="{80C1FC66-4E72-4EB1-80BD-9E4071840988}" type="presParOf" srcId="{9DBD6F47-8128-4D48-8943-A94EF96CF795}" destId="{9985012B-2FDE-4482-8093-A6F4D1852319}" srcOrd="2" destOrd="0" presId="urn:microsoft.com/office/officeart/2018/2/layout/IconVerticalSolidList"/>
    <dgm:cxn modelId="{DC6E5157-3D93-460B-ABDA-C8DA89C4FDD0}" type="presParOf" srcId="{9DBD6F47-8128-4D48-8943-A94EF96CF795}" destId="{8D4E187B-8C8C-4C30-9BDD-C02DEEC8C76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9119BF-7874-49FE-A8C1-028953601FA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758545-DB40-42A7-9A81-7B7706130939}">
      <dgm:prSet/>
      <dgm:spPr/>
      <dgm:t>
        <a:bodyPr/>
        <a:lstStyle/>
        <a:p>
          <a:pPr>
            <a:lnSpc>
              <a:spcPct val="150000"/>
            </a:lnSpc>
          </a:pPr>
          <a:r>
            <a:rPr lang="ru-RU" dirty="0"/>
            <a:t>ЗП руководителя проекта: 50000 рублей в месяц</a:t>
          </a:r>
        </a:p>
        <a:p>
          <a:pPr>
            <a:lnSpc>
              <a:spcPct val="150000"/>
            </a:lnSpc>
          </a:pPr>
          <a:r>
            <a:rPr lang="ru-RU" dirty="0"/>
            <a:t>Программист: 40000 в месяц</a:t>
          </a:r>
          <a:br>
            <a:rPr lang="ru-RU" dirty="0"/>
          </a:br>
          <a:r>
            <a:rPr lang="ru-RU" dirty="0"/>
            <a:t>Работа маркетолога: 30000 рублей в месяц</a:t>
          </a:r>
        </a:p>
      </dgm:t>
    </dgm:pt>
    <dgm:pt modelId="{C81C23A0-6F07-446B-A550-D980178D0E4F}" type="parTrans" cxnId="{E66F2966-3572-4DFA-A341-A06C97C2BC37}">
      <dgm:prSet/>
      <dgm:spPr/>
      <dgm:t>
        <a:bodyPr/>
        <a:lstStyle/>
        <a:p>
          <a:endParaRPr lang="en-US"/>
        </a:p>
      </dgm:t>
    </dgm:pt>
    <dgm:pt modelId="{1C28A61F-2D1C-4DE8-A2AB-CEC2838B3DC6}" type="sibTrans" cxnId="{E66F2966-3572-4DFA-A341-A06C97C2BC37}">
      <dgm:prSet/>
      <dgm:spPr/>
      <dgm:t>
        <a:bodyPr/>
        <a:lstStyle/>
        <a:p>
          <a:endParaRPr lang="en-US"/>
        </a:p>
      </dgm:t>
    </dgm:pt>
    <dgm:pt modelId="{3E906212-5994-41E9-A7AE-A2CE8EB7C718}">
      <dgm:prSet/>
      <dgm:spPr/>
      <dgm:t>
        <a:bodyPr/>
        <a:lstStyle/>
        <a:p>
          <a:pPr>
            <a:lnSpc>
              <a:spcPct val="150000"/>
            </a:lnSpc>
          </a:pPr>
          <a:r>
            <a:rPr lang="ru-RU" dirty="0"/>
            <a:t>Домен: 400 рублей в месяц</a:t>
          </a:r>
          <a:br>
            <a:rPr lang="en-US" dirty="0"/>
          </a:br>
          <a:r>
            <a:rPr lang="ru-RU" dirty="0"/>
            <a:t>Хостинг: 15000 в месяц</a:t>
          </a:r>
        </a:p>
        <a:p>
          <a:pPr>
            <a:lnSpc>
              <a:spcPct val="150000"/>
            </a:lnSpc>
          </a:pPr>
          <a:r>
            <a:rPr lang="ru-RU" dirty="0"/>
            <a:t>Подписка на платформы: 833 рублей</a:t>
          </a:r>
          <a:r>
            <a:rPr lang="en-US" dirty="0"/>
            <a:t> </a:t>
          </a:r>
          <a:r>
            <a:rPr lang="ru-RU" dirty="0"/>
            <a:t>в месяц</a:t>
          </a:r>
          <a:endParaRPr lang="en-US" dirty="0"/>
        </a:p>
      </dgm:t>
    </dgm:pt>
    <dgm:pt modelId="{E3DD70CE-0772-4F09-94DE-972C05CD3F02}" type="sibTrans" cxnId="{D9154CD7-FD12-4676-A845-DD093FAC436B}">
      <dgm:prSet/>
      <dgm:spPr/>
      <dgm:t>
        <a:bodyPr/>
        <a:lstStyle/>
        <a:p>
          <a:endParaRPr lang="en-US"/>
        </a:p>
      </dgm:t>
    </dgm:pt>
    <dgm:pt modelId="{8C037769-59D7-4E41-AF0B-032B87AE61D6}" type="parTrans" cxnId="{D9154CD7-FD12-4676-A845-DD093FAC436B}">
      <dgm:prSet/>
      <dgm:spPr/>
      <dgm:t>
        <a:bodyPr/>
        <a:lstStyle/>
        <a:p>
          <a:endParaRPr lang="en-US"/>
        </a:p>
      </dgm:t>
    </dgm:pt>
    <dgm:pt modelId="{45955C64-97D1-4E84-B0E5-D6EBDEE75EF8}" type="pres">
      <dgm:prSet presAssocID="{7E9119BF-7874-49FE-A8C1-028953601FAE}" presName="root" presStyleCnt="0">
        <dgm:presLayoutVars>
          <dgm:dir/>
          <dgm:resizeHandles val="exact"/>
        </dgm:presLayoutVars>
      </dgm:prSet>
      <dgm:spPr/>
    </dgm:pt>
    <dgm:pt modelId="{4986FC75-EE63-4182-9ADE-06529EE64047}" type="pres">
      <dgm:prSet presAssocID="{3E906212-5994-41E9-A7AE-A2CE8EB7C718}" presName="compNode" presStyleCnt="0"/>
      <dgm:spPr/>
    </dgm:pt>
    <dgm:pt modelId="{30957CEE-0770-4D33-A819-FCF726867D4D}" type="pres">
      <dgm:prSet presAssocID="{3E906212-5994-41E9-A7AE-A2CE8EB7C718}" presName="bgRect" presStyleLbl="bgShp" presStyleIdx="0" presStyleCnt="2" custLinFactNeighborX="-4484" custLinFactNeighborY="1163"/>
      <dgm:spPr/>
    </dgm:pt>
    <dgm:pt modelId="{A4B3661B-4556-4784-9454-03220ECC098C}" type="pres">
      <dgm:prSet presAssocID="{3E906212-5994-41E9-A7AE-A2CE8EB7C71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Абак контур"/>
        </a:ext>
      </dgm:extLst>
    </dgm:pt>
    <dgm:pt modelId="{CC671FA1-B9D7-43F8-8CCC-49B9E3B29038}" type="pres">
      <dgm:prSet presAssocID="{3E906212-5994-41E9-A7AE-A2CE8EB7C718}" presName="spaceRect" presStyleCnt="0"/>
      <dgm:spPr/>
    </dgm:pt>
    <dgm:pt modelId="{732BB75D-DBF1-4E33-A4FF-9F89DADF25D5}" type="pres">
      <dgm:prSet presAssocID="{3E906212-5994-41E9-A7AE-A2CE8EB7C718}" presName="parTx" presStyleLbl="revTx" presStyleIdx="0" presStyleCnt="2">
        <dgm:presLayoutVars>
          <dgm:chMax val="0"/>
          <dgm:chPref val="0"/>
        </dgm:presLayoutVars>
      </dgm:prSet>
      <dgm:spPr/>
    </dgm:pt>
    <dgm:pt modelId="{7E5C961B-0849-490B-BF17-18195585345F}" type="pres">
      <dgm:prSet presAssocID="{E3DD70CE-0772-4F09-94DE-972C05CD3F02}" presName="sibTrans" presStyleCnt="0"/>
      <dgm:spPr/>
    </dgm:pt>
    <dgm:pt modelId="{8D34E681-F0A5-463C-8641-E2C1B3517443}" type="pres">
      <dgm:prSet presAssocID="{D3758545-DB40-42A7-9A81-7B7706130939}" presName="compNode" presStyleCnt="0"/>
      <dgm:spPr/>
    </dgm:pt>
    <dgm:pt modelId="{56875FAD-210B-4EB6-A858-57358E9DC093}" type="pres">
      <dgm:prSet presAssocID="{D3758545-DB40-42A7-9A81-7B7706130939}" presName="bgRect" presStyleLbl="bgShp" presStyleIdx="1" presStyleCnt="2" custLinFactNeighborX="-1002" custLinFactNeighborY="200"/>
      <dgm:spPr/>
    </dgm:pt>
    <dgm:pt modelId="{C3DEFDD0-0998-4606-A34D-14D21E878FA7}" type="pres">
      <dgm:prSet presAssocID="{D3758545-DB40-42A7-9A81-7B770613093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8D4D1200-A07B-4FB4-A26E-AA0EB7F9EA14}" type="pres">
      <dgm:prSet presAssocID="{D3758545-DB40-42A7-9A81-7B7706130939}" presName="spaceRect" presStyleCnt="0"/>
      <dgm:spPr/>
    </dgm:pt>
    <dgm:pt modelId="{3F304D21-2666-40E7-A485-117A7FCCE1C9}" type="pres">
      <dgm:prSet presAssocID="{D3758545-DB40-42A7-9A81-7B770613093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9E3FFB2A-BD27-49CE-B403-3FFFCCDB1189}" type="presOf" srcId="{7E9119BF-7874-49FE-A8C1-028953601FAE}" destId="{45955C64-97D1-4E84-B0E5-D6EBDEE75EF8}" srcOrd="0" destOrd="0" presId="urn:microsoft.com/office/officeart/2018/2/layout/IconVerticalSolidList"/>
    <dgm:cxn modelId="{E66F2966-3572-4DFA-A341-A06C97C2BC37}" srcId="{7E9119BF-7874-49FE-A8C1-028953601FAE}" destId="{D3758545-DB40-42A7-9A81-7B7706130939}" srcOrd="1" destOrd="0" parTransId="{C81C23A0-6F07-446B-A550-D980178D0E4F}" sibTransId="{1C28A61F-2D1C-4DE8-A2AB-CEC2838B3DC6}"/>
    <dgm:cxn modelId="{BB71E3B4-6614-4EB0-9F79-F39AED440992}" type="presOf" srcId="{D3758545-DB40-42A7-9A81-7B7706130939}" destId="{3F304D21-2666-40E7-A485-117A7FCCE1C9}" srcOrd="0" destOrd="0" presId="urn:microsoft.com/office/officeart/2018/2/layout/IconVerticalSolidList"/>
    <dgm:cxn modelId="{117478D3-11C3-47B9-A770-E7CFCC7486F2}" type="presOf" srcId="{3E906212-5994-41E9-A7AE-A2CE8EB7C718}" destId="{732BB75D-DBF1-4E33-A4FF-9F89DADF25D5}" srcOrd="0" destOrd="0" presId="urn:microsoft.com/office/officeart/2018/2/layout/IconVerticalSolidList"/>
    <dgm:cxn modelId="{D9154CD7-FD12-4676-A845-DD093FAC436B}" srcId="{7E9119BF-7874-49FE-A8C1-028953601FAE}" destId="{3E906212-5994-41E9-A7AE-A2CE8EB7C718}" srcOrd="0" destOrd="0" parTransId="{8C037769-59D7-4E41-AF0B-032B87AE61D6}" sibTransId="{E3DD70CE-0772-4F09-94DE-972C05CD3F02}"/>
    <dgm:cxn modelId="{B1675DB8-0512-4999-8501-6EF63F7D21FA}" type="presParOf" srcId="{45955C64-97D1-4E84-B0E5-D6EBDEE75EF8}" destId="{4986FC75-EE63-4182-9ADE-06529EE64047}" srcOrd="0" destOrd="0" presId="urn:microsoft.com/office/officeart/2018/2/layout/IconVerticalSolidList"/>
    <dgm:cxn modelId="{EA1A509A-9346-42C6-8518-186643DE146A}" type="presParOf" srcId="{4986FC75-EE63-4182-9ADE-06529EE64047}" destId="{30957CEE-0770-4D33-A819-FCF726867D4D}" srcOrd="0" destOrd="0" presId="urn:microsoft.com/office/officeart/2018/2/layout/IconVerticalSolidList"/>
    <dgm:cxn modelId="{6880C72C-C30E-4CCE-9253-45E2A19A771B}" type="presParOf" srcId="{4986FC75-EE63-4182-9ADE-06529EE64047}" destId="{A4B3661B-4556-4784-9454-03220ECC098C}" srcOrd="1" destOrd="0" presId="urn:microsoft.com/office/officeart/2018/2/layout/IconVerticalSolidList"/>
    <dgm:cxn modelId="{D42DAACF-D370-4D84-8E40-E0718C95F1BD}" type="presParOf" srcId="{4986FC75-EE63-4182-9ADE-06529EE64047}" destId="{CC671FA1-B9D7-43F8-8CCC-49B9E3B29038}" srcOrd="2" destOrd="0" presId="urn:microsoft.com/office/officeart/2018/2/layout/IconVerticalSolidList"/>
    <dgm:cxn modelId="{4622F02A-AF9F-4AB0-9624-5FA8526B3F71}" type="presParOf" srcId="{4986FC75-EE63-4182-9ADE-06529EE64047}" destId="{732BB75D-DBF1-4E33-A4FF-9F89DADF25D5}" srcOrd="3" destOrd="0" presId="urn:microsoft.com/office/officeart/2018/2/layout/IconVerticalSolidList"/>
    <dgm:cxn modelId="{05BFBBDD-BDDF-45D6-B392-675E20BC4448}" type="presParOf" srcId="{45955C64-97D1-4E84-B0E5-D6EBDEE75EF8}" destId="{7E5C961B-0849-490B-BF17-18195585345F}" srcOrd="1" destOrd="0" presId="urn:microsoft.com/office/officeart/2018/2/layout/IconVerticalSolidList"/>
    <dgm:cxn modelId="{05BCAA59-8077-4F8C-8F43-53E8BD15A818}" type="presParOf" srcId="{45955C64-97D1-4E84-B0E5-D6EBDEE75EF8}" destId="{8D34E681-F0A5-463C-8641-E2C1B3517443}" srcOrd="2" destOrd="0" presId="urn:microsoft.com/office/officeart/2018/2/layout/IconVerticalSolidList"/>
    <dgm:cxn modelId="{872D2E73-1AE4-4D6A-9468-9B9327372C1F}" type="presParOf" srcId="{8D34E681-F0A5-463C-8641-E2C1B3517443}" destId="{56875FAD-210B-4EB6-A858-57358E9DC093}" srcOrd="0" destOrd="0" presId="urn:microsoft.com/office/officeart/2018/2/layout/IconVerticalSolidList"/>
    <dgm:cxn modelId="{803122E1-5312-4D42-9208-3CB8221B0EFC}" type="presParOf" srcId="{8D34E681-F0A5-463C-8641-E2C1B3517443}" destId="{C3DEFDD0-0998-4606-A34D-14D21E878FA7}" srcOrd="1" destOrd="0" presId="urn:microsoft.com/office/officeart/2018/2/layout/IconVerticalSolidList"/>
    <dgm:cxn modelId="{19C95D02-4910-472C-A1FA-BBF8067105B9}" type="presParOf" srcId="{8D34E681-F0A5-463C-8641-E2C1B3517443}" destId="{8D4D1200-A07B-4FB4-A26E-AA0EB7F9EA14}" srcOrd="2" destOrd="0" presId="urn:microsoft.com/office/officeart/2018/2/layout/IconVerticalSolidList"/>
    <dgm:cxn modelId="{68C4C87A-9E56-437B-9C37-705A4C794925}" type="presParOf" srcId="{8D34E681-F0A5-463C-8641-E2C1B3517443}" destId="{3F304D21-2666-40E7-A485-117A7FCCE1C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781C75-F810-441A-900F-F877C52F10E4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5FB3FC-78BE-48D7-BDF6-67E3848CCD40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В заведениях общественного питания стоит проблема постоянной смены кадров: новые сотрудники приходят, а у опытных не хватает времени для того, чтобы передать им знания и навыки. Это приводит к низкому уровню услуг и в конечном счете к снижению прибыли и привлекательности заведения.</a:t>
          </a:r>
          <a:endParaRPr lang="en-US" sz="1900" kern="1200"/>
        </a:p>
      </dsp:txBody>
      <dsp:txXfrm>
        <a:off x="696297" y="538547"/>
        <a:ext cx="4171627" cy="2590157"/>
      </dsp:txXfrm>
    </dsp:sp>
    <dsp:sp modelId="{478A2B6A-96B8-43FA-9938-B90A5A4EFA96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6A2804-99F6-42AA-8821-75A946B3DD30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Гипотеза: Автоматизировать процесс обучение сотрудников и организовать его в формате диалога с телеграмм ботом(</a:t>
          </a:r>
          <a:r>
            <a:rPr lang="en-US" sz="1900" kern="1200" dirty="0"/>
            <a:t>MVP</a:t>
          </a:r>
          <a:r>
            <a:rPr lang="ru-RU" sz="1900" kern="1200" dirty="0"/>
            <a:t>) и готовым приложением.</a:t>
          </a:r>
          <a:endParaRPr lang="en-US" sz="1900" kern="1200" dirty="0"/>
        </a:p>
      </dsp:txBody>
      <dsp:txXfrm>
        <a:off x="5991936" y="538547"/>
        <a:ext cx="4171627" cy="25901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2BDB4-AFB9-4990-9F34-7178BA3B6077}">
      <dsp:nvSpPr>
        <dsp:cNvPr id="0" name=""/>
        <dsp:cNvSpPr/>
      </dsp:nvSpPr>
      <dsp:spPr>
        <a:xfrm>
          <a:off x="0" y="707092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FDBB25-E81F-4BFD-B705-79FB2D2D4A16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753DF-DBAB-4B11-9BCC-552812D5134D}">
      <dsp:nvSpPr>
        <dsp:cNvPr id="0" name=""/>
        <dsp:cNvSpPr/>
      </dsp:nvSpPr>
      <dsp:spPr>
        <a:xfrm>
          <a:off x="1507738" y="707092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Автоматизировать процесс обучение сотрудников и организовать его в формате диалога с телеграмм ботом. Данную гипотезу подтвердила компания ООО «Макарон», которые заинтересованы к быстрому и понятному обучению персонала в заведение. </a:t>
          </a:r>
          <a:endParaRPr lang="en-US" sz="1800" kern="1200"/>
        </a:p>
      </dsp:txBody>
      <dsp:txXfrm>
        <a:off x="1507738" y="707092"/>
        <a:ext cx="9007861" cy="1305401"/>
      </dsp:txXfrm>
    </dsp:sp>
    <dsp:sp modelId="{2217F1CD-23DF-4919-A66E-F971AD868384}">
      <dsp:nvSpPr>
        <dsp:cNvPr id="0" name=""/>
        <dsp:cNvSpPr/>
      </dsp:nvSpPr>
      <dsp:spPr>
        <a:xfrm>
          <a:off x="0" y="2338844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0BBB24-88F7-4108-897F-B96BE7F1268C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5FA6C-9D04-4E7E-94C6-DA5157978297}">
      <dsp:nvSpPr>
        <dsp:cNvPr id="0" name=""/>
        <dsp:cNvSpPr/>
      </dsp:nvSpPr>
      <dsp:spPr>
        <a:xfrm>
          <a:off x="1507738" y="2338844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Для многих заведений самый главный критерий, чтобы приложение имело удобный интерфейс и систематизированные блоки лекций для комфортного обучения.</a:t>
          </a:r>
          <a:endParaRPr lang="en-US" sz="1800" kern="1200"/>
        </a:p>
      </dsp:txBody>
      <dsp:txXfrm>
        <a:off x="1507738" y="2338844"/>
        <a:ext cx="9007861" cy="13054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0669A-8DCE-448C-BBA6-C7A795804185}">
      <dsp:nvSpPr>
        <dsp:cNvPr id="0" name=""/>
        <dsp:cNvSpPr/>
      </dsp:nvSpPr>
      <dsp:spPr>
        <a:xfrm>
          <a:off x="0" y="2124"/>
          <a:ext cx="58213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398F1E-BA7E-42CE-8EB8-394AE0B44835}">
      <dsp:nvSpPr>
        <dsp:cNvPr id="0" name=""/>
        <dsp:cNvSpPr/>
      </dsp:nvSpPr>
      <dsp:spPr>
        <a:xfrm>
          <a:off x="0" y="2124"/>
          <a:ext cx="5821392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Оценка рынка произведена для населения России</a:t>
          </a:r>
          <a:endParaRPr lang="en-US" sz="1400" kern="1200"/>
        </a:p>
      </dsp:txBody>
      <dsp:txXfrm>
        <a:off x="0" y="2124"/>
        <a:ext cx="5821392" cy="724514"/>
      </dsp:txXfrm>
    </dsp:sp>
    <dsp:sp modelId="{2BAEA7EC-CFD0-4660-BFA2-5002C0F8F111}">
      <dsp:nvSpPr>
        <dsp:cNvPr id="0" name=""/>
        <dsp:cNvSpPr/>
      </dsp:nvSpPr>
      <dsp:spPr>
        <a:xfrm>
          <a:off x="0" y="726639"/>
          <a:ext cx="58213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975586-2EF9-4BEC-933F-0AC80F6CE140}">
      <dsp:nvSpPr>
        <dsp:cNvPr id="0" name=""/>
        <dsp:cNvSpPr/>
      </dsp:nvSpPr>
      <dsp:spPr>
        <a:xfrm>
          <a:off x="0" y="726639"/>
          <a:ext cx="5821392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TAM (сфера проф обучения в России) =6174 МЛН руб на 2022 </a:t>
          </a:r>
          <a:endParaRPr lang="en-US" sz="1400" kern="1200"/>
        </a:p>
      </dsp:txBody>
      <dsp:txXfrm>
        <a:off x="0" y="726639"/>
        <a:ext cx="5821392" cy="724514"/>
      </dsp:txXfrm>
    </dsp:sp>
    <dsp:sp modelId="{8501D925-0D63-4292-9E1B-087581163BDA}">
      <dsp:nvSpPr>
        <dsp:cNvPr id="0" name=""/>
        <dsp:cNvSpPr/>
      </dsp:nvSpPr>
      <dsp:spPr>
        <a:xfrm>
          <a:off x="0" y="1451154"/>
          <a:ext cx="58213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6C0295-BAEC-4394-908A-84D654B855D3}">
      <dsp:nvSpPr>
        <dsp:cNvPr id="0" name=""/>
        <dsp:cNvSpPr/>
      </dsp:nvSpPr>
      <dsp:spPr>
        <a:xfrm>
          <a:off x="0" y="1451154"/>
          <a:ext cx="5821392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Sam (обучения персонала в заведениях общепита в России ) = 6174млн*</a:t>
          </a:r>
          <a:r>
            <a:rPr lang="en-US" sz="1400" kern="1200"/>
            <a:t>0,2</a:t>
          </a:r>
          <a:r>
            <a:rPr lang="ru-RU" sz="1400" kern="1200"/>
            <a:t>%=1 234,8 млн руб</a:t>
          </a:r>
          <a:endParaRPr lang="en-US" sz="1400" kern="1200"/>
        </a:p>
      </dsp:txBody>
      <dsp:txXfrm>
        <a:off x="0" y="1451154"/>
        <a:ext cx="5821392" cy="724514"/>
      </dsp:txXfrm>
    </dsp:sp>
    <dsp:sp modelId="{FFF25A6E-E20A-40D7-B404-9B312165CEA8}">
      <dsp:nvSpPr>
        <dsp:cNvPr id="0" name=""/>
        <dsp:cNvSpPr/>
      </dsp:nvSpPr>
      <dsp:spPr>
        <a:xfrm>
          <a:off x="0" y="2175669"/>
          <a:ext cx="58213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5F27B6-6B7A-44F9-9D43-65003E3D3557}">
      <dsp:nvSpPr>
        <dsp:cNvPr id="0" name=""/>
        <dsp:cNvSpPr/>
      </dsp:nvSpPr>
      <dsp:spPr>
        <a:xfrm>
          <a:off x="0" y="2175669"/>
          <a:ext cx="5821392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SOM (доля рынка, которую мы можем обслужить)=6400(Заведения общественного питания по РО)*0.2(Доля, которую мы собираемся задействовать)*7500(Стоимость нашей подписки в месяц)*12= 115 млн</a:t>
          </a:r>
          <a:endParaRPr lang="en-US" sz="1400" kern="1200" dirty="0"/>
        </a:p>
      </dsp:txBody>
      <dsp:txXfrm>
        <a:off x="0" y="2175669"/>
        <a:ext cx="5821392" cy="724514"/>
      </dsp:txXfrm>
    </dsp:sp>
    <dsp:sp modelId="{0E0DA463-B838-412D-9D5E-51AA4E384478}">
      <dsp:nvSpPr>
        <dsp:cNvPr id="0" name=""/>
        <dsp:cNvSpPr/>
      </dsp:nvSpPr>
      <dsp:spPr>
        <a:xfrm>
          <a:off x="0" y="2900183"/>
          <a:ext cx="58213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90D6A-ABC2-4A48-A09E-61E173D61011}">
      <dsp:nvSpPr>
        <dsp:cNvPr id="0" name=""/>
        <dsp:cNvSpPr/>
      </dsp:nvSpPr>
      <dsp:spPr>
        <a:xfrm>
          <a:off x="0" y="2900183"/>
          <a:ext cx="5821392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Денежный оборот в сфере общепита в России на 2022 составляет 2.9-3 трл рублей +2-2.5%</a:t>
          </a:r>
          <a:endParaRPr lang="en-US" sz="1400" kern="1200"/>
        </a:p>
      </dsp:txBody>
      <dsp:txXfrm>
        <a:off x="0" y="2900183"/>
        <a:ext cx="5821392" cy="724514"/>
      </dsp:txXfrm>
    </dsp:sp>
    <dsp:sp modelId="{AEEC5ABC-A8BF-46C6-8C97-C18696E88A40}">
      <dsp:nvSpPr>
        <dsp:cNvPr id="0" name=""/>
        <dsp:cNvSpPr/>
      </dsp:nvSpPr>
      <dsp:spPr>
        <a:xfrm>
          <a:off x="0" y="3624698"/>
          <a:ext cx="58213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94F8AA-8342-49A2-B8E6-68771C5A65F0}">
      <dsp:nvSpPr>
        <dsp:cNvPr id="0" name=""/>
        <dsp:cNvSpPr/>
      </dsp:nvSpPr>
      <dsp:spPr>
        <a:xfrm>
          <a:off x="0" y="3624698"/>
          <a:ext cx="5821392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В сравнении с 2021. При этом рост рынка обусловлен повышением цен на блюда, который связан с инфляцией.</a:t>
          </a:r>
          <a:endParaRPr lang="en-US" sz="1400" kern="1200"/>
        </a:p>
      </dsp:txBody>
      <dsp:txXfrm>
        <a:off x="0" y="3624698"/>
        <a:ext cx="5821392" cy="7245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668A1-BED6-4A36-83F8-1B159FD86D04}">
      <dsp:nvSpPr>
        <dsp:cNvPr id="0" name=""/>
        <dsp:cNvSpPr/>
      </dsp:nvSpPr>
      <dsp:spPr>
        <a:xfrm>
          <a:off x="0" y="707092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C3785-DA2F-4FDF-83A6-87DE4EE2830B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452B86-F728-4D92-9E9A-BF97559EC318}">
      <dsp:nvSpPr>
        <dsp:cNvPr id="0" name=""/>
        <dsp:cNvSpPr/>
      </dsp:nvSpPr>
      <dsp:spPr>
        <a:xfrm>
          <a:off x="1507738" y="707092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Годовая подписка на приложение(на один ресторан или один филиал) с учетом пробного периода: 82500 рублей  </a:t>
          </a:r>
          <a:endParaRPr lang="en-US" sz="2200" kern="1200" dirty="0"/>
        </a:p>
      </dsp:txBody>
      <dsp:txXfrm>
        <a:off x="1507738" y="707092"/>
        <a:ext cx="9007861" cy="1305401"/>
      </dsp:txXfrm>
    </dsp:sp>
    <dsp:sp modelId="{1E74191C-0A9C-4C1A-89FC-C302BB848987}">
      <dsp:nvSpPr>
        <dsp:cNvPr id="0" name=""/>
        <dsp:cNvSpPr/>
      </dsp:nvSpPr>
      <dsp:spPr>
        <a:xfrm>
          <a:off x="0" y="2338844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080C48-7A12-43FB-8535-83F77923003D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E187B-8C8C-4C30-9BDD-C02DEEC8C76A}">
      <dsp:nvSpPr>
        <dsp:cNvPr id="0" name=""/>
        <dsp:cNvSpPr/>
      </dsp:nvSpPr>
      <dsp:spPr>
        <a:xfrm>
          <a:off x="1507738" y="2338844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Первый пробный месяц – бесплатно, потом ежемесячная подписка за 7500 рублей(на один ресторан или один филиал). В эту стоимость также входит бесплатное обслуживание приложения</a:t>
          </a:r>
          <a:endParaRPr lang="en-US" sz="2200" kern="1200" dirty="0"/>
        </a:p>
      </dsp:txBody>
      <dsp:txXfrm>
        <a:off x="1507738" y="2338844"/>
        <a:ext cx="9007861" cy="13054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957CEE-0770-4D33-A819-FCF726867D4D}">
      <dsp:nvSpPr>
        <dsp:cNvPr id="0" name=""/>
        <dsp:cNvSpPr/>
      </dsp:nvSpPr>
      <dsp:spPr>
        <a:xfrm>
          <a:off x="0" y="722274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3661B-4556-4784-9454-03220ECC098C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2BB75D-DBF1-4E33-A4FF-9F89DADF25D5}">
      <dsp:nvSpPr>
        <dsp:cNvPr id="0" name=""/>
        <dsp:cNvSpPr/>
      </dsp:nvSpPr>
      <dsp:spPr>
        <a:xfrm>
          <a:off x="1507738" y="707092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Домен: 400 рублей в месяц</a:t>
          </a:r>
          <a:br>
            <a:rPr lang="en-US" sz="1400" kern="1200" dirty="0"/>
          </a:br>
          <a:r>
            <a:rPr lang="ru-RU" sz="1400" kern="1200" dirty="0"/>
            <a:t>Хостинг: 15000 в месяц</a:t>
          </a:r>
        </a:p>
        <a:p>
          <a:pPr marL="0" lvl="0" indent="0" algn="l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Подписка на платформы: 833 рублей</a:t>
          </a:r>
          <a:r>
            <a:rPr lang="en-US" sz="1400" kern="1200" dirty="0"/>
            <a:t> </a:t>
          </a:r>
          <a:r>
            <a:rPr lang="ru-RU" sz="1400" kern="1200" dirty="0"/>
            <a:t>в месяц</a:t>
          </a:r>
          <a:endParaRPr lang="en-US" sz="1400" kern="1200" dirty="0"/>
        </a:p>
      </dsp:txBody>
      <dsp:txXfrm>
        <a:off x="1507738" y="707092"/>
        <a:ext cx="9007861" cy="1305401"/>
      </dsp:txXfrm>
    </dsp:sp>
    <dsp:sp modelId="{56875FAD-210B-4EB6-A858-57358E9DC093}">
      <dsp:nvSpPr>
        <dsp:cNvPr id="0" name=""/>
        <dsp:cNvSpPr/>
      </dsp:nvSpPr>
      <dsp:spPr>
        <a:xfrm>
          <a:off x="0" y="2341454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EFDD0-0998-4606-A34D-14D21E878FA7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304D21-2666-40E7-A485-117A7FCCE1C9}">
      <dsp:nvSpPr>
        <dsp:cNvPr id="0" name=""/>
        <dsp:cNvSpPr/>
      </dsp:nvSpPr>
      <dsp:spPr>
        <a:xfrm>
          <a:off x="1507738" y="2338844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ЗП руководителя проекта: 50000 рублей в месяц</a:t>
          </a:r>
        </a:p>
        <a:p>
          <a:pPr marL="0" lvl="0" indent="0" algn="l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Программист: 40000 в месяц</a:t>
          </a:r>
          <a:br>
            <a:rPr lang="ru-RU" sz="1400" kern="1200" dirty="0"/>
          </a:br>
          <a:r>
            <a:rPr lang="ru-RU" sz="1400" kern="1200" dirty="0"/>
            <a:t>Работа маркетолога: 30000 рублей в месяц</a:t>
          </a:r>
        </a:p>
      </dsp:txBody>
      <dsp:txXfrm>
        <a:off x="1507738" y="2338844"/>
        <a:ext cx="9007861" cy="1305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C43B-CEFC-467B-B611-5FAE9B401CD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6D5E-2775-4CF9-B728-0E6DC37E3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5BE2-3109-4919-A2EC-E89A08753112}" type="datetime1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0590-0616-4BE5-AE21-DB696A11C413}" type="datetime1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7267-F7E7-4732-B3A2-7D39DD18150F}" type="datetime1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E8C5-DC90-4E2E-B4B0-A683922D4F4D}" type="datetime1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7EBA-672D-4B8C-9A05-A00CBCAB39B6}" type="datetime1">
              <a:rPr lang="ru-RU" smtClean="0"/>
              <a:t>15.11.2023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0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AE12-872E-49DA-AE8B-956B5D6AA7A3}" type="datetime1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31F3-6866-4D07-8FC4-44CF19F3928B}" type="datetime1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A003-3768-48F7-9A32-6B3375907C1F}" type="datetime1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E177-82CF-4B4A-9A07-CA1A27210F69}" type="datetime1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9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84C7D-9096-48CD-8D57-70D53E7F07B6}" type="datetime1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5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221D-5CA5-4993-A28C-9870481ECC03}" type="datetime1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D549-186E-404F-BE1A-775639DB5BA3}" type="datetime1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21C8C-2651-4D0F-8EC9-1BD12F3C5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svg"/><Relationship Id="rId7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svg"/><Relationship Id="rId7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0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5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3.png"/><Relationship Id="rId12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7.png"/><Relationship Id="rId5" Type="http://schemas.openxmlformats.org/officeDocument/2006/relationships/image" Target="../media/image1.png"/><Relationship Id="rId15" Type="http://schemas.openxmlformats.org/officeDocument/2006/relationships/image" Target="../media/image31.png"/><Relationship Id="rId10" Type="http://schemas.openxmlformats.org/officeDocument/2006/relationships/image" Target="../media/image6.png"/><Relationship Id="rId4" Type="http://schemas.openxmlformats.org/officeDocument/2006/relationships/image" Target="../media/image26.png"/><Relationship Id="rId9" Type="http://schemas.openxmlformats.org/officeDocument/2006/relationships/image" Target="../media/image5.png"/><Relationship Id="rId1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3.png"/><Relationship Id="rId7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35.png"/><Relationship Id="rId10" Type="http://schemas.openxmlformats.org/officeDocument/2006/relationships/image" Target="../media/image5.png"/><Relationship Id="rId4" Type="http://schemas.openxmlformats.org/officeDocument/2006/relationships/image" Target="../media/image34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5230536" y="3242893"/>
            <a:ext cx="0" cy="1902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4FCF2-1A7A-C4DB-C4C4-37C405B27F67}"/>
              </a:ext>
            </a:extLst>
          </p:cNvPr>
          <p:cNvSpPr/>
          <p:nvPr/>
        </p:nvSpPr>
        <p:spPr>
          <a:xfrm>
            <a:off x="179846" y="3070826"/>
            <a:ext cx="47350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Лидер команды:</a:t>
            </a:r>
            <a:br>
              <a:rPr lang="ru-RU" alt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alt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Роенко К.С.</a:t>
            </a:r>
          </a:p>
          <a:p>
            <a:pPr algn="r"/>
            <a:r>
              <a:rPr lang="en-US" altLang="ru-RU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E-mail:Roenko@sfedu.ru</a:t>
            </a:r>
            <a:br>
              <a:rPr lang="en-US" alt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alt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Телефон: +79185337924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24561-7BA9-3DF0-DD10-5321A3CFE9D1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  <p:sp>
        <p:nvSpPr>
          <p:cNvPr id="25" name="Прямоугольник 3">
            <a:extLst>
              <a:ext uri="{FF2B5EF4-FFF2-40B4-BE49-F238E27FC236}">
                <a16:creationId xmlns:a16="http://schemas.microsoft.com/office/drawing/2014/main" id="{EF9BCB2A-816C-001E-F8FE-67CEB6326FC1}"/>
              </a:ext>
            </a:extLst>
          </p:cNvPr>
          <p:cNvSpPr/>
          <p:nvPr/>
        </p:nvSpPr>
        <p:spPr>
          <a:xfrm>
            <a:off x="3419372" y="6399688"/>
            <a:ext cx="5353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24 октября 202</a:t>
            </a: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г.</a:t>
            </a:r>
            <a:endParaRPr lang="ru-RU" sz="1400" b="0" dirty="0">
              <a:solidFill>
                <a:srgbClr val="000000"/>
              </a:solidFill>
              <a:effectLst/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82C5-22F3-DEE4-49F7-731B8EA1B1A9}"/>
              </a:ext>
            </a:extLst>
          </p:cNvPr>
          <p:cNvSpPr txBox="1"/>
          <p:nvPr/>
        </p:nvSpPr>
        <p:spPr>
          <a:xfrm>
            <a:off x="5546174" y="3148643"/>
            <a:ext cx="599658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Приложение для обучения персонала в сфере общественного питания</a:t>
            </a:r>
            <a:endParaRPr 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2420D-667C-73EA-C356-F2E68569F96D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63627F8D-88F6-844F-08CB-A049742F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E9C788-BEC3-58F7-538F-EBEDC129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AF8843-0E1C-476C-D94F-3B812EF24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E1793-DC0E-1453-3E66-83EBB767F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5597EF-516D-0517-7730-5DFBEF744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C5DBE8-D450-7551-4009-F0547DE45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606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CB0CF6-2CFA-54F3-84B8-5EAD69538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6881026" cy="1322887"/>
          </a:xfrm>
        </p:spPr>
        <p:txBody>
          <a:bodyPr>
            <a:normAutofit/>
          </a:bodyPr>
          <a:lstStyle/>
          <a:p>
            <a:r>
              <a:rPr lang="ru-RU"/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CA09A5-7EC9-A4D1-FA5E-C3B46AA75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6573951" cy="3908585"/>
          </a:xfrm>
        </p:spPr>
        <p:txBody>
          <a:bodyPr>
            <a:normAutofit/>
          </a:bodyPr>
          <a:lstStyle/>
          <a:p>
            <a:r>
              <a:rPr lang="ru-RU" sz="1700" dirty="0"/>
              <a:t>Пользователи приложения: Сотрудники ресторана/кафе/бара, включая официантов, поваров, барменов, хостес и других специалистов в общепите</a:t>
            </a:r>
          </a:p>
          <a:p>
            <a:r>
              <a:rPr lang="ru-RU" sz="1700" dirty="0"/>
              <a:t>Потенциальные потребители: Рестораны, кафе, бары и другие предприятия общественного питания, которым необходимо эффективно обучать свой персонал</a:t>
            </a:r>
          </a:p>
          <a:p>
            <a:endParaRPr lang="ru-RU" sz="1700" dirty="0"/>
          </a:p>
          <a:p>
            <a:pPr marL="0" indent="0">
              <a:buNone/>
            </a:pPr>
            <a:r>
              <a:rPr lang="ru-RU" sz="1700" dirty="0"/>
              <a:t>Портрет потребителя:</a:t>
            </a:r>
          </a:p>
          <a:p>
            <a:pPr>
              <a:spcAft>
                <a:spcPts val="800"/>
              </a:spcAft>
            </a:pPr>
            <a:r>
              <a:rPr lang="ru-RU" sz="17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етевые заведения до 20-ти,</a:t>
            </a:r>
          </a:p>
          <a:p>
            <a:pPr>
              <a:spcAft>
                <a:spcPts val="800"/>
              </a:spcAft>
            </a:pPr>
            <a:r>
              <a:rPr lang="ru-RU" sz="17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1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оличество сотрудников в заведении 15-25,</a:t>
            </a:r>
          </a:p>
          <a:p>
            <a:pPr>
              <a:spcAft>
                <a:spcPts val="800"/>
              </a:spcAft>
            </a:pPr>
            <a:r>
              <a:rPr lang="ru-RU" sz="1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Объем выручки 100-150 </a:t>
            </a:r>
            <a:r>
              <a:rPr lang="ru-RU" sz="17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рублей в день.</a:t>
            </a:r>
          </a:p>
          <a:p>
            <a:pPr marL="0" indent="0">
              <a:buNone/>
            </a:pPr>
            <a:endParaRPr lang="ru-RU" sz="1700" dirty="0"/>
          </a:p>
        </p:txBody>
      </p:sp>
      <p:pic>
        <p:nvPicPr>
          <p:cNvPr id="8" name="Graphic 7" descr="Office Worker">
            <a:extLst>
              <a:ext uri="{FF2B5EF4-FFF2-40B4-BE49-F238E27FC236}">
                <a16:creationId xmlns:a16="http://schemas.microsoft.com/office/drawing/2014/main" id="{B8FF1870-91AA-6193-54DF-E23B8E138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5981" y="1990229"/>
            <a:ext cx="2906973" cy="2906973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98C1D1-8B7C-49FE-3290-BFCAF1641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FB21C8C-2651-4D0F-8EC9-1BD12F3C57C8}" type="slidenum">
              <a:rPr lang="ru-RU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ru-RU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006DD4F6-3AAB-E03F-FE97-BDB73C1BE9D6}"/>
              </a:ext>
            </a:extLst>
          </p:cNvPr>
          <p:cNvGrpSpPr/>
          <p:nvPr/>
        </p:nvGrpSpPr>
        <p:grpSpPr>
          <a:xfrm>
            <a:off x="-335631" y="324870"/>
            <a:ext cx="1793495" cy="6031480"/>
            <a:chOff x="-345539" y="124811"/>
            <a:chExt cx="2924626" cy="8832816"/>
          </a:xfrm>
        </p:grpSpPr>
        <p:pic>
          <p:nvPicPr>
            <p:cNvPr id="6" name="Рисунок 5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21470A1C-300A-644D-5E13-DDE9F3F7C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B435DF9-1910-C386-7AFF-E74A19E04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A30A4AB-6979-70BF-1724-5A3839D493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432478E0-6F53-0420-D22A-8D118B6A9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1" name="Picture 13">
              <a:extLst>
                <a:ext uri="{FF2B5EF4-FFF2-40B4-BE49-F238E27FC236}">
                  <a16:creationId xmlns:a16="http://schemas.microsoft.com/office/drawing/2014/main" id="{1664879A-1192-2637-DD87-461361594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cxnSp>
        <p:nvCxnSpPr>
          <p:cNvPr id="12" name="Straight Connector 12">
            <a:extLst>
              <a:ext uri="{FF2B5EF4-FFF2-40B4-BE49-F238E27FC236}">
                <a16:creationId xmlns:a16="http://schemas.microsoft.com/office/drawing/2014/main" id="{A9174009-F132-2806-5759-E2393901782F}"/>
              </a:ext>
            </a:extLst>
          </p:cNvPr>
          <p:cNvCxnSpPr/>
          <p:nvPr/>
        </p:nvCxnSpPr>
        <p:spPr>
          <a:xfrm>
            <a:off x="1082684" y="186665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421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FEAD6E-9876-891A-7570-3F9601EAE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ru-RU" sz="4800"/>
              <a:t>Проблема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F8BF5B-686B-36B0-7B5A-9C5989A85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FB21C8C-2651-4D0F-8EC9-1BD12F3C57C8}" type="slidenum">
              <a:rPr lang="ru-RU" smtClean="0"/>
              <a:pPr>
                <a:spcAft>
                  <a:spcPts val="600"/>
                </a:spcAft>
              </a:pPr>
              <a:t>3</a:t>
            </a:fld>
            <a:endParaRPr lang="ru-RU"/>
          </a:p>
        </p:txBody>
      </p:sp>
      <p:graphicFrame>
        <p:nvGraphicFramePr>
          <p:cNvPr id="15" name="Объект 2">
            <a:extLst>
              <a:ext uri="{FF2B5EF4-FFF2-40B4-BE49-F238E27FC236}">
                <a16:creationId xmlns:a16="http://schemas.microsoft.com/office/drawing/2014/main" id="{AD4F95E5-424F-81A4-EECA-D6A9056C22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8970994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5A30A476-CBC9-9BD3-BF77-B90899C71CA5}"/>
              </a:ext>
            </a:extLst>
          </p:cNvPr>
          <p:cNvGrpSpPr/>
          <p:nvPr/>
        </p:nvGrpSpPr>
        <p:grpSpPr>
          <a:xfrm>
            <a:off x="-393446" y="539042"/>
            <a:ext cx="1585288" cy="4943102"/>
            <a:chOff x="-345539" y="124811"/>
            <a:chExt cx="2924626" cy="8832816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2A274B49-FE30-93E5-0A47-48DF48C11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4E455905-9707-FDA1-EB89-358F1C63C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F6EB6384-619C-29FC-6379-20284899EA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8" name="Picture 11">
              <a:extLst>
                <a:ext uri="{FF2B5EF4-FFF2-40B4-BE49-F238E27FC236}">
                  <a16:creationId xmlns:a16="http://schemas.microsoft.com/office/drawing/2014/main" id="{8B68FC72-470A-903D-C304-C0FB449DF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9" name="Picture 13">
              <a:extLst>
                <a:ext uri="{FF2B5EF4-FFF2-40B4-BE49-F238E27FC236}">
                  <a16:creationId xmlns:a16="http://schemas.microsoft.com/office/drawing/2014/main" id="{BA10440F-9CA9-4D64-D102-0AB9529B0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cxnSp>
        <p:nvCxnSpPr>
          <p:cNvPr id="10" name="Straight Connector 12">
            <a:extLst>
              <a:ext uri="{FF2B5EF4-FFF2-40B4-BE49-F238E27FC236}">
                <a16:creationId xmlns:a16="http://schemas.microsoft.com/office/drawing/2014/main" id="{93E6CACD-8C8D-750B-8C82-84C59675727F}"/>
              </a:ext>
            </a:extLst>
          </p:cNvPr>
          <p:cNvCxnSpPr/>
          <p:nvPr/>
        </p:nvCxnSpPr>
        <p:spPr>
          <a:xfrm>
            <a:off x="789900" y="51139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76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C02D6B-BC3B-D8E4-33C2-364A00D8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Решение-гипотеза</a:t>
            </a:r>
            <a:endParaRPr lang="ru-RU" dirty="0"/>
          </a:p>
        </p:txBody>
      </p:sp>
      <p:graphicFrame>
        <p:nvGraphicFramePr>
          <p:cNvPr id="6" name="Объект 2">
            <a:extLst>
              <a:ext uri="{FF2B5EF4-FFF2-40B4-BE49-F238E27FC236}">
                <a16:creationId xmlns:a16="http://schemas.microsoft.com/office/drawing/2014/main" id="{BB98443C-9577-D068-790F-2C63532AFE5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710973-A14B-75DE-DCF8-23CE0569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4</a:t>
            </a:fld>
            <a:endParaRPr lang="ru-RU"/>
          </a:p>
        </p:txBody>
      </p:sp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DDB00E73-DFDB-20A3-4B7D-A2D8F3CCC8E2}"/>
              </a:ext>
            </a:extLst>
          </p:cNvPr>
          <p:cNvCxnSpPr/>
          <p:nvPr/>
        </p:nvCxnSpPr>
        <p:spPr>
          <a:xfrm>
            <a:off x="838200" y="92189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3">
            <a:extLst>
              <a:ext uri="{FF2B5EF4-FFF2-40B4-BE49-F238E27FC236}">
                <a16:creationId xmlns:a16="http://schemas.microsoft.com/office/drawing/2014/main" id="{F1E7FE2D-6E00-43A8-8117-96781AA5CB31}"/>
              </a:ext>
            </a:extLst>
          </p:cNvPr>
          <p:cNvGrpSpPr/>
          <p:nvPr/>
        </p:nvGrpSpPr>
        <p:grpSpPr>
          <a:xfrm>
            <a:off x="-393446" y="539042"/>
            <a:ext cx="1585288" cy="4943102"/>
            <a:chOff x="-345539" y="124811"/>
            <a:chExt cx="2924626" cy="8832816"/>
          </a:xfrm>
        </p:grpSpPr>
        <p:pic>
          <p:nvPicPr>
            <p:cNvPr id="7" name="Рисунок 6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C1A7A50C-4A5B-8862-9DBD-E0D4F4E9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CDF9E050-F190-8272-17F2-69C5769CF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6AAE3CA8-B8FB-15C1-4BE3-F5C6E103C8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3216BAE2-4F0B-6281-DA90-4D872505D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1" name="Picture 13">
              <a:extLst>
                <a:ext uri="{FF2B5EF4-FFF2-40B4-BE49-F238E27FC236}">
                  <a16:creationId xmlns:a16="http://schemas.microsoft.com/office/drawing/2014/main" id="{0AECC720-DA90-EA09-DE12-63C7385AE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8547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4EECD4-FFCB-08AB-C0B6-42B87F825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310" y="-136956"/>
            <a:ext cx="10515600" cy="1325563"/>
          </a:xfrm>
        </p:spPr>
        <p:txBody>
          <a:bodyPr/>
          <a:lstStyle/>
          <a:p>
            <a:r>
              <a:rPr lang="ru-RU" dirty="0"/>
              <a:t>Основные конкуренты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8E2E2EFA-87A5-DBE1-B697-8F33D58480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5343754"/>
              </p:ext>
            </p:extLst>
          </p:nvPr>
        </p:nvGraphicFramePr>
        <p:xfrm>
          <a:off x="650678" y="798892"/>
          <a:ext cx="10209530" cy="6059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6530">
                  <a:extLst>
                    <a:ext uri="{9D8B030D-6E8A-4147-A177-3AD203B41FA5}">
                      <a16:colId xmlns:a16="http://schemas.microsoft.com/office/drawing/2014/main" val="1581543754"/>
                    </a:ext>
                  </a:extLst>
                </a:gridCol>
                <a:gridCol w="1747935">
                  <a:extLst>
                    <a:ext uri="{9D8B030D-6E8A-4147-A177-3AD203B41FA5}">
                      <a16:colId xmlns:a16="http://schemas.microsoft.com/office/drawing/2014/main" val="1542961159"/>
                    </a:ext>
                  </a:extLst>
                </a:gridCol>
                <a:gridCol w="2015412">
                  <a:extLst>
                    <a:ext uri="{9D8B030D-6E8A-4147-A177-3AD203B41FA5}">
                      <a16:colId xmlns:a16="http://schemas.microsoft.com/office/drawing/2014/main" val="3206723211"/>
                    </a:ext>
                  </a:extLst>
                </a:gridCol>
                <a:gridCol w="1494453">
                  <a:extLst>
                    <a:ext uri="{9D8B030D-6E8A-4147-A177-3AD203B41FA5}">
                      <a16:colId xmlns:a16="http://schemas.microsoft.com/office/drawing/2014/main" val="166308990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27263457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87754979"/>
                    </a:ext>
                  </a:extLst>
                </a:gridCol>
              </a:tblGrid>
              <a:tr h="443791"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Конкуренты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Преимущества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Недостатки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Ответ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3155"/>
                  </a:ext>
                </a:extLst>
              </a:tr>
              <a:tr h="59298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Важность для потребителя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Недостатки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Важность для потребителя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9662618"/>
                  </a:ext>
                </a:extLst>
              </a:tr>
              <a:tr h="1863671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iSpring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Learn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Имеет разные траектории работы для любого персонала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 зависимости от специфики(Официант, администратор) подбирает конкретный план обучения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Имеют ограниченную базу знаний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Для добавления какой-то важной информации нужно вводить ее вручную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Удобный функционал, с которым справится любой пользователь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372539"/>
                  </a:ext>
                </a:extLst>
              </a:tr>
              <a:tr h="11012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Тесты для проверки знаний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Постоянные отработки знаний персонала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Создание тестов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Тесты разрабатываются на другой платформе 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Отслеживание успеваемости каждого участника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3243462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HoReCa</a:t>
                      </a:r>
                      <a:r>
                        <a:rPr lang="en-US" sz="1400" dirty="0"/>
                        <a:t> School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Удобный функционал </a:t>
                      </a:r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Запись видеоуроков</a:t>
                      </a:r>
                      <a:r>
                        <a:rPr lang="ru-RU" sz="1400" baseline="0" dirty="0"/>
                        <a:t> для </a:t>
                      </a:r>
                      <a:r>
                        <a:rPr lang="ru-RU" sz="1400" dirty="0"/>
                        <a:t>персонала</a:t>
                      </a:r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Отсутствие интерактивности</a:t>
                      </a:r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Не предполагают интерактива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Доступная</a:t>
                      </a:r>
                      <a:r>
                        <a:rPr lang="ru-RU" sz="1400" baseline="0" dirty="0"/>
                        <a:t> и гибкая платформа.</a:t>
                      </a:r>
                      <a:endParaRPr lang="ru-RU" sz="1400" dirty="0"/>
                    </a:p>
                    <a:p>
                      <a:endParaRPr lang="ru-RU" sz="1400" dirty="0"/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31524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Основано на практическом опыте</a:t>
                      </a:r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Помогает подготовиться к реальным вызовам</a:t>
                      </a:r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Ограниченная интеграция</a:t>
                      </a:r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Ограниченные возможности интеграции с другими системами </a:t>
                      </a:r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698743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6BE211-4107-8E4C-AA63-A7E32362C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5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CA226B-6336-23DC-1774-ACD561963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678" y="3302620"/>
            <a:ext cx="1295512" cy="525826"/>
          </a:xfrm>
          <a:prstGeom prst="rect">
            <a:avLst/>
          </a:prstGeom>
        </p:spPr>
      </p:pic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EC5CBAB3-9B78-8999-FC68-BF759A8D6B9F}"/>
              </a:ext>
            </a:extLst>
          </p:cNvPr>
          <p:cNvCxnSpPr/>
          <p:nvPr/>
        </p:nvCxnSpPr>
        <p:spPr>
          <a:xfrm>
            <a:off x="652547" y="211913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3">
            <a:extLst>
              <a:ext uri="{FF2B5EF4-FFF2-40B4-BE49-F238E27FC236}">
                <a16:creationId xmlns:a16="http://schemas.microsoft.com/office/drawing/2014/main" id="{E949CA95-54B3-13A5-AF85-7395D2DDDAF5}"/>
              </a:ext>
            </a:extLst>
          </p:cNvPr>
          <p:cNvGrpSpPr/>
          <p:nvPr/>
        </p:nvGrpSpPr>
        <p:grpSpPr>
          <a:xfrm>
            <a:off x="-393446" y="539042"/>
            <a:ext cx="1437241" cy="4943102"/>
            <a:chOff x="-345539" y="124811"/>
            <a:chExt cx="2924626" cy="8832816"/>
          </a:xfrm>
        </p:grpSpPr>
        <p:pic>
          <p:nvPicPr>
            <p:cNvPr id="7" name="Рисунок 6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B4F4D30F-0A45-B42D-E780-D61E391C4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E9FE37B1-3F49-02C6-0854-5CA107091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D1EACE3-DE53-9082-1629-30EEE245F3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82B21F6E-7A77-18C1-26DA-3725CFC81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2" name="Picture 13">
              <a:extLst>
                <a:ext uri="{FF2B5EF4-FFF2-40B4-BE49-F238E27FC236}">
                  <a16:creationId xmlns:a16="http://schemas.microsoft.com/office/drawing/2014/main" id="{1041AC3F-12E7-6355-51B6-E33C02707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4509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82E26-E4D4-AB14-8A1E-3E8D9B722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конкуренты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2593C4-87BD-8D7F-E3A8-4FAAFBC8C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AD221A4-EC9C-300B-C15A-F8FAE0F18E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1111729"/>
              </p:ext>
            </p:extLst>
          </p:nvPr>
        </p:nvGraphicFramePr>
        <p:xfrm>
          <a:off x="838200" y="1825625"/>
          <a:ext cx="10515600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389983798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36955678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328231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22825418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48511423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954516377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dirty="0"/>
                        <a:t>Конкуренты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Преимущества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Недостатки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Ответ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0394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Важность для потребителя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Недостатки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Важность  для потребителя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368850"/>
                  </a:ext>
                </a:extLst>
              </a:tr>
              <a:tr h="73152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ServiceGuru</a:t>
                      </a: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Удобство и простота использования</a:t>
                      </a:r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Простой и интуитивно понятный интерфейс</a:t>
                      </a:r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Сложность внедрения</a:t>
                      </a:r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Может</a:t>
                      </a:r>
                      <a:r>
                        <a:rPr lang="ru-RU" sz="1400" baseline="0" dirty="0"/>
                        <a:t> потребовать лишних усилий при внедрении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Платформа</a:t>
                      </a:r>
                      <a:r>
                        <a:rPr lang="ru-RU" sz="1400" baseline="0" dirty="0"/>
                        <a:t> универсальна и масштабируема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808038"/>
                  </a:ext>
                </a:extLst>
              </a:tr>
              <a:tr h="731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Масштабируемость</a:t>
                      </a:r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Могут использовать различные</a:t>
                      </a:r>
                      <a:r>
                        <a:rPr lang="ru-RU" sz="1400" baseline="0" dirty="0"/>
                        <a:t> предприятия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Высокая стоимость</a:t>
                      </a:r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Для малых предприятий</a:t>
                      </a:r>
                      <a:r>
                        <a:rPr lang="ru-RU" sz="1400" baseline="0" dirty="0"/>
                        <a:t> является дорогой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55583816"/>
                  </a:ext>
                </a:extLst>
              </a:tr>
              <a:tr h="488075">
                <a:tc>
                  <a:txBody>
                    <a:bodyPr/>
                    <a:lstStyle/>
                    <a:p>
                      <a:r>
                        <a:rPr lang="ru-RU" dirty="0"/>
                        <a:t>Платформа </a:t>
                      </a:r>
                      <a:r>
                        <a:rPr lang="en-US" dirty="0" err="1"/>
                        <a:t>Typsy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Широкий выбор видеоуроков и курсов</a:t>
                      </a:r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Огромное количество материалов</a:t>
                      </a:r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Только</a:t>
                      </a:r>
                      <a:r>
                        <a:rPr lang="ru-RU" sz="1400" baseline="0" dirty="0"/>
                        <a:t> видеоуроки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/>
                        <a:t>Работкам помимо видеоуроков нужны текстовые материалы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Обучение</a:t>
                      </a:r>
                      <a:r>
                        <a:rPr lang="ru-RU" sz="1400" baseline="0" dirty="0"/>
                        <a:t> эффективно и увлекательно</a:t>
                      </a:r>
                      <a:endParaRPr lang="ru-RU" sz="1400" dirty="0"/>
                    </a:p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287658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Актуальность материалов</a:t>
                      </a:r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Постоянно меняется информация</a:t>
                      </a:r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03443858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01241FA-59D8-F191-C0F7-CAC581E8D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341" y="3187376"/>
            <a:ext cx="1018181" cy="1122613"/>
          </a:xfrm>
          <a:prstGeom prst="rect">
            <a:avLst/>
          </a:prstGeom>
        </p:spPr>
      </p:pic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0A295F10-7C02-0738-CF63-CB38A4BC0EA6}"/>
              </a:ext>
            </a:extLst>
          </p:cNvPr>
          <p:cNvCxnSpPr/>
          <p:nvPr/>
        </p:nvCxnSpPr>
        <p:spPr>
          <a:xfrm>
            <a:off x="838200" y="287301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3">
            <a:extLst>
              <a:ext uri="{FF2B5EF4-FFF2-40B4-BE49-F238E27FC236}">
                <a16:creationId xmlns:a16="http://schemas.microsoft.com/office/drawing/2014/main" id="{E6F861D2-E983-D381-6E01-1C3C58BDED2D}"/>
              </a:ext>
            </a:extLst>
          </p:cNvPr>
          <p:cNvGrpSpPr/>
          <p:nvPr/>
        </p:nvGrpSpPr>
        <p:grpSpPr>
          <a:xfrm>
            <a:off x="-341688" y="1147146"/>
            <a:ext cx="1585288" cy="4943102"/>
            <a:chOff x="-345539" y="124811"/>
            <a:chExt cx="2924626" cy="8832816"/>
          </a:xfrm>
        </p:grpSpPr>
        <p:pic>
          <p:nvPicPr>
            <p:cNvPr id="6" name="Рисунок 5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B58FDA5D-C3EA-BFF4-6EC5-8AFF6D053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4D7AF06-4051-D68A-60B1-BA1CF7AE0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FCADB221-D35F-FEE6-FE9D-9310081158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F604FDAD-BF06-99DD-FFC1-975FA6B3D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2" name="Picture 13">
              <a:extLst>
                <a:ext uri="{FF2B5EF4-FFF2-40B4-BE49-F238E27FC236}">
                  <a16:creationId xmlns:a16="http://schemas.microsoft.com/office/drawing/2014/main" id="{D96B1F9C-A6DB-7765-F73A-968CB7498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4183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82E26-E4D4-AB14-8A1E-3E8D9B722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конкуренты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2593C4-87BD-8D7F-E3A8-4FAAFBC8C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AD221A4-EC9C-300B-C15A-F8FAE0F18E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067998"/>
              </p:ext>
            </p:extLst>
          </p:nvPr>
        </p:nvGraphicFramePr>
        <p:xfrm>
          <a:off x="838200" y="1825625"/>
          <a:ext cx="1051560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389983798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36955678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328231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22825418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48511423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954516377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dirty="0"/>
                        <a:t>Конкуренты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Преимущества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Недостатки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Ответ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0394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Важность для потребителя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Недостатки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Важность  для потребителя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368850"/>
                  </a:ext>
                </a:extLst>
              </a:tr>
              <a:tr h="73152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Wisetail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 Предоставляет возможность сотрудникам общаться и сотрудничать друг с другом, обмениваться знаниями и опытом через функции комментариев, чата и форума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Постоянный обмен опытом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 зависимости от требований и конфигурации, настройка </a:t>
                      </a:r>
                      <a:r>
                        <a:rPr lang="ru-RU" sz="1200" dirty="0" err="1"/>
                        <a:t>wisetail</a:t>
                      </a:r>
                      <a:r>
                        <a:rPr lang="ru-RU" sz="1200" dirty="0"/>
                        <a:t> может быть сложной и требовать дополнительных ресурсов и времени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Удобный функционал, большой объем базы знаний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808038"/>
                  </a:ext>
                </a:extLst>
              </a:tr>
              <a:tr h="731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Предлагает качественную поддержку клиентам, включая помощь в настройке и использовании платформы, а также обучение администраторов и сотрудников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Платформа всегда поможет адаптироваться своим клиентам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55583816"/>
                  </a:ext>
                </a:extLst>
              </a:tr>
            </a:tbl>
          </a:graphicData>
        </a:graphic>
      </p:graphicFrame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0A295F10-7C02-0738-CF63-CB38A4BC0EA6}"/>
              </a:ext>
            </a:extLst>
          </p:cNvPr>
          <p:cNvCxnSpPr/>
          <p:nvPr/>
        </p:nvCxnSpPr>
        <p:spPr>
          <a:xfrm>
            <a:off x="838200" y="287301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3">
            <a:extLst>
              <a:ext uri="{FF2B5EF4-FFF2-40B4-BE49-F238E27FC236}">
                <a16:creationId xmlns:a16="http://schemas.microsoft.com/office/drawing/2014/main" id="{E6F861D2-E983-D381-6E01-1C3C58BDED2D}"/>
              </a:ext>
            </a:extLst>
          </p:cNvPr>
          <p:cNvGrpSpPr/>
          <p:nvPr/>
        </p:nvGrpSpPr>
        <p:grpSpPr>
          <a:xfrm>
            <a:off x="-410700" y="836595"/>
            <a:ext cx="1585288" cy="4943102"/>
            <a:chOff x="-345539" y="124811"/>
            <a:chExt cx="2924626" cy="8832816"/>
          </a:xfrm>
        </p:grpSpPr>
        <p:pic>
          <p:nvPicPr>
            <p:cNvPr id="6" name="Рисунок 5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B58FDA5D-C3EA-BFF4-6EC5-8AFF6D053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4D7AF06-4051-D68A-60B1-BA1CF7AE0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FCADB221-D35F-FEE6-FE9D-9310081158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F604FDAD-BF06-99DD-FFC1-975FA6B3D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2" name="Picture 13">
              <a:extLst>
                <a:ext uri="{FF2B5EF4-FFF2-40B4-BE49-F238E27FC236}">
                  <a16:creationId xmlns:a16="http://schemas.microsoft.com/office/drawing/2014/main" id="{D96B1F9C-A6DB-7765-F73A-968CB7498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6277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0238A-3EE8-C87C-DE23-1EA1D0446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рынка</a:t>
            </a:r>
          </a:p>
        </p:txBody>
      </p:sp>
      <p:graphicFrame>
        <p:nvGraphicFramePr>
          <p:cNvPr id="13" name="Объект 2">
            <a:extLst>
              <a:ext uri="{FF2B5EF4-FFF2-40B4-BE49-F238E27FC236}">
                <a16:creationId xmlns:a16="http://schemas.microsoft.com/office/drawing/2014/main" id="{7663A124-704E-2796-2DD1-620896CD50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3284383"/>
              </p:ext>
            </p:extLst>
          </p:nvPr>
        </p:nvGraphicFramePr>
        <p:xfrm>
          <a:off x="274608" y="1690688"/>
          <a:ext cx="582139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E192DA-054E-91C6-484B-C4D264C7B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8</a:t>
            </a:fld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94C90B3-3E51-41CA-57ED-B238AAA04A6F}"/>
              </a:ext>
            </a:extLst>
          </p:cNvPr>
          <p:cNvSpPr/>
          <p:nvPr/>
        </p:nvSpPr>
        <p:spPr>
          <a:xfrm>
            <a:off x="6659592" y="1027906"/>
            <a:ext cx="5124091" cy="47949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89DC786-9634-F04F-1FDF-91694A98952D}"/>
              </a:ext>
            </a:extLst>
          </p:cNvPr>
          <p:cNvSpPr/>
          <p:nvPr/>
        </p:nvSpPr>
        <p:spPr>
          <a:xfrm>
            <a:off x="7306572" y="2553464"/>
            <a:ext cx="3830129" cy="3269411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1DA684C-DFE7-CCF4-78CF-992864F2FFC7}"/>
              </a:ext>
            </a:extLst>
          </p:cNvPr>
          <p:cNvSpPr/>
          <p:nvPr/>
        </p:nvSpPr>
        <p:spPr>
          <a:xfrm>
            <a:off x="7712013" y="3407479"/>
            <a:ext cx="3019246" cy="24153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SOM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E58D1E-1953-2C4F-011E-DCC1AF6BCF0E}"/>
              </a:ext>
            </a:extLst>
          </p:cNvPr>
          <p:cNvSpPr txBox="1"/>
          <p:nvPr/>
        </p:nvSpPr>
        <p:spPr>
          <a:xfrm>
            <a:off x="8479763" y="1650657"/>
            <a:ext cx="148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9155C5-627F-DC40-1F78-7E6E12F66F4D}"/>
              </a:ext>
            </a:extLst>
          </p:cNvPr>
          <p:cNvSpPr txBox="1"/>
          <p:nvPr/>
        </p:nvSpPr>
        <p:spPr>
          <a:xfrm>
            <a:off x="8842073" y="2972670"/>
            <a:ext cx="759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SAM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E6BED62-3347-B857-A558-233E638AB4A9}"/>
              </a:ext>
            </a:extLst>
          </p:cNvPr>
          <p:cNvGrpSpPr/>
          <p:nvPr/>
        </p:nvGrpSpPr>
        <p:grpSpPr>
          <a:xfrm>
            <a:off x="-310959" y="-324055"/>
            <a:ext cx="12453841" cy="1481268"/>
            <a:chOff x="-285678" y="-85097"/>
            <a:chExt cx="12453841" cy="1481268"/>
          </a:xfrm>
        </p:grpSpPr>
        <p:pic>
          <p:nvPicPr>
            <p:cNvPr id="8" name="Рисунок 7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0AF77281-BD8F-72B7-3377-ADFEF3D59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F56C0EC5-F2F0-1738-A6E3-8A057DF8E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2" name="Picture 9">
              <a:extLst>
                <a:ext uri="{FF2B5EF4-FFF2-40B4-BE49-F238E27FC236}">
                  <a16:creationId xmlns:a16="http://schemas.microsoft.com/office/drawing/2014/main" id="{89E5DD64-0CB0-6D57-6C02-39D711FBB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4" name="Picture 11">
              <a:extLst>
                <a:ext uri="{FF2B5EF4-FFF2-40B4-BE49-F238E27FC236}">
                  <a16:creationId xmlns:a16="http://schemas.microsoft.com/office/drawing/2014/main" id="{22A43222-033D-DC14-BA6F-9F56C9400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5" name="Picture 13">
              <a:extLst>
                <a:ext uri="{FF2B5EF4-FFF2-40B4-BE49-F238E27FC236}">
                  <a16:creationId xmlns:a16="http://schemas.microsoft.com/office/drawing/2014/main" id="{0A0F6512-278F-0850-5709-879D2D692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16" name="Picture 30">
              <a:extLst>
                <a:ext uri="{FF2B5EF4-FFF2-40B4-BE49-F238E27FC236}">
                  <a16:creationId xmlns:a16="http://schemas.microsoft.com/office/drawing/2014/main" id="{2AB267AD-069C-2CDD-DE47-AC9AE7CD8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4386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9680A5-45FF-CCD3-D6EA-F178F9380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3742" y="370574"/>
            <a:ext cx="5754696" cy="1837349"/>
          </a:xfrm>
        </p:spPr>
        <p:txBody>
          <a:bodyPr anchor="b">
            <a:normAutofit/>
          </a:bodyPr>
          <a:lstStyle/>
          <a:p>
            <a:pPr algn="ctr"/>
            <a:r>
              <a:rPr lang="ru-RU" sz="3600" dirty="0">
                <a:solidFill>
                  <a:schemeClr val="tx2"/>
                </a:solidFill>
              </a:rPr>
              <a:t>Ценностное предложение</a:t>
            </a:r>
            <a:br>
              <a:rPr lang="ru-RU" sz="3600" dirty="0">
                <a:solidFill>
                  <a:schemeClr val="tx2"/>
                </a:solidFill>
              </a:rPr>
            </a:br>
            <a:endParaRPr lang="ru-RU" sz="3600" dirty="0">
              <a:solidFill>
                <a:schemeClr val="tx2"/>
              </a:solidFill>
            </a:endParaRPr>
          </a:p>
        </p:txBody>
      </p:sp>
      <p:grpSp>
        <p:nvGrpSpPr>
          <p:cNvPr id="23" name="Group 10">
            <a:extLst>
              <a:ext uri="{FF2B5EF4-FFF2-40B4-BE49-F238E27FC236}">
                <a16:creationId xmlns:a16="http://schemas.microsoft.com/office/drawing/2014/main" id="{5C3921CD-DDE5-4B57-8FDF-B37ADE4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219" y="3985"/>
            <a:ext cx="9747620" cy="6858000"/>
            <a:chOff x="1318434" y="36937"/>
            <a:chExt cx="974762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4CBEDF6-7B5F-471F-AF99-301A23748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12">
              <a:extLst>
                <a:ext uri="{FF2B5EF4-FFF2-40B4-BE49-F238E27FC236}">
                  <a16:creationId xmlns:a16="http://schemas.microsoft.com/office/drawing/2014/main" id="{1D43DB10-4F84-47C2-8170-CB9EED866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Freeform: Shape 13">
              <a:extLst>
                <a:ext uri="{FF2B5EF4-FFF2-40B4-BE49-F238E27FC236}">
                  <a16:creationId xmlns:a16="http://schemas.microsoft.com/office/drawing/2014/main" id="{9F35C7A0-1526-4D97-BCD8-91B3576E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Freeform: Shape 14">
              <a:extLst>
                <a:ext uri="{FF2B5EF4-FFF2-40B4-BE49-F238E27FC236}">
                  <a16:creationId xmlns:a16="http://schemas.microsoft.com/office/drawing/2014/main" id="{1009574A-38B7-43A8-A925-1FB54C6B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7" name="Freeform: Shape 15">
              <a:extLst>
                <a:ext uri="{FF2B5EF4-FFF2-40B4-BE49-F238E27FC236}">
                  <a16:creationId xmlns:a16="http://schemas.microsoft.com/office/drawing/2014/main" id="{EA3AAA50-DE22-4E5D-9064-A37786C59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1E7F83-677C-12F5-4D95-B4EB52A5A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7330" y="1912777"/>
            <a:ext cx="7436242" cy="4208106"/>
          </a:xfrm>
        </p:spPr>
        <p:txBody>
          <a:bodyPr anchor="t">
            <a:normAutofit fontScale="92500" lnSpcReduction="20000"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Программа обучения предоставляет широкий спектр модулей и материалов, покрывающих различные аспекты работы в общепите, включая обслуживание клиентов, приготовление блюд, безопасность пищевых продуктов и другие важные навыки.</a:t>
            </a:r>
          </a:p>
          <a:p>
            <a:r>
              <a:rPr lang="ru-RU" sz="2000" dirty="0">
                <a:solidFill>
                  <a:schemeClr val="tx2"/>
                </a:solidFill>
              </a:rPr>
              <a:t>Приложение имеет интуитивно понятный пользовательский интерфейс и простую навигацию, что делает его легко доступным и понятным для всех пользователей. Оно может быть использовано как на устройствах с операционной системой </a:t>
            </a:r>
            <a:r>
              <a:rPr lang="ru-RU" sz="2000" dirty="0" err="1">
                <a:solidFill>
                  <a:schemeClr val="tx2"/>
                </a:solidFill>
              </a:rPr>
              <a:t>Android</a:t>
            </a:r>
            <a:r>
              <a:rPr lang="ru-RU" sz="2000" dirty="0">
                <a:solidFill>
                  <a:schemeClr val="tx2"/>
                </a:solidFill>
              </a:rPr>
              <a:t>, так и на устройствах с </a:t>
            </a:r>
            <a:r>
              <a:rPr lang="ru-RU" sz="2000" dirty="0" err="1">
                <a:solidFill>
                  <a:schemeClr val="tx2"/>
                </a:solidFill>
              </a:rPr>
              <a:t>iOS</a:t>
            </a:r>
            <a:r>
              <a:rPr lang="ru-RU" sz="2000" dirty="0">
                <a:solidFill>
                  <a:schemeClr val="tx2"/>
                </a:solidFill>
              </a:rPr>
              <a:t>.</a:t>
            </a:r>
          </a:p>
          <a:p>
            <a:r>
              <a:rPr lang="ru-RU" sz="2000" dirty="0">
                <a:solidFill>
                  <a:schemeClr val="tx2"/>
                </a:solidFill>
              </a:rPr>
              <a:t>Интеграция с другими системами управления персоналом позволяет автоматически обновлять данные о сотрудниках и их результаты обучения, обеспечивая актуальность информации и легкость в использовании.</a:t>
            </a:r>
          </a:p>
          <a:p>
            <a:r>
              <a:rPr lang="ru-RU" sz="2000" dirty="0">
                <a:solidFill>
                  <a:schemeClr val="tx2"/>
                </a:solidFill>
              </a:rPr>
              <a:t>Команда разработчиков и технической поддержки готова обеспечить поддержку и администрирование приложения, включая исправление ошибок, реагирование на обратную связь пользователей и обновление функциональности приложения по мере необходимости.</a:t>
            </a:r>
          </a:p>
          <a:p>
            <a:pPr marL="0" indent="0">
              <a:buNone/>
            </a:pP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104E24-FF88-F3BA-B89A-02C02B82A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FB21C8C-2651-4D0F-8EC9-1BD12F3C57C8}" type="slidenum">
              <a:rPr lang="ru-RU" smtClean="0"/>
              <a:pPr>
                <a:spcAft>
                  <a:spcPts val="600"/>
                </a:spcAft>
              </a:pPr>
              <a:t>9</a:t>
            </a:fld>
            <a:endParaRPr lang="ru-RU"/>
          </a:p>
        </p:txBody>
      </p:sp>
      <p:cxnSp>
        <p:nvCxnSpPr>
          <p:cNvPr id="5" name="Straight Connector 12">
            <a:extLst>
              <a:ext uri="{FF2B5EF4-FFF2-40B4-BE49-F238E27FC236}">
                <a16:creationId xmlns:a16="http://schemas.microsoft.com/office/drawing/2014/main" id="{599754C8-D39D-9A87-FDD0-A18CF18E5C11}"/>
              </a:ext>
            </a:extLst>
          </p:cNvPr>
          <p:cNvCxnSpPr/>
          <p:nvPr/>
        </p:nvCxnSpPr>
        <p:spPr>
          <a:xfrm>
            <a:off x="1111749" y="211913"/>
            <a:ext cx="0" cy="6434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3">
            <a:extLst>
              <a:ext uri="{FF2B5EF4-FFF2-40B4-BE49-F238E27FC236}">
                <a16:creationId xmlns:a16="http://schemas.microsoft.com/office/drawing/2014/main" id="{6FED0BF7-4851-C076-BC39-EFE877AA15F4}"/>
              </a:ext>
            </a:extLst>
          </p:cNvPr>
          <p:cNvGrpSpPr/>
          <p:nvPr/>
        </p:nvGrpSpPr>
        <p:grpSpPr>
          <a:xfrm>
            <a:off x="-320738" y="507785"/>
            <a:ext cx="1585288" cy="4943102"/>
            <a:chOff x="-345539" y="124811"/>
            <a:chExt cx="2924626" cy="8832816"/>
          </a:xfrm>
        </p:grpSpPr>
        <p:pic>
          <p:nvPicPr>
            <p:cNvPr id="7" name="Рисунок 6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E6F4125C-0171-1EB6-E0C5-A0F3F160D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48607C20-19A8-8FA3-C86A-BCD1F0B3E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57A079-4E49-7FD1-FE33-D3F5AEA575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40E0AA12-0BDE-EDCF-0A51-1EEEC254E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1" name="Picture 13">
              <a:extLst>
                <a:ext uri="{FF2B5EF4-FFF2-40B4-BE49-F238E27FC236}">
                  <a16:creationId xmlns:a16="http://schemas.microsoft.com/office/drawing/2014/main" id="{D1BA4636-32C4-9BD1-B786-35B8379A5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3931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0D1AC-0C1A-5246-29EC-9E3A093A0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75" y="213298"/>
            <a:ext cx="10504251" cy="753556"/>
          </a:xfrm>
        </p:spPr>
        <p:txBody>
          <a:bodyPr/>
          <a:lstStyle/>
          <a:p>
            <a:r>
              <a:rPr lang="ru-RU" dirty="0"/>
              <a:t>Бизнес-модель</a:t>
            </a:r>
          </a:p>
        </p:txBody>
      </p:sp>
      <p:graphicFrame>
        <p:nvGraphicFramePr>
          <p:cNvPr id="6" name="Google Shape;251;p8">
            <a:extLst>
              <a:ext uri="{FF2B5EF4-FFF2-40B4-BE49-F238E27FC236}">
                <a16:creationId xmlns:a16="http://schemas.microsoft.com/office/drawing/2014/main" id="{AAB617BE-6B46-3C27-26C3-991E58FA6C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8152413"/>
              </p:ext>
            </p:extLst>
          </p:nvPr>
        </p:nvGraphicFramePr>
        <p:xfrm>
          <a:off x="192275" y="1117337"/>
          <a:ext cx="11807450" cy="540415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6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8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8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85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61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ФИНАНСИРОВАНИЕ</a:t>
                      </a:r>
                      <a:endParaRPr lang="ru-RU" sz="1200" b="1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cs typeface="Rubik" panose="0000080000000000000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КЛЮЧЕВЫЕ ВИДЫ ДЕЯТЕЛЬНОСТИ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Rubik" panose="0000080000000000000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cs typeface="Rubik" panose="00000800000000000000"/>
                        </a:rPr>
                        <a:t>ЦЕННОСТНОЕ ПРЕДЛОЖЕНИЕ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Rubik" panose="0000080000000000000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ВЗАИМООТНОШЕНИЕ С КЛИЕНТАМИ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Rubik" panose="0000080000000000000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ПОТРЕБИТЕЛЬСКИЕ СЕГМЕНТЫ</a:t>
                      </a:r>
                      <a:endParaRPr sz="1400" b="1" dirty="0">
                        <a:solidFill>
                          <a:schemeClr val="tx1"/>
                        </a:solidFill>
                        <a:latin typeface="+mn-lt"/>
                        <a:cs typeface="Rubik" panose="0000080000000000000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7769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Гранты </a:t>
                      </a:r>
                      <a:b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</a:b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Инвесторы</a:t>
                      </a:r>
                      <a:b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</a:b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Партнеры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1. Разработка программы обучения</a:t>
                      </a:r>
                      <a:endParaRPr lang="ru-RU" sz="1100" dirty="0">
                        <a:solidFill>
                          <a:schemeClr val="tx1"/>
                        </a:solidFill>
                        <a:latin typeface="+mn-lt"/>
                        <a:cs typeface="Rubik" panose="00000800000000000000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2. Техническая поддержка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3. Обслуживание 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4. Продажа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+mn-lt"/>
                          <a:cs typeface="Rubik" panose="00000800000000000000"/>
                        </a:rPr>
                        <a:t>программы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latin typeface="+mn-lt"/>
                          <a:cs typeface="Rubik" panose="00000800000000000000"/>
                        </a:rPr>
                        <a:t> и всех необходимых материалов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429911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Roboto Light"/>
                          <a:cs typeface="Rubik" panose="00000800000000000000"/>
                          <a:sym typeface="Roboto Light"/>
                        </a:rPr>
                        <a:t>Наше приложение поможет оптимизировать обучение персонала, а также повысить уровень обслуживания в заведение. Наш телеграмм бот предоставляет удобное и эффективное обучение новых сотрудников, минимизируя временные затраты опытных кадров.</a:t>
                      </a:r>
                    </a:p>
                    <a:p>
                      <a:pPr marL="0" marR="429911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endParaRPr lang="ru-RU" sz="11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Roboto Light"/>
                        <a:cs typeface="Rubik" panose="00000800000000000000"/>
                        <a:sym typeface="Roboto Light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1. Самообслуживание 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2. Техническая поддержка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3. Материалы для обучения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Rubik" panose="00000800000000000000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100" u="none" strike="noStrike" cap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Рестораны;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Бары;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u="none" strike="noStrike" cap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Ключевые ресурсы </a:t>
                      </a:r>
                      <a:endParaRPr sz="1200" b="1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Каналы сбыта</a:t>
                      </a:r>
                      <a:endParaRPr sz="1200" b="1" u="none" strike="noStrike" cap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35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1. Инженеры, разработчики и </a:t>
                      </a:r>
                      <a:r>
                        <a:rPr lang="ru-RU" sz="1100" u="none" strike="noStrike" cap="none" dirty="0" err="1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тестировщики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2. Программа обучения персонала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3. Собранные данные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+mj-lt"/>
                        <a:buAutoNum type="arabicPeriod"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 Собственный</a:t>
                      </a:r>
                      <a:r>
                        <a:rPr lang="ru-RU" sz="110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 сайт</a:t>
                      </a:r>
                      <a:endParaRPr lang="ru-RU" sz="1100" u="none" strike="noStrike" cap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  <a:p>
                      <a:pPr marL="228600" marR="0" lvl="0" indent="-2286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+mj-lt"/>
                        <a:buAutoNum type="arabicPeriod"/>
                      </a:pPr>
                      <a:r>
                        <a:rPr lang="ru-RU" sz="110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 Выставки</a:t>
                      </a:r>
                    </a:p>
                    <a:p>
                      <a:pPr marL="228600" marR="0" lvl="0" indent="-2286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+mj-lt"/>
                        <a:buAutoNum type="arabicPeriod"/>
                      </a:pPr>
                      <a:r>
                        <a:rPr lang="ru-RU" sz="110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 Журналы</a:t>
                      </a:r>
                    </a:p>
                    <a:p>
                      <a:pPr marL="228600" marR="0" lvl="0" indent="-2286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+mj-lt"/>
                        <a:buAutoNum type="arabicPeriod"/>
                      </a:pPr>
                      <a:r>
                        <a:rPr lang="ru-RU" sz="110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Интернет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73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Структура издержек</a:t>
                      </a:r>
                      <a:endParaRPr sz="1200" b="1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b="1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Потоки поступления дохода</a:t>
                      </a:r>
                      <a:endParaRPr sz="1200" b="1" u="none" strike="noStrike" cap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1943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1. Зарплата сотрудников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2. Оплата работ соисполнителей и исполнителей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3. Управленческие расходы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4. Коммерческие расходы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highlight>
                          <a:schemeClr val="lt1"/>
                        </a:highlight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1. Внедрение приложения</a:t>
                      </a:r>
                      <a:r>
                        <a:rPr lang="ru-RU" sz="110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 в различные предприятия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10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Rubik" panose="00000800000000000000"/>
                          <a:sym typeface="Calibri"/>
                        </a:rPr>
                        <a:t>2. Пост гарантийное обслуживание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Rubik" panose="00000800000000000000"/>
                        <a:sym typeface="Calibri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0125D9E-98BA-B3BC-5428-3EA2EC2870E1}"/>
              </a:ext>
            </a:extLst>
          </p:cNvPr>
          <p:cNvSpPr txBox="1">
            <a:spLocks/>
          </p:cNvSpPr>
          <p:nvPr/>
        </p:nvSpPr>
        <p:spPr>
          <a:xfrm>
            <a:off x="11599721" y="6347534"/>
            <a:ext cx="501489" cy="5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368957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ED89D-26AF-D6ED-26FB-785EF9F88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519" y="411291"/>
            <a:ext cx="10515600" cy="1325563"/>
          </a:xfrm>
        </p:spPr>
        <p:txBody>
          <a:bodyPr/>
          <a:lstStyle/>
          <a:p>
            <a:r>
              <a:rPr lang="ru-RU" dirty="0"/>
              <a:t>Модели монетизации </a:t>
            </a:r>
          </a:p>
        </p:txBody>
      </p:sp>
      <p:graphicFrame>
        <p:nvGraphicFramePr>
          <p:cNvPr id="6" name="Объект 2">
            <a:extLst>
              <a:ext uri="{FF2B5EF4-FFF2-40B4-BE49-F238E27FC236}">
                <a16:creationId xmlns:a16="http://schemas.microsoft.com/office/drawing/2014/main" id="{BFBA31F0-7FCF-A822-C2B7-886835A923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3143113"/>
              </p:ext>
            </p:extLst>
          </p:nvPr>
        </p:nvGraphicFramePr>
        <p:xfrm>
          <a:off x="1211519" y="173685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EAD07A-9219-EFB7-EBA6-75912484A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11</a:t>
            </a:fld>
            <a:endParaRPr lang="ru-RU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624471E-499E-D97E-339F-6475797200A5}"/>
              </a:ext>
            </a:extLst>
          </p:cNvPr>
          <p:cNvGrpSpPr/>
          <p:nvPr/>
        </p:nvGrpSpPr>
        <p:grpSpPr>
          <a:xfrm>
            <a:off x="-241867" y="957449"/>
            <a:ext cx="1585288" cy="4943102"/>
            <a:chOff x="-345539" y="124811"/>
            <a:chExt cx="2924626" cy="8832816"/>
          </a:xfrm>
        </p:grpSpPr>
        <p:pic>
          <p:nvPicPr>
            <p:cNvPr id="13" name="Рисунок 12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ACBE2B0F-990D-EBFC-B0AD-0BF1EAA2B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FA9F7FC0-49E5-9973-92E7-AEA1A5D60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1E231A52-5B38-1001-0DF2-6F07A74B8F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6" name="Picture 11">
              <a:extLst>
                <a:ext uri="{FF2B5EF4-FFF2-40B4-BE49-F238E27FC236}">
                  <a16:creationId xmlns:a16="http://schemas.microsoft.com/office/drawing/2014/main" id="{E4355CF0-D5DB-6236-79F2-3F3D71B30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7" name="Picture 13">
              <a:extLst>
                <a:ext uri="{FF2B5EF4-FFF2-40B4-BE49-F238E27FC236}">
                  <a16:creationId xmlns:a16="http://schemas.microsoft.com/office/drawing/2014/main" id="{730B371D-4AD4-3848-1F3F-B4C28F502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2972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B97DE4-3978-DD87-6D7E-5E0CAA373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222" y="528774"/>
            <a:ext cx="4977976" cy="1454051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Способы продвижения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36C3B9-E6E6-A52B-6480-505E1E40E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24" y="2145935"/>
            <a:ext cx="4977578" cy="4067988"/>
          </a:xfrm>
        </p:spPr>
        <p:txBody>
          <a:bodyPr anchor="ctr">
            <a:no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ru-RU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1)Профильные выставки связанные с общепитом: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ru-RU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апример, Welcome Forum 2024. Примерные затраты на участие в данном форуме 7000 рублей, количество участников 3000 человек. Предположим, что нашим продуктом на выставке заинтересуется 100 представителей компании и </a:t>
            </a:r>
            <a:r>
              <a:rPr lang="ru-RU" sz="1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финально</a:t>
            </a:r>
            <a:r>
              <a:rPr lang="ru-RU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оформят подписку 7 компаний. Таким образом, привлечение одного клиента составит 1000 рублей.</a:t>
            </a:r>
          </a:p>
          <a:p>
            <a:pPr marL="0" indent="0">
              <a:spcAft>
                <a:spcPts val="800"/>
              </a:spcAft>
              <a:buNone/>
            </a:pPr>
            <a:br>
              <a:rPr lang="ru-RU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2)Реклама в тематических группах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ru-RU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рекламный пост стоит  80 т. рублей на аудиторию 200 т. человек из них 10% процентов посмотрят ее(20т. Человек). Она заинтересует 200 из этого количества, а из них 20 будет с нами сотрудничать. Получается, привлечение одного владельца стоит 4000 рублей.</a:t>
            </a:r>
            <a:br>
              <a:rPr lang="ru-RU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ru-RU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средняя стоимость привлечения одного клиента у нас составляет 2500 рублей.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tx2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Graphic 7" descr="Монеты">
            <a:extLst>
              <a:ext uri="{FF2B5EF4-FFF2-40B4-BE49-F238E27FC236}">
                <a16:creationId xmlns:a16="http://schemas.microsoft.com/office/drawing/2014/main" id="{563E071A-BBC8-D6BA-8706-F50E2212D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D9A591-7ABF-1733-50FB-B8240A370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FB21C8C-2651-4D0F-8EC9-1BD12F3C57C8}" type="slidenum">
              <a:rPr lang="ru-RU" smtClean="0"/>
              <a:pPr>
                <a:spcAft>
                  <a:spcPts val="600"/>
                </a:spcAft>
              </a:pPr>
              <a:t>12</a:t>
            </a:fld>
            <a:endParaRPr lang="ru-RU"/>
          </a:p>
        </p:txBody>
      </p:sp>
      <p:grpSp>
        <p:nvGrpSpPr>
          <p:cNvPr id="20" name="Group 3">
            <a:extLst>
              <a:ext uri="{FF2B5EF4-FFF2-40B4-BE49-F238E27FC236}">
                <a16:creationId xmlns:a16="http://schemas.microsoft.com/office/drawing/2014/main" id="{902F8702-BA11-7AAE-86A3-9B96C73E117A}"/>
              </a:ext>
            </a:extLst>
          </p:cNvPr>
          <p:cNvGrpSpPr/>
          <p:nvPr/>
        </p:nvGrpSpPr>
        <p:grpSpPr>
          <a:xfrm>
            <a:off x="-135880" y="649011"/>
            <a:ext cx="1585288" cy="4943102"/>
            <a:chOff x="-345539" y="124811"/>
            <a:chExt cx="2924626" cy="8832816"/>
          </a:xfrm>
        </p:grpSpPr>
        <p:pic>
          <p:nvPicPr>
            <p:cNvPr id="21" name="Рисунок 20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1769973F-B6AA-13F5-055D-8E341B1C2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22" name="Picture 6">
              <a:extLst>
                <a:ext uri="{FF2B5EF4-FFF2-40B4-BE49-F238E27FC236}">
                  <a16:creationId xmlns:a16="http://schemas.microsoft.com/office/drawing/2014/main" id="{EEC1C349-615F-F1C5-8A5F-AF82A0221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23" name="Picture 9">
              <a:extLst>
                <a:ext uri="{FF2B5EF4-FFF2-40B4-BE49-F238E27FC236}">
                  <a16:creationId xmlns:a16="http://schemas.microsoft.com/office/drawing/2014/main" id="{C997A1C4-7202-9012-CAED-6B7992FC7C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24" name="Picture 11">
              <a:extLst>
                <a:ext uri="{FF2B5EF4-FFF2-40B4-BE49-F238E27FC236}">
                  <a16:creationId xmlns:a16="http://schemas.microsoft.com/office/drawing/2014/main" id="{88ADFF76-B742-D2E2-3F7F-AC19312C1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25" name="Picture 13">
              <a:extLst>
                <a:ext uri="{FF2B5EF4-FFF2-40B4-BE49-F238E27FC236}">
                  <a16:creationId xmlns:a16="http://schemas.microsoft.com/office/drawing/2014/main" id="{6D586F7A-6733-A124-990B-C84597D40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6462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29B13-A8AB-BC1C-EEE8-B8C128DC6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39" y="808043"/>
            <a:ext cx="10515600" cy="1325563"/>
          </a:xfrm>
        </p:spPr>
        <p:txBody>
          <a:bodyPr/>
          <a:lstStyle/>
          <a:p>
            <a:r>
              <a:rPr lang="ru-RU" dirty="0"/>
              <a:t>Затраты на разработку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BE472FB-7D9D-C0F8-D271-DB78C42E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13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8C71C10-53FC-7074-49B4-96411A7B7BF0}"/>
              </a:ext>
            </a:extLst>
          </p:cNvPr>
          <p:cNvSpPr/>
          <p:nvPr/>
        </p:nvSpPr>
        <p:spPr>
          <a:xfrm>
            <a:off x="1171461" y="2354779"/>
            <a:ext cx="1535502" cy="5607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290 (часов)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8F09B43-32F9-DB7B-DA8D-3FC2EA33E6CA}"/>
              </a:ext>
            </a:extLst>
          </p:cNvPr>
          <p:cNvSpPr/>
          <p:nvPr/>
        </p:nvSpPr>
        <p:spPr>
          <a:xfrm>
            <a:off x="3519034" y="2354779"/>
            <a:ext cx="1464906" cy="5607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Оплата за час работы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3E1AD6B-7011-AB34-489A-B43CAC2C1F59}"/>
              </a:ext>
            </a:extLst>
          </p:cNvPr>
          <p:cNvSpPr/>
          <p:nvPr/>
        </p:nvSpPr>
        <p:spPr>
          <a:xfrm>
            <a:off x="5858727" y="2354779"/>
            <a:ext cx="1642188" cy="5607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25000(рублей)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C4EC16E-7FC8-66BD-FFC0-A4D43D5C8784}"/>
              </a:ext>
            </a:extLst>
          </p:cNvPr>
          <p:cNvSpPr/>
          <p:nvPr/>
        </p:nvSpPr>
        <p:spPr>
          <a:xfrm>
            <a:off x="8610600" y="2358935"/>
            <a:ext cx="1642188" cy="5607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191000 (рублей)</a:t>
            </a:r>
          </a:p>
        </p:txBody>
      </p:sp>
      <p:sp>
        <p:nvSpPr>
          <p:cNvPr id="12" name="Блок-схема: альтернативный процесс 11">
            <a:extLst>
              <a:ext uri="{FF2B5EF4-FFF2-40B4-BE49-F238E27FC236}">
                <a16:creationId xmlns:a16="http://schemas.microsoft.com/office/drawing/2014/main" id="{AC813F3E-DC03-F428-394C-0556CF0C9FE1}"/>
              </a:ext>
            </a:extLst>
          </p:cNvPr>
          <p:cNvSpPr/>
          <p:nvPr/>
        </p:nvSpPr>
        <p:spPr>
          <a:xfrm>
            <a:off x="959498" y="3153680"/>
            <a:ext cx="1959428" cy="2360645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 Разработчик мобильного приложения</a:t>
            </a:r>
            <a:br>
              <a:rPr lang="en-US" sz="1400" dirty="0"/>
            </a:br>
            <a:r>
              <a:rPr lang="en-US" sz="1400" dirty="0"/>
              <a:t>(</a:t>
            </a:r>
            <a:r>
              <a:rPr lang="ru-RU" sz="1400" dirty="0"/>
              <a:t>160 часов</a:t>
            </a:r>
            <a:r>
              <a:rPr lang="en-US" sz="1400" dirty="0"/>
              <a:t>)</a:t>
            </a:r>
          </a:p>
          <a:p>
            <a:pPr algn="ctr"/>
            <a:r>
              <a:rPr lang="ru-RU" sz="1400" dirty="0"/>
              <a:t>Тестирование</a:t>
            </a:r>
            <a:br>
              <a:rPr lang="ru-RU" sz="1400" dirty="0"/>
            </a:br>
            <a:r>
              <a:rPr lang="ru-RU" sz="1400" dirty="0"/>
              <a:t>(50 часов)</a:t>
            </a:r>
            <a:br>
              <a:rPr lang="ru-RU" dirty="0"/>
            </a:br>
            <a:r>
              <a:rPr lang="ru-RU" sz="1400" dirty="0"/>
              <a:t>Аналитик</a:t>
            </a:r>
          </a:p>
          <a:p>
            <a:pPr algn="ctr"/>
            <a:r>
              <a:rPr lang="ru-RU" sz="1400" dirty="0"/>
              <a:t>(80 часов)</a:t>
            </a:r>
            <a:br>
              <a:rPr lang="ru-RU" dirty="0"/>
            </a:br>
            <a:endParaRPr lang="ru-RU" dirty="0"/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B9BA0C6A-D6B9-A903-96FA-B5E4B7BB0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11" y="3153713"/>
            <a:ext cx="1958975" cy="2360612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br>
              <a:rPr lang="ru-RU" sz="1400" dirty="0"/>
            </a:br>
            <a:r>
              <a:rPr lang="ru-RU" sz="1400" dirty="0"/>
              <a:t>Разработчик мобильного приложения</a:t>
            </a:r>
            <a:br>
              <a:rPr lang="ru-RU" sz="1400" dirty="0"/>
            </a:br>
            <a:r>
              <a:rPr lang="ru-RU" sz="1400" dirty="0"/>
              <a:t>(600 </a:t>
            </a:r>
            <a:r>
              <a:rPr lang="ru-RU" sz="1400" dirty="0" err="1"/>
              <a:t>руб</a:t>
            </a:r>
            <a:r>
              <a:rPr lang="ru-RU" sz="1400" dirty="0"/>
              <a:t>/час)</a:t>
            </a:r>
          </a:p>
          <a:p>
            <a:pPr marL="0" indent="0" algn="ctr">
              <a:buNone/>
            </a:pPr>
            <a:r>
              <a:rPr lang="ru-RU" sz="1400" dirty="0"/>
              <a:t>Тестировщик</a:t>
            </a:r>
          </a:p>
          <a:p>
            <a:pPr marL="0" indent="0" algn="ctr">
              <a:buNone/>
            </a:pPr>
            <a:r>
              <a:rPr lang="ru-RU" sz="1400" dirty="0"/>
              <a:t>(600 </a:t>
            </a:r>
            <a:r>
              <a:rPr lang="ru-RU" sz="1400" dirty="0" err="1"/>
              <a:t>руб</a:t>
            </a:r>
            <a:r>
              <a:rPr lang="ru-RU" sz="1400" dirty="0"/>
              <a:t>/ч)</a:t>
            </a:r>
            <a:br>
              <a:rPr lang="ru-RU" sz="1400" dirty="0"/>
            </a:br>
            <a:r>
              <a:rPr lang="ru-RU" sz="1400" dirty="0"/>
              <a:t>Аналитик</a:t>
            </a:r>
            <a:br>
              <a:rPr lang="ru-RU" sz="1400" dirty="0"/>
            </a:br>
            <a:r>
              <a:rPr lang="ru-RU" sz="1400" dirty="0"/>
              <a:t>(500 </a:t>
            </a:r>
            <a:r>
              <a:rPr lang="ru-RU" sz="1400" dirty="0" err="1"/>
              <a:t>руб</a:t>
            </a:r>
            <a:r>
              <a:rPr lang="ru-RU" sz="1400" dirty="0"/>
              <a:t>/час)</a:t>
            </a:r>
          </a:p>
        </p:txBody>
      </p:sp>
      <p:sp>
        <p:nvSpPr>
          <p:cNvPr id="16" name="Блок-схема: альтернативный процесс 15">
            <a:extLst>
              <a:ext uri="{FF2B5EF4-FFF2-40B4-BE49-F238E27FC236}">
                <a16:creationId xmlns:a16="http://schemas.microsoft.com/office/drawing/2014/main" id="{A6E48537-8D2C-1B58-E1C2-A3BE4DE2D78B}"/>
              </a:ext>
            </a:extLst>
          </p:cNvPr>
          <p:cNvSpPr/>
          <p:nvPr/>
        </p:nvSpPr>
        <p:spPr>
          <a:xfrm>
            <a:off x="5700107" y="3153680"/>
            <a:ext cx="1959428" cy="2360645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Разработка дизайна</a:t>
            </a:r>
          </a:p>
          <a:p>
            <a:pPr algn="ctr"/>
            <a:r>
              <a:rPr lang="ru-RU" dirty="0"/>
              <a:t>(25000 </a:t>
            </a:r>
            <a:r>
              <a:rPr lang="ru-RU" dirty="0" err="1"/>
              <a:t>руб</a:t>
            </a:r>
            <a:r>
              <a:rPr lang="ru-RU" dirty="0"/>
              <a:t>)</a:t>
            </a:r>
          </a:p>
        </p:txBody>
      </p:sp>
      <p:sp>
        <p:nvSpPr>
          <p:cNvPr id="17" name="Знак умножения 16">
            <a:extLst>
              <a:ext uri="{FF2B5EF4-FFF2-40B4-BE49-F238E27FC236}">
                <a16:creationId xmlns:a16="http://schemas.microsoft.com/office/drawing/2014/main" id="{96CB7C43-3602-60FA-D0FF-A79DF167F80B}"/>
              </a:ext>
            </a:extLst>
          </p:cNvPr>
          <p:cNvSpPr/>
          <p:nvPr/>
        </p:nvSpPr>
        <p:spPr>
          <a:xfrm>
            <a:off x="2873818" y="2415241"/>
            <a:ext cx="428514" cy="439791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нак ''плюс'' 17">
            <a:extLst>
              <a:ext uri="{FF2B5EF4-FFF2-40B4-BE49-F238E27FC236}">
                <a16:creationId xmlns:a16="http://schemas.microsoft.com/office/drawing/2014/main" id="{EE3BEF76-1AF5-69B9-D4EA-3EFCAF515D90}"/>
              </a:ext>
            </a:extLst>
          </p:cNvPr>
          <p:cNvSpPr/>
          <p:nvPr/>
        </p:nvSpPr>
        <p:spPr>
          <a:xfrm>
            <a:off x="5221286" y="2377984"/>
            <a:ext cx="401255" cy="396659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Равно 19">
            <a:extLst>
              <a:ext uri="{FF2B5EF4-FFF2-40B4-BE49-F238E27FC236}">
                <a16:creationId xmlns:a16="http://schemas.microsoft.com/office/drawing/2014/main" id="{5F37CA00-E116-0622-5544-43297B78FD8A}"/>
              </a:ext>
            </a:extLst>
          </p:cNvPr>
          <p:cNvSpPr/>
          <p:nvPr/>
        </p:nvSpPr>
        <p:spPr>
          <a:xfrm>
            <a:off x="7737101" y="2452573"/>
            <a:ext cx="788816" cy="365125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AC6116FB-3362-B811-E740-8ABE5F2B6AE3}"/>
              </a:ext>
            </a:extLst>
          </p:cNvPr>
          <p:cNvCxnSpPr/>
          <p:nvPr/>
        </p:nvCxnSpPr>
        <p:spPr>
          <a:xfrm>
            <a:off x="1939212" y="2915496"/>
            <a:ext cx="0" cy="238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5772B39-2B76-D693-F3BA-CAE3613FE8E7}"/>
              </a:ext>
            </a:extLst>
          </p:cNvPr>
          <p:cNvCxnSpPr/>
          <p:nvPr/>
        </p:nvCxnSpPr>
        <p:spPr>
          <a:xfrm>
            <a:off x="4251487" y="2915496"/>
            <a:ext cx="0" cy="238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51DA892-1D79-6096-04EB-50C6C37010C0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679821" y="2915496"/>
            <a:ext cx="0" cy="238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2">
            <a:extLst>
              <a:ext uri="{FF2B5EF4-FFF2-40B4-BE49-F238E27FC236}">
                <a16:creationId xmlns:a16="http://schemas.microsoft.com/office/drawing/2014/main" id="{2E3FA3BD-6F1E-7785-1F66-134B668A4CA7}"/>
              </a:ext>
            </a:extLst>
          </p:cNvPr>
          <p:cNvGrpSpPr/>
          <p:nvPr/>
        </p:nvGrpSpPr>
        <p:grpSpPr>
          <a:xfrm>
            <a:off x="-130921" y="-229399"/>
            <a:ext cx="12453841" cy="1481268"/>
            <a:chOff x="-285678" y="-85097"/>
            <a:chExt cx="12453841" cy="1481268"/>
          </a:xfrm>
        </p:grpSpPr>
        <p:pic>
          <p:nvPicPr>
            <p:cNvPr id="33" name="Рисунок 32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09060770-0716-F111-6B2F-201D3663F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34" name="Picture 6">
              <a:extLst>
                <a:ext uri="{FF2B5EF4-FFF2-40B4-BE49-F238E27FC236}">
                  <a16:creationId xmlns:a16="http://schemas.microsoft.com/office/drawing/2014/main" id="{7F9140FC-CB48-CA39-1AC5-FF7484BBB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35" name="Picture 9">
              <a:extLst>
                <a:ext uri="{FF2B5EF4-FFF2-40B4-BE49-F238E27FC236}">
                  <a16:creationId xmlns:a16="http://schemas.microsoft.com/office/drawing/2014/main" id="{C4D2488E-78C1-A5DA-0C2D-C56440470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36" name="Picture 11">
              <a:extLst>
                <a:ext uri="{FF2B5EF4-FFF2-40B4-BE49-F238E27FC236}">
                  <a16:creationId xmlns:a16="http://schemas.microsoft.com/office/drawing/2014/main" id="{0A7FC74F-41C8-6C92-0F52-360CBFAB6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7" name="Picture 13">
              <a:extLst>
                <a:ext uri="{FF2B5EF4-FFF2-40B4-BE49-F238E27FC236}">
                  <a16:creationId xmlns:a16="http://schemas.microsoft.com/office/drawing/2014/main" id="{42F40373-FFF9-D786-5CC5-43EB7E9C9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8" name="Picture 30">
              <a:extLst>
                <a:ext uri="{FF2B5EF4-FFF2-40B4-BE49-F238E27FC236}">
                  <a16:creationId xmlns:a16="http://schemas.microsoft.com/office/drawing/2014/main" id="{53786417-6C01-7E7C-8C0E-BE28830F4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3598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6C2131-4F8C-D042-3888-5E8AFA721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Постоянные издержки </a:t>
            </a:r>
          </a:p>
        </p:txBody>
      </p:sp>
      <p:graphicFrame>
        <p:nvGraphicFramePr>
          <p:cNvPr id="12" name="Объект 2">
            <a:extLst>
              <a:ext uri="{FF2B5EF4-FFF2-40B4-BE49-F238E27FC236}">
                <a16:creationId xmlns:a16="http://schemas.microsoft.com/office/drawing/2014/main" id="{67E44903-6427-C8F7-AC1A-F43664DF50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7998098"/>
              </p:ext>
            </p:extLst>
          </p:nvPr>
        </p:nvGraphicFramePr>
        <p:xfrm>
          <a:off x="973199" y="173930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1E28C8-F952-3C65-75E9-CD1DA37A0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14</a:t>
            </a:fld>
            <a:endParaRPr lang="ru-RU"/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C079074E-95A6-18F3-06EC-1EA2709E73E3}"/>
              </a:ext>
            </a:extLst>
          </p:cNvPr>
          <p:cNvGrpSpPr/>
          <p:nvPr/>
        </p:nvGrpSpPr>
        <p:grpSpPr>
          <a:xfrm>
            <a:off x="-316512" y="767360"/>
            <a:ext cx="1585288" cy="4943102"/>
            <a:chOff x="-345539" y="124811"/>
            <a:chExt cx="2924626" cy="8832816"/>
          </a:xfrm>
        </p:grpSpPr>
        <p:pic>
          <p:nvPicPr>
            <p:cNvPr id="6" name="Рисунок 5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5EA98956-DBF8-988C-FDB8-F82780FAC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62DD107-0ADD-2D22-952B-A8AD73E91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CA7D263D-3C04-6A5A-3453-4CE3E8A43A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F5A4CF4C-9DED-A1E7-CDD4-D7580CD79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0" name="Picture 13">
              <a:extLst>
                <a:ext uri="{FF2B5EF4-FFF2-40B4-BE49-F238E27FC236}">
                  <a16:creationId xmlns:a16="http://schemas.microsoft.com/office/drawing/2014/main" id="{C25AB286-7FF2-8F32-8B3A-0B260568D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456265C-0011-7F12-60B6-547164126319}"/>
              </a:ext>
            </a:extLst>
          </p:cNvPr>
          <p:cNvSpPr txBox="1"/>
          <p:nvPr/>
        </p:nvSpPr>
        <p:spPr>
          <a:xfrm>
            <a:off x="8108302" y="5954588"/>
            <a:ext cx="3245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Итоговая сумма: 136 233 рублей</a:t>
            </a:r>
          </a:p>
        </p:txBody>
      </p:sp>
    </p:spTree>
    <p:extLst>
      <p:ext uri="{BB962C8B-B14F-4D97-AF65-F5344CB8AC3E}">
        <p14:creationId xmlns:p14="http://schemas.microsoft.com/office/powerpoint/2010/main" val="2185808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E38EC-8FF3-28A1-28FF-6FC59476D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347" y="140171"/>
            <a:ext cx="10515600" cy="1325563"/>
          </a:xfrm>
        </p:spPr>
        <p:txBody>
          <a:bodyPr/>
          <a:lstStyle/>
          <a:p>
            <a:r>
              <a:rPr lang="ru-RU" dirty="0"/>
              <a:t>Расчет ЮНИТ- экономики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897316-D363-60FC-27EF-ABB2C79B3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Предположим, что каждый клиент пользуется нашим приложением в течение года. Получается: 82 500 руб. (стоимость подписки) – 2500 руб. (стоимость привлечения одного клиента) = 80 000 руб. Постоянные затраты на год + затраты на разработку составляют 1 825 796 руб. Таким образом,  для выхода на точку без убыточности нам необходимо привлечь 24 ресторана. </a:t>
            </a:r>
          </a:p>
          <a:p>
            <a:pPr marL="0" indent="0">
              <a:buNone/>
            </a:pPr>
            <a:r>
              <a:rPr lang="ru-RU" dirty="0"/>
              <a:t>Наша компания за первый год работы ставит план по привлечению 50 ресторанов.</a:t>
            </a:r>
          </a:p>
          <a:p>
            <a:pPr marL="0" indent="0">
              <a:buNone/>
            </a:pPr>
            <a:r>
              <a:rPr lang="ru-RU" dirty="0"/>
              <a:t>Таким образом, предполагаемая выручка за год составляет:</a:t>
            </a:r>
          </a:p>
          <a:p>
            <a:pPr marL="0" indent="0">
              <a:buNone/>
            </a:pPr>
            <a:r>
              <a:rPr lang="ru-RU" dirty="0"/>
              <a:t>(50*80 000 руб.) - 1 825 796 руб. = 2 174 204руб.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583002-6D54-D8A4-F986-E3496EE1C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15</a:t>
            </a:fld>
            <a:endParaRPr lang="ru-RU"/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EFD405B1-CC45-F47A-DB71-CE881E3E96EB}"/>
              </a:ext>
            </a:extLst>
          </p:cNvPr>
          <p:cNvGrpSpPr/>
          <p:nvPr/>
        </p:nvGrpSpPr>
        <p:grpSpPr>
          <a:xfrm>
            <a:off x="-296591" y="802952"/>
            <a:ext cx="1585288" cy="4943102"/>
            <a:chOff x="-345539" y="124811"/>
            <a:chExt cx="2924626" cy="8832816"/>
          </a:xfrm>
        </p:grpSpPr>
        <p:pic>
          <p:nvPicPr>
            <p:cNvPr id="13" name="Рисунок 12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BA52F772-3A62-216F-37FA-DC4A29013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FDE2FE1C-8A68-7D8C-622F-D3D29782B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03C64EF6-8BA5-869F-9671-43322079B2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6" name="Picture 11">
              <a:extLst>
                <a:ext uri="{FF2B5EF4-FFF2-40B4-BE49-F238E27FC236}">
                  <a16:creationId xmlns:a16="http://schemas.microsoft.com/office/drawing/2014/main" id="{97E93540-323C-B41B-667A-125BC1BC6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7" name="Picture 13">
              <a:extLst>
                <a:ext uri="{FF2B5EF4-FFF2-40B4-BE49-F238E27FC236}">
                  <a16:creationId xmlns:a16="http://schemas.microsoft.com/office/drawing/2014/main" id="{9FFBA453-B309-0130-7882-A0A58B002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218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4233" y="1839914"/>
            <a:ext cx="3669161" cy="2760098"/>
          </a:xfrm>
        </p:spPr>
        <p:txBody>
          <a:bodyPr>
            <a:normAutofit/>
          </a:bodyPr>
          <a:lstStyle/>
          <a:p>
            <a:r>
              <a:rPr lang="ru-RU" sz="4000" b="1">
                <a:solidFill>
                  <a:schemeClr val="tx2"/>
                </a:solidFill>
              </a:rPr>
              <a:t>Уровень готовности продукта </a:t>
            </a:r>
            <a:endParaRPr lang="ru-RU" sz="400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noFill/>
          <a:ln>
            <a:noFill/>
          </a:ln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400" dirty="0">
                <a:solidFill>
                  <a:schemeClr val="tx2"/>
                </a:solidFill>
              </a:rPr>
              <a:t>В рамках проекта, на данный момент наше приложение реализовано в виде телеграмм бота, конечным этапом является готовое приложение.  </a:t>
            </a:r>
            <a:r>
              <a:rPr lang="en-US" sz="1400" dirty="0">
                <a:solidFill>
                  <a:schemeClr val="tx2"/>
                </a:solidFill>
              </a:rPr>
              <a:t>MVP </a:t>
            </a:r>
            <a:r>
              <a:rPr lang="ru-RU" sz="1400" dirty="0">
                <a:solidFill>
                  <a:schemeClr val="tx2"/>
                </a:solidFill>
              </a:rPr>
              <a:t>полностью разработан, протестирован и готов к использованию</a:t>
            </a:r>
            <a:r>
              <a:rPr lang="en-US" sz="1400" dirty="0">
                <a:solidFill>
                  <a:schemeClr val="tx2"/>
                </a:solidFill>
              </a:rPr>
              <a:t>.</a:t>
            </a:r>
            <a:r>
              <a:rPr lang="ru-RU" sz="1400" dirty="0">
                <a:solidFill>
                  <a:schemeClr val="tx2"/>
                </a:solidFill>
              </a:rPr>
              <a:t> Разработано техническое задание по реализации нашего приложения. Заказан дизайн итогового вида нашего приложения.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FB21C8C-2651-4D0F-8EC9-1BD12F3C57C8}" type="slidenum">
              <a:rPr kumimoji="0" lang="ru-RU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4C73D3F-7B58-FA79-E0A3-A9FAF05ED634}"/>
              </a:ext>
            </a:extLst>
          </p:cNvPr>
          <p:cNvGrpSpPr/>
          <p:nvPr/>
        </p:nvGrpSpPr>
        <p:grpSpPr>
          <a:xfrm>
            <a:off x="-390155" y="658341"/>
            <a:ext cx="1585288" cy="4943102"/>
            <a:chOff x="-345539" y="124811"/>
            <a:chExt cx="2924626" cy="8832816"/>
          </a:xfrm>
        </p:grpSpPr>
        <p:pic>
          <p:nvPicPr>
            <p:cNvPr id="13" name="Рисунок 12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2DA9F967-222C-1CD8-2A01-2FBB31625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0165B823-5ACD-C950-ACFE-3EE50826E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19053839-22AB-729B-CDD5-4FAAB095C0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6" name="Picture 11">
              <a:extLst>
                <a:ext uri="{FF2B5EF4-FFF2-40B4-BE49-F238E27FC236}">
                  <a16:creationId xmlns:a16="http://schemas.microsoft.com/office/drawing/2014/main" id="{7AF0242B-0CE2-9B80-5E07-AF4653CC9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7" name="Picture 13">
              <a:extLst>
                <a:ext uri="{FF2B5EF4-FFF2-40B4-BE49-F238E27FC236}">
                  <a16:creationId xmlns:a16="http://schemas.microsoft.com/office/drawing/2014/main" id="{BC9E2A11-B000-9EDC-03A4-153346460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3632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1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2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2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2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2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2235" y="-51829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</a:rPr>
              <a:t>План дальнейшего развития стартап-проекта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6170" y="1477523"/>
            <a:ext cx="9632483" cy="3240489"/>
          </a:xfrm>
        </p:spPr>
        <p:txBody>
          <a:bodyPr anchor="t">
            <a:noAutofit/>
          </a:bodyPr>
          <a:lstStyle/>
          <a:p>
            <a:pPr marL="0" indent="0" algn="just">
              <a:buNone/>
            </a:pPr>
            <a:r>
              <a:rPr lang="ru-RU" sz="1200" dirty="0">
                <a:solidFill>
                  <a:schemeClr val="tx2"/>
                </a:solidFill>
              </a:rPr>
              <a:t>В дальнейшем продукт будет использоваться как средство обучения и развития персонала в общепите. Он будет предоставлять сотрудникам доступ к обучающим материалам, видеоурокам, заданиям и тестам, которые помогут им развить и улучшить свои навыки работы. Помимо этого, приложение можно будет использовать для отслеживания прогресса каждого сотрудника и оценки результативности обучения.</a:t>
            </a:r>
          </a:p>
          <a:p>
            <a:pPr marL="0" indent="0" algn="just">
              <a:buNone/>
            </a:pPr>
            <a:r>
              <a:rPr lang="ru-RU" sz="1200" dirty="0">
                <a:solidFill>
                  <a:schemeClr val="tx2"/>
                </a:solidFill>
              </a:rPr>
              <a:t>Все финансы и средства будут от участий и побед в грантах, а также инвесторы и партнеры. Также приложение будет монетизировано: Заведение может оформить подписку, а также ежемесячное обслуживание будет приносить доход.</a:t>
            </a:r>
          </a:p>
          <a:p>
            <a:pPr marL="0" indent="0" algn="just">
              <a:buNone/>
            </a:pPr>
            <a:r>
              <a:rPr lang="ru-RU" sz="1200" dirty="0">
                <a:solidFill>
                  <a:schemeClr val="tx2"/>
                </a:solidFill>
              </a:rPr>
              <a:t>Администрирование и поддержка приложения будут осуществляться командой разработчиков и технической поддержки, ответственной за обновления, исправление ошибок и обслуживание пользователей.</a:t>
            </a:r>
          </a:p>
          <a:p>
            <a:pPr marL="0" indent="0" algn="just">
              <a:buNone/>
            </a:pPr>
            <a:r>
              <a:rPr lang="ru-RU" sz="1200" dirty="0">
                <a:solidFill>
                  <a:schemeClr val="tx2"/>
                </a:solidFill>
              </a:rPr>
              <a:t>Планы по доработке и развитию продукта могут включать следующие направления:</a:t>
            </a:r>
          </a:p>
          <a:p>
            <a:pPr marL="0" indent="0" algn="just">
              <a:buNone/>
            </a:pPr>
            <a:r>
              <a:rPr lang="ru-RU" sz="1200" dirty="0">
                <a:solidFill>
                  <a:schemeClr val="tx2"/>
                </a:solidFill>
              </a:rPr>
              <a:t>1. Расширение функциональности: Разработка новых модулей и курсов обучения, которые будут покрывать больше аспектов работы в общепите, таких как управление персоналом, кулинарные техники, стандарты безопасности пищевых продуктов и другие важные темы. Это позволит обеспечить более полное и всестороннее обучение персонала.</a:t>
            </a:r>
          </a:p>
          <a:p>
            <a:pPr marL="0" indent="0" algn="just">
              <a:buNone/>
            </a:pPr>
            <a:r>
              <a:rPr lang="ru-RU" sz="1200" dirty="0">
                <a:solidFill>
                  <a:schemeClr val="tx2"/>
                </a:solidFill>
              </a:rPr>
              <a:t>2. Адаптивное обучение: Внедрение системы обучения, анализирующей индивидуальные потребности и уровень знаний каждого сотрудника, чтобы предоставлять персонализированные материалы и курсы обучения. Это повысит эффективность обучения и поможет сотрудникам достичь лучших результатов.</a:t>
            </a:r>
          </a:p>
          <a:p>
            <a:pPr marL="0" indent="0" algn="just">
              <a:buNone/>
            </a:pPr>
            <a:r>
              <a:rPr lang="ru-RU" sz="1200" dirty="0">
                <a:solidFill>
                  <a:schemeClr val="tx2"/>
                </a:solidFill>
              </a:rPr>
              <a:t>3. Мобильность: Улучшение мобильного приложения, чтобы сотрудники могли получать доступ к обучающим материалам и ресурсам в любое время и из любого места. Добавление функций режима оффлайн и синхронизации с другими устройствами для повышения удобства использования.</a:t>
            </a:r>
          </a:p>
          <a:p>
            <a:pPr marL="0" indent="0" algn="just">
              <a:buNone/>
            </a:pPr>
            <a:r>
              <a:rPr lang="ru-RU" sz="1200" dirty="0">
                <a:solidFill>
                  <a:schemeClr val="tx2"/>
                </a:solidFill>
              </a:rPr>
              <a:t>4. Аналитика и оценка: Развитие системы аналитики для отслеживания прогресса сотрудников, оценки результатов обучения и выявления областей для улучшения. Это поможет управляющим и руководителям получить данные об эффективности обучения и принять меры по улучшению процесса обучения.</a:t>
            </a:r>
          </a:p>
          <a:p>
            <a:pPr marL="0" indent="0" algn="just">
              <a:buNone/>
            </a:pPr>
            <a:r>
              <a:rPr lang="ru-RU" sz="1200" dirty="0">
                <a:solidFill>
                  <a:schemeClr val="tx2"/>
                </a:solidFill>
              </a:rPr>
              <a:t>5. Интеграция с другими системами: Внедрение возможности интеграции с системами управления персоналом и другими приложениями, используемыми в общепите, для автоматической синхронизации данных о персонале и обучении.</a:t>
            </a:r>
          </a:p>
        </p:txBody>
      </p:sp>
      <p:grpSp>
        <p:nvGrpSpPr>
          <p:cNvPr id="43" name="Group 2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44" name="Freeform: Shape 2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2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3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7" name="Freeform: Shape 3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FB21C8C-2651-4D0F-8EC9-1BD12F3C57C8}" type="slidenum">
              <a:rPr lang="ru-RU"/>
              <a:pPr>
                <a:spcAft>
                  <a:spcPts val="600"/>
                </a:spcAft>
              </a:pPr>
              <a:t>17</a:t>
            </a:fld>
            <a:endParaRPr lang="ru-RU"/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2C323BC4-71C6-859C-56F4-B480198DA286}"/>
              </a:ext>
            </a:extLst>
          </p:cNvPr>
          <p:cNvGrpSpPr/>
          <p:nvPr/>
        </p:nvGrpSpPr>
        <p:grpSpPr>
          <a:xfrm>
            <a:off x="-237598" y="866846"/>
            <a:ext cx="1437241" cy="4943102"/>
            <a:chOff x="-345539" y="124811"/>
            <a:chExt cx="2924626" cy="8832816"/>
          </a:xfrm>
        </p:grpSpPr>
        <p:pic>
          <p:nvPicPr>
            <p:cNvPr id="13" name="Рисунок 12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50ED4565-074A-1747-33D3-E977C6AA5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37" y="2940037"/>
              <a:ext cx="1693649" cy="1693651"/>
            </a:xfrm>
            <a:prstGeom prst="rect">
              <a:avLst/>
            </a:prstGeom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E1E84A6B-8BB8-2B30-5037-18F36C249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7525244"/>
              <a:ext cx="2864765" cy="1432383"/>
            </a:xfrm>
            <a:prstGeom prst="rect">
              <a:avLst/>
            </a:prstGeom>
          </p:spPr>
        </p:pic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26B69E88-9274-4590-ADFF-74BA698C11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67"/>
            <a:stretch/>
          </p:blipFill>
          <p:spPr>
            <a:xfrm>
              <a:off x="322927" y="1271017"/>
              <a:ext cx="1499169" cy="1930288"/>
            </a:xfrm>
            <a:prstGeom prst="rect">
              <a:avLst/>
            </a:prstGeom>
          </p:spPr>
        </p:pic>
        <p:pic>
          <p:nvPicPr>
            <p:cNvPr id="16" name="Picture 11">
              <a:extLst>
                <a:ext uri="{FF2B5EF4-FFF2-40B4-BE49-F238E27FC236}">
                  <a16:creationId xmlns:a16="http://schemas.microsoft.com/office/drawing/2014/main" id="{A5A37F74-D028-AEC6-F772-004D91663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5539" y="4806687"/>
              <a:ext cx="2864767" cy="1432383"/>
            </a:xfrm>
            <a:prstGeom prst="rect">
              <a:avLst/>
            </a:prstGeom>
          </p:spPr>
        </p:pic>
        <p:pic>
          <p:nvPicPr>
            <p:cNvPr id="17" name="Picture 13">
              <a:extLst>
                <a:ext uri="{FF2B5EF4-FFF2-40B4-BE49-F238E27FC236}">
                  <a16:creationId xmlns:a16="http://schemas.microsoft.com/office/drawing/2014/main" id="{6657FAE0-97F3-A5D9-1286-94C97655C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917" y="124811"/>
              <a:ext cx="2580481" cy="1290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7743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DA1FF-A224-DD6F-122A-768474BD9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083" y="689868"/>
            <a:ext cx="10515600" cy="1325563"/>
          </a:xfrm>
        </p:spPr>
        <p:txBody>
          <a:bodyPr/>
          <a:lstStyle/>
          <a:p>
            <a:r>
              <a:rPr lang="ru-RU" dirty="0"/>
              <a:t>Команда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C113C66-78EE-D028-334D-8AD8253B9F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9250" y="1734057"/>
            <a:ext cx="1539551" cy="1979424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8FB4BD-B5EE-2C3D-F7B3-47E29779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21C8C-2651-4D0F-8EC9-1BD12F3C57C8}" type="slidenum">
              <a:rPr lang="ru-RU" smtClean="0"/>
              <a:t>18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74B665-C737-22BC-3B8E-C4D951826933}"/>
              </a:ext>
            </a:extLst>
          </p:cNvPr>
          <p:cNvSpPr txBox="1"/>
          <p:nvPr/>
        </p:nvSpPr>
        <p:spPr>
          <a:xfrm>
            <a:off x="3895935" y="3766440"/>
            <a:ext cx="1539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Лудищев</a:t>
            </a:r>
            <a:r>
              <a:rPr lang="ru-RU" dirty="0"/>
              <a:t> Д.С</a:t>
            </a:r>
          </a:p>
          <a:p>
            <a:pPr algn="ctr"/>
            <a:r>
              <a:rPr lang="ru-RU" dirty="0"/>
              <a:t>Дизайнер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89F174-FDEB-AE3D-5015-D8C022361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846" y="1840138"/>
            <a:ext cx="1822215" cy="19175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74AA41-FD6C-C19A-CA9C-DA3D39CE8685}"/>
              </a:ext>
            </a:extLst>
          </p:cNvPr>
          <p:cNvSpPr txBox="1"/>
          <p:nvPr/>
        </p:nvSpPr>
        <p:spPr>
          <a:xfrm>
            <a:off x="934846" y="3800104"/>
            <a:ext cx="1777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Роенко К.С.</a:t>
            </a:r>
          </a:p>
          <a:p>
            <a:pPr algn="ctr"/>
            <a:r>
              <a:rPr lang="ru-RU" dirty="0"/>
              <a:t>Лидер команды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3EFF1D0-C136-A43C-8F30-1A4ACA146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726" y="4483039"/>
            <a:ext cx="1676928" cy="18881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9B0AFE-5B81-0F6D-3934-6ED93D5334F8}"/>
              </a:ext>
            </a:extLst>
          </p:cNvPr>
          <p:cNvSpPr txBox="1"/>
          <p:nvPr/>
        </p:nvSpPr>
        <p:spPr>
          <a:xfrm>
            <a:off x="9923253" y="6319474"/>
            <a:ext cx="1777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Евдокимов С.О</a:t>
            </a:r>
          </a:p>
          <a:p>
            <a:pPr algn="ctr"/>
            <a:r>
              <a:rPr lang="ru-RU" dirty="0"/>
              <a:t>Разработчик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98A8634-9461-EFE2-7A51-05831A83D90F}"/>
              </a:ext>
            </a:extLst>
          </p:cNvPr>
          <p:cNvGrpSpPr/>
          <p:nvPr/>
        </p:nvGrpSpPr>
        <p:grpSpPr>
          <a:xfrm>
            <a:off x="-355394" y="-189272"/>
            <a:ext cx="12453841" cy="1481268"/>
            <a:chOff x="-285678" y="-85097"/>
            <a:chExt cx="12453841" cy="1481268"/>
          </a:xfrm>
        </p:grpSpPr>
        <p:pic>
          <p:nvPicPr>
            <p:cNvPr id="5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831F4517-F439-B1FF-E445-FB4F23360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48CAF86D-1192-9BE3-61EC-EAA07D477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DD20B2F9-4B6B-0957-12AB-BAA10A238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13" name="Picture 11">
              <a:extLst>
                <a:ext uri="{FF2B5EF4-FFF2-40B4-BE49-F238E27FC236}">
                  <a16:creationId xmlns:a16="http://schemas.microsoft.com/office/drawing/2014/main" id="{8C83E230-7A4C-779C-228F-E280EFFDD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15" name="Picture 13">
              <a:extLst>
                <a:ext uri="{FF2B5EF4-FFF2-40B4-BE49-F238E27FC236}">
                  <a16:creationId xmlns:a16="http://schemas.microsoft.com/office/drawing/2014/main" id="{3DCEE232-C761-5837-73CA-E6481717C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16" name="Picture 30">
              <a:extLst>
                <a:ext uri="{FF2B5EF4-FFF2-40B4-BE49-F238E27FC236}">
                  <a16:creationId xmlns:a16="http://schemas.microsoft.com/office/drawing/2014/main" id="{48518DA3-A030-9381-1E40-21D7C69D8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DD3ADC7-597E-97A1-9579-697A1A7508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17101" y="1906513"/>
            <a:ext cx="1764653" cy="18569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AB1423-6C79-1A1B-DBC2-D74EE917483C}"/>
              </a:ext>
            </a:extLst>
          </p:cNvPr>
          <p:cNvSpPr txBox="1"/>
          <p:nvPr/>
        </p:nvSpPr>
        <p:spPr>
          <a:xfrm>
            <a:off x="6672779" y="3800105"/>
            <a:ext cx="1854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Зенковский</a:t>
            </a:r>
            <a:r>
              <a:rPr lang="ru-RU" dirty="0"/>
              <a:t> А.М</a:t>
            </a:r>
          </a:p>
          <a:p>
            <a:pPr algn="ctr"/>
            <a:r>
              <a:rPr lang="en-US" dirty="0"/>
              <a:t>Ios -</a:t>
            </a:r>
            <a:r>
              <a:rPr lang="ru-RU" dirty="0"/>
              <a:t> разработчик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1DFE3F-59ED-2309-632F-2C0F75021A31}"/>
              </a:ext>
            </a:extLst>
          </p:cNvPr>
          <p:cNvSpPr txBox="1"/>
          <p:nvPr/>
        </p:nvSpPr>
        <p:spPr>
          <a:xfrm>
            <a:off x="1016678" y="6231109"/>
            <a:ext cx="1658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Преучиль</a:t>
            </a:r>
            <a:r>
              <a:rPr lang="ru-RU" dirty="0"/>
              <a:t> Н.А.</a:t>
            </a:r>
            <a:br>
              <a:rPr lang="ru-RU" dirty="0"/>
            </a:br>
            <a:r>
              <a:rPr lang="ru-RU" dirty="0"/>
              <a:t>Дизайнер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F63D82-6074-809B-3E6A-A9E2D267B828}"/>
              </a:ext>
            </a:extLst>
          </p:cNvPr>
          <p:cNvSpPr txBox="1"/>
          <p:nvPr/>
        </p:nvSpPr>
        <p:spPr>
          <a:xfrm>
            <a:off x="9923253" y="3866884"/>
            <a:ext cx="1604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Шопин Д.О.</a:t>
            </a:r>
            <a:br>
              <a:rPr lang="ru-RU" dirty="0"/>
            </a:br>
            <a:r>
              <a:rPr lang="ru-RU" dirty="0"/>
              <a:t>Аналитик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7277468-5E2F-0B1B-1438-115854621D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10054" y="1898713"/>
            <a:ext cx="1978444" cy="185898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1311DA6-6BF3-5B5F-D304-EE40A4BF4C9D}"/>
              </a:ext>
            </a:extLst>
          </p:cNvPr>
          <p:cNvSpPr txBox="1"/>
          <p:nvPr/>
        </p:nvSpPr>
        <p:spPr>
          <a:xfrm>
            <a:off x="3949250" y="6211669"/>
            <a:ext cx="1766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Епихин В.А.</a:t>
            </a:r>
            <a:br>
              <a:rPr lang="ru-RU" dirty="0"/>
            </a:br>
            <a:r>
              <a:rPr lang="ru-RU" dirty="0"/>
              <a:t>Разработчик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E7EA10-F5FC-D719-1BAF-88175F6D30FE}"/>
              </a:ext>
            </a:extLst>
          </p:cNvPr>
          <p:cNvSpPr txBox="1"/>
          <p:nvPr/>
        </p:nvSpPr>
        <p:spPr>
          <a:xfrm>
            <a:off x="6781416" y="6231110"/>
            <a:ext cx="1730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Кравченко К.И</a:t>
            </a:r>
            <a:br>
              <a:rPr lang="ru-RU" dirty="0"/>
            </a:br>
            <a:r>
              <a:rPr lang="ru-RU" dirty="0"/>
              <a:t>Аналитик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D93488D-C5AE-F5FB-1DA0-125074A68EC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88551" y="4513215"/>
            <a:ext cx="1367140" cy="170240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EF988B0-0B55-23C1-C07A-329A5DA4557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38961" y="4529643"/>
            <a:ext cx="1627078" cy="166494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91F93C2-2B9E-FD01-289B-F406F16AD34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4058" y="4510518"/>
            <a:ext cx="1737866" cy="175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099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1BBCC71-0513-0B0E-9C2F-85D046453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2617"/>
            <a:ext cx="2698601" cy="3203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0264AF-65B3-B526-8ADB-C77FA98B0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2452255"/>
            <a:ext cx="4405745" cy="4405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C16AE3-87A5-C7B3-2A09-2F9F574539ED}"/>
              </a:ext>
            </a:extLst>
          </p:cNvPr>
          <p:cNvSpPr txBox="1"/>
          <p:nvPr/>
        </p:nvSpPr>
        <p:spPr>
          <a:xfrm>
            <a:off x="2297776" y="60490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https://exponenta.sfedu.ru/</a:t>
            </a:r>
            <a:endParaRPr lang="ru-RU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55CAF350-D254-C324-09D0-F7CD0E23D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5" y="2490510"/>
            <a:ext cx="2698601" cy="3203957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A6F186BE-A107-9646-4FB0-9281EE76F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" y="2483583"/>
            <a:ext cx="2698601" cy="320395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2862C53-7C1C-D9FD-ED4F-437209946DBF}"/>
              </a:ext>
            </a:extLst>
          </p:cNvPr>
          <p:cNvGrpSpPr/>
          <p:nvPr/>
        </p:nvGrpSpPr>
        <p:grpSpPr>
          <a:xfrm>
            <a:off x="-285678" y="-85097"/>
            <a:ext cx="12453841" cy="1481268"/>
            <a:chOff x="-285678" y="-85097"/>
            <a:chExt cx="12453841" cy="1481268"/>
          </a:xfrm>
        </p:grpSpPr>
        <p:pic>
          <p:nvPicPr>
            <p:cNvPr id="26" name="Рисунок 4" descr="Изображение выглядит как текст, Шрифт, Графика, графический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0165FA-3485-B94E-2E7D-27742F07C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384" y="106391"/>
              <a:ext cx="1289780" cy="12897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406F113-C0E1-5D9D-5219-2AAB64D87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843" y="154356"/>
              <a:ext cx="2233320" cy="1116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7F07DDB-A901-3E96-778E-F344E193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08" y="-85097"/>
              <a:ext cx="2789282" cy="1394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FFD8D6-79AF-D9A3-3A56-4D73EE5F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135" y="59619"/>
              <a:ext cx="2333247" cy="11666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86CF87A-E4C6-C51B-260F-0D9153D8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678" y="105930"/>
              <a:ext cx="2580481" cy="129024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AD4E90E-04E2-DCA4-DF19-48398E4A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508" y="215010"/>
              <a:ext cx="1928474" cy="96423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E28289-5803-BB6C-13F5-F1F318FA81C4}"/>
              </a:ext>
            </a:extLst>
          </p:cNvPr>
          <p:cNvSpPr txBox="1"/>
          <p:nvPr/>
        </p:nvSpPr>
        <p:spPr>
          <a:xfrm>
            <a:off x="979162" y="1511371"/>
            <a:ext cx="979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СЕТЕВОЙ АЛКСЕЛЕРАТОР ТЕХНОЛОГИЧЕСКОГО ПРЕДПРИНИМАТЕЛЬСТВА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«ЭКСПОНЕНТА</a:t>
            </a:r>
            <a:r>
              <a:rPr lang="en-US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</a:t>
            </a:r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36915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1782</Words>
  <Application>Microsoft Office PowerPoint</Application>
  <PresentationFormat>Широкоэкранный</PresentationFormat>
  <Paragraphs>229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Helvetica Neue</vt:lpstr>
      <vt:lpstr>Lato</vt:lpstr>
      <vt:lpstr>Тема Office</vt:lpstr>
      <vt:lpstr>Презентация PowerPoint</vt:lpstr>
      <vt:lpstr>Целевая аудитория</vt:lpstr>
      <vt:lpstr>Проблема</vt:lpstr>
      <vt:lpstr>Решение-гипотеза</vt:lpstr>
      <vt:lpstr>Основные конкуренты</vt:lpstr>
      <vt:lpstr>Основные конкуренты</vt:lpstr>
      <vt:lpstr>Основные конкуренты</vt:lpstr>
      <vt:lpstr>Анализ рынка</vt:lpstr>
      <vt:lpstr>Ценностное предложение </vt:lpstr>
      <vt:lpstr>Бизнес-модель</vt:lpstr>
      <vt:lpstr>Модели монетизации </vt:lpstr>
      <vt:lpstr>Способы продвижения</vt:lpstr>
      <vt:lpstr>Затраты на разработку</vt:lpstr>
      <vt:lpstr>Постоянные издержки </vt:lpstr>
      <vt:lpstr>Расчет ЮНИТ- экономики</vt:lpstr>
      <vt:lpstr>Уровень готовности продукта </vt:lpstr>
      <vt:lpstr>План дальнейшего развития стартап-проекта</vt:lpstr>
      <vt:lpstr>Команда</vt:lpstr>
      <vt:lpstr>Презентация PowerPoint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Свечников Андрей Александрович</dc:creator>
  <cp:lastModifiedBy>Роенко Ксения Сергеевна</cp:lastModifiedBy>
  <cp:revision>45</cp:revision>
  <cp:lastPrinted>2022-09-29T12:11:38Z</cp:lastPrinted>
  <dcterms:created xsi:type="dcterms:W3CDTF">2022-09-27T13:57:51Z</dcterms:created>
  <dcterms:modified xsi:type="dcterms:W3CDTF">2023-11-15T11:20:23Z</dcterms:modified>
</cp:coreProperties>
</file>