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BAC6EF-DD8B-4A26-A1AC-F01BEE92B616}">
  <a:tblStyle styleId="{A4BAC6EF-DD8B-4A26-A1AC-F01BEE92B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77049" y="2674273"/>
            <a:ext cx="7839071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 err="1">
                <a:solidFill>
                  <a:schemeClr val="lt1"/>
                </a:solidFill>
              </a:rPr>
              <a:t>Геймификация</a:t>
            </a:r>
            <a:r>
              <a:rPr lang="ru-RU" sz="4000" b="1" dirty="0">
                <a:solidFill>
                  <a:schemeClr val="lt1"/>
                </a:solidFill>
              </a:rPr>
              <a:t> учебного процесса</a:t>
            </a:r>
            <a:endParaRPr sz="4000" b="1"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666666"/>
                </a:solidFill>
              </a:rPr>
              <a:t>У</a:t>
            </a:r>
            <a:r>
              <a:rPr lang="ru" sz="1200" dirty="0">
                <a:solidFill>
                  <a:srgbClr val="666666"/>
                </a:solidFill>
              </a:rPr>
              <a:t>правление проектами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666666"/>
                </a:solidFill>
              </a:rPr>
              <a:t>Т</a:t>
            </a:r>
            <a:r>
              <a:rPr lang="ru" sz="1200" dirty="0">
                <a:solidFill>
                  <a:srgbClr val="666666"/>
                </a:solidFill>
              </a:rPr>
              <a:t>юменский </a:t>
            </a:r>
            <a:r>
              <a:rPr lang="ru-RU" sz="1200" dirty="0">
                <a:solidFill>
                  <a:srgbClr val="666666"/>
                </a:solidFill>
              </a:rPr>
              <a:t>Г</a:t>
            </a:r>
            <a:r>
              <a:rPr lang="ru" sz="1200" dirty="0">
                <a:solidFill>
                  <a:srgbClr val="666666"/>
                </a:solidFill>
              </a:rPr>
              <a:t>осударственный </a:t>
            </a:r>
            <a:r>
              <a:rPr lang="ru-RU" sz="1200" dirty="0">
                <a:solidFill>
                  <a:srgbClr val="666666"/>
                </a:solidFill>
              </a:rPr>
              <a:t>У</a:t>
            </a:r>
            <a:r>
              <a:rPr lang="ru" sz="1200" dirty="0">
                <a:solidFill>
                  <a:srgbClr val="666666"/>
                </a:solidFill>
              </a:rPr>
              <a:t>ниверситет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91446" y="4090015"/>
            <a:ext cx="7824675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>
                <a:solidFill>
                  <a:schemeClr val="lt1"/>
                </a:solidFill>
              </a:rPr>
              <a:t>Данный проект направлен на повышение эффективности образования через использование игровых подходов для стимулирования познавательной активности учащихся.</a:t>
            </a:r>
            <a:endParaRPr i="1" dirty="0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</a:rPr>
              <a:t>Команда </a:t>
            </a:r>
            <a:r>
              <a:rPr lang="ru" sz="1200" dirty="0">
                <a:solidFill>
                  <a:schemeClr val="lt1"/>
                </a:solidFill>
              </a:rPr>
              <a:t>№ </a:t>
            </a:r>
            <a:r>
              <a:rPr lang="ru-RU" sz="1200" dirty="0">
                <a:solidFill>
                  <a:schemeClr val="lt1"/>
                </a:solidFill>
              </a:rPr>
              <a:t>4</a:t>
            </a:r>
            <a:endParaRPr sz="12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</a:t>
            </a:r>
            <a:r>
              <a:rPr lang="ru" sz="2800" b="1" dirty="0">
                <a:solidFill>
                  <a:schemeClr val="lt1"/>
                </a:solidFill>
              </a:rPr>
              <a:t>роблема аудитории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175875" y="3449941"/>
            <a:ext cx="4781504" cy="185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Целевая аудитория</a:t>
            </a:r>
            <a:endParaRPr sz="900" b="1" dirty="0">
              <a:solidFill>
                <a:schemeClr val="dk1"/>
              </a:solidFill>
            </a:endParaRPr>
          </a:p>
          <a:p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+mn-lt"/>
              </a:rPr>
              <a:t>Целевой аудиторией проекта становятся студенты вузов, мотивация которых обусловлена получением необходимых знаний и навыков максимально быстро. </a:t>
            </a:r>
          </a:p>
          <a:p>
            <a:r>
              <a:rPr lang="ru-RU" sz="1000" b="1" i="0" u="none" strike="noStrike" dirty="0">
                <a:solidFill>
                  <a:srgbClr val="000000"/>
                </a:solidFill>
                <a:effectLst/>
                <a:latin typeface="+mn-lt"/>
              </a:rPr>
              <a:t>Что нашу целевую аудиторию отличает от других? </a:t>
            </a: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+mn-lt"/>
              </a:rPr>
              <a:t>Быстро теряют интерес к классическим </a:t>
            </a:r>
          </a:p>
          <a:p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+mn-lt"/>
              </a:rPr>
              <a:t>методам обучения, ожидают вовлечения, интерактива, действия, воспринимают информацию лучше через визуал, практику и опыт.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3360555" y="605175"/>
            <a:ext cx="5277964" cy="358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chemeClr val="dk1"/>
                </a:solidFill>
                <a:latin typeface="+mn-lt"/>
              </a:rPr>
              <a:t>Проблема</a:t>
            </a:r>
            <a:r>
              <a:rPr lang="ru-RU" sz="900" b="1" dirty="0">
                <a:solidFill>
                  <a:schemeClr val="dk1"/>
                </a:solidFill>
                <a:latin typeface="+mn-lt"/>
              </a:rPr>
              <a:t>:</a:t>
            </a:r>
            <a:endParaRPr sz="900" b="1" dirty="0">
              <a:solidFill>
                <a:schemeClr val="dk1"/>
              </a:solidFill>
              <a:latin typeface="+mn-l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900" dirty="0">
                <a:solidFill>
                  <a:schemeClr val="dk1"/>
                </a:solidFill>
                <a:latin typeface="+mn-lt"/>
              </a:rPr>
              <a:t>В традиционной системе образования наблюдается устойчивое снижение внутренней мотивации учащихся к обучению, что приводит к пассивному усвоению материала и низкому уровню вовлеченности.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900" b="1" i="0" dirty="0">
                <a:effectLst/>
                <a:latin typeface="+mn-lt"/>
              </a:rPr>
              <a:t>Причины: </a:t>
            </a:r>
            <a:r>
              <a:rPr lang="ru-RU" sz="900" b="0" i="0" dirty="0">
                <a:effectLst/>
                <a:latin typeface="+mn-lt"/>
              </a:rPr>
              <a:t>недостаток </a:t>
            </a:r>
            <a:r>
              <a:rPr lang="ru-RU" sz="900" b="0" i="0" dirty="0" err="1">
                <a:effectLst/>
                <a:latin typeface="+mn-lt"/>
              </a:rPr>
              <a:t>интерактивности</a:t>
            </a:r>
            <a:r>
              <a:rPr lang="ru-RU" sz="900" b="0" i="0" dirty="0">
                <a:effectLst/>
                <a:latin typeface="+mn-lt"/>
              </a:rPr>
              <a:t> и практики; разрыв между теорией и реальной практикой; недостаточная адаптация под цифровую среду; отсутствие мотивации и интереса.  </a:t>
            </a:r>
          </a:p>
          <a:p>
            <a:pPr lvl="0" algn="l">
              <a:spcBef>
                <a:spcPts val="1000"/>
              </a:spcBef>
              <a:spcAft>
                <a:spcPts val="1000"/>
              </a:spcAft>
            </a:pPr>
            <a:r>
              <a:rPr lang="ru-RU" sz="900" b="1" i="0" dirty="0">
                <a:effectLst/>
                <a:latin typeface="+mn-lt"/>
              </a:rPr>
              <a:t>Последствия: </a:t>
            </a:r>
            <a:r>
              <a:rPr lang="ru-RU" sz="900" dirty="0">
                <a:latin typeface="+mn-lt"/>
              </a:rPr>
              <a:t>н</a:t>
            </a:r>
            <a:r>
              <a:rPr lang="ru-RU" sz="900" b="0" i="0" dirty="0">
                <a:effectLst/>
                <a:latin typeface="+mn-lt"/>
              </a:rPr>
              <a:t>изкое усвоение материала; академическая неуспеваемость; потеря мотивации; эмоциональное </a:t>
            </a:r>
            <a:r>
              <a:rPr lang="ru-RU" sz="900" b="0" i="0" dirty="0" err="1">
                <a:effectLst/>
                <a:latin typeface="+mn-lt"/>
              </a:rPr>
              <a:t>выгорание</a:t>
            </a:r>
            <a:r>
              <a:rPr lang="ru-RU" sz="900" b="0" i="0" dirty="0">
                <a:effectLst/>
                <a:latin typeface="+mn-lt"/>
              </a:rPr>
              <a:t>.</a:t>
            </a:r>
            <a:endParaRPr lang="ru-RU" sz="900" dirty="0">
              <a:effectLst/>
              <a:latin typeface="+mn-lt"/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900" b="1" i="0" dirty="0">
                <a:effectLst/>
                <a:latin typeface="+mn-lt"/>
              </a:rPr>
              <a:t>Статистика: </a:t>
            </a:r>
            <a:r>
              <a:rPr lang="ru-RU" sz="900" dirty="0">
                <a:latin typeface="+mn-lt"/>
              </a:rPr>
              <a:t>о</a:t>
            </a:r>
            <a:r>
              <a:rPr lang="ru-RU" sz="900" b="0" i="0" dirty="0">
                <a:effectLst/>
                <a:latin typeface="+mn-lt"/>
              </a:rPr>
              <a:t>бучение в </a:t>
            </a:r>
            <a:r>
              <a:rPr lang="af-ZA" sz="900" b="0" i="0" dirty="0">
                <a:effectLst/>
                <a:latin typeface="+mn-lt"/>
              </a:rPr>
              <a:t>VR </a:t>
            </a:r>
            <a:r>
              <a:rPr lang="ru-RU" sz="900" b="0" i="0" dirty="0">
                <a:effectLst/>
                <a:latin typeface="+mn-lt"/>
              </a:rPr>
              <a:t>проходит в 4 раза быстрее, чем в классе, а эмоциональная связь с учебным </a:t>
            </a:r>
            <a:r>
              <a:rPr lang="ru-RU" sz="900" b="0" i="0" dirty="0" err="1">
                <a:effectLst/>
                <a:latin typeface="+mn-lt"/>
              </a:rPr>
              <a:t>контентом</a:t>
            </a:r>
            <a:r>
              <a:rPr lang="ru-RU" sz="900" b="0" i="0" dirty="0">
                <a:effectLst/>
                <a:latin typeface="+mn-lt"/>
              </a:rPr>
              <a:t> на 275% выше. </a:t>
            </a:r>
            <a:r>
              <a:rPr lang="af-ZA" sz="900" i="0" u="none" strike="noStrike" dirty="0">
                <a:solidFill>
                  <a:srgbClr val="000000"/>
                </a:solidFill>
                <a:effectLst/>
                <a:latin typeface="+mn-lt"/>
              </a:rPr>
              <a:t>VR-</a:t>
            </a:r>
            <a:r>
              <a:rPr lang="ru-RU" sz="900" i="0" u="none" strike="noStrike" dirty="0">
                <a:solidFill>
                  <a:srgbClr val="000000"/>
                </a:solidFill>
                <a:effectLst/>
                <a:latin typeface="+mn-lt"/>
              </a:rPr>
              <a:t>контент способствует большей эмоциональной вовлечённости обучающихся.</a:t>
            </a:r>
            <a:endParaRPr lang="ru-RU" sz="900" i="0" dirty="0">
              <a:effectLst/>
              <a:latin typeface="+mn-lt"/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ru-RU" sz="900" dirty="0">
                <a:latin typeface="+mn-lt"/>
              </a:rPr>
              <a:t>*</a:t>
            </a:r>
            <a:r>
              <a:rPr lang="ru-RU" sz="900" b="0" i="0" dirty="0">
                <a:effectLst/>
                <a:latin typeface="+mn-lt"/>
              </a:rPr>
              <a:t>Исследование опубликованное </a:t>
            </a:r>
            <a:r>
              <a:rPr lang="af-ZA" sz="900" b="0" i="0" dirty="0">
                <a:effectLst/>
                <a:latin typeface="+mn-lt"/>
              </a:rPr>
              <a:t>Price Waterhouse Cooper </a:t>
            </a:r>
            <a:r>
              <a:rPr lang="ru-RU" sz="900" b="0" i="0" dirty="0">
                <a:effectLst/>
                <a:latin typeface="+mn-lt"/>
              </a:rPr>
              <a:t>в июне 2021 года.</a:t>
            </a:r>
            <a:endParaRPr lang="ru-RU" sz="900" dirty="0">
              <a:effectLst/>
              <a:latin typeface="+mn-l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5BBCA2-BB10-33B2-2AD4-DBDDC75A29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5" y="615600"/>
            <a:ext cx="2682939" cy="26829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2AD496-4EBF-13BB-68E8-13A0F7599E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79" y="3521738"/>
            <a:ext cx="3291741" cy="14835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</a:t>
            </a:r>
            <a:r>
              <a:rPr lang="ru" sz="2800" b="1" dirty="0">
                <a:solidFill>
                  <a:schemeClr val="lt1"/>
                </a:solidFill>
              </a:rPr>
              <a:t>роверка гипотезы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277475" y="668025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</a:rPr>
              <a:t>Гипотеза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+mn-lt"/>
              </a:rPr>
              <a:t>60% студентам необходимо изучение английского языка с уклоном на свою специальность для успешного развития в будущей профессиональной среде.</a:t>
            </a:r>
            <a:endParaRPr sz="10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277475" y="2301225"/>
            <a:ext cx="3737700" cy="254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выводы</a:t>
            </a:r>
            <a:endParaRPr sz="1200" b="1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ingdings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63% студентов подтвердили потребность в профессиональном английском.</a:t>
            </a: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ingdings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Наиболее востребовано у студентов трека </a:t>
            </a:r>
            <a:r>
              <a:rPr lang="en-GB" sz="1000" dirty="0">
                <a:solidFill>
                  <a:schemeClr val="dk1"/>
                </a:solidFill>
              </a:rPr>
              <a:t>soft ( 46,4%)</a:t>
            </a: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ingdings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Основная мотивация — карьерные перспективы и стажировки.</a:t>
            </a:r>
            <a:endParaRPr lang="en-GB" sz="10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ingdings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Акцент на отраслевой лексике и профессиональных </a:t>
            </a:r>
            <a:r>
              <a:rPr lang="ru-RU" sz="1000" dirty="0" err="1">
                <a:solidFill>
                  <a:schemeClr val="dk1"/>
                </a:solidFill>
              </a:rPr>
              <a:t>кейсах</a:t>
            </a:r>
            <a:r>
              <a:rPr lang="ru-RU" sz="1000" dirty="0">
                <a:solidFill>
                  <a:schemeClr val="dk1"/>
                </a:solidFill>
              </a:rPr>
              <a:t>.</a:t>
            </a:r>
            <a:endParaRPr lang="en-GB" sz="10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Wingdings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Главный фактор при выборе приложения – понятное и прозрачное описание функций ( 33,9%)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D1E2CA-6758-6159-E933-0A6F90A6D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6327" y="643889"/>
            <a:ext cx="1905000" cy="1082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DE28B6-0867-0AA5-879C-19F1E394E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479" y="532425"/>
            <a:ext cx="1901530" cy="14097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3CEEE2-3F61-C6BE-7F4A-50EDABEE4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6327" y="1888433"/>
            <a:ext cx="1901371" cy="11266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376A59-453F-EC0D-5DB2-CB05D0F79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5355" y="3152949"/>
            <a:ext cx="1902343" cy="11847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F6E9E5-B4FD-0A8E-B8D8-803B2E718A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7878" y="3149586"/>
            <a:ext cx="1902328" cy="11620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FC768D-DB7E-4AA0-5EC3-1B1DFBAC0A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3024" y="1856877"/>
            <a:ext cx="1902365" cy="1219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7161F3-5838-FD81-6145-AB28D4A00702}"/>
              </a:ext>
            </a:extLst>
          </p:cNvPr>
          <p:cNvSpPr txBox="1"/>
          <p:nvPr/>
        </p:nvSpPr>
        <p:spPr>
          <a:xfrm>
            <a:off x="4055727" y="4425999"/>
            <a:ext cx="50882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+mn-lt"/>
              </a:rPr>
              <a:t>Гипотеза подтверждается, так как профессиональный английский язык стал необходимостью для большинства студентов для успешного развития в будущей профессиональной среде. Продукт решает реальную проблему и востребован целевой аудиторией.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О</a:t>
            </a:r>
            <a:r>
              <a:rPr lang="ru" sz="2800" b="1" dirty="0">
                <a:solidFill>
                  <a:schemeClr val="lt1"/>
                </a:solidFill>
              </a:rPr>
              <a:t>писание продукта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277474" y="3306525"/>
            <a:ext cx="4294525" cy="1714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Технология</a:t>
            </a:r>
            <a:endParaRPr sz="1200" b="1" dirty="0">
              <a:solidFill>
                <a:schemeClr val="dk1"/>
              </a:solidFill>
            </a:endParaRPr>
          </a:p>
          <a:p>
            <a:pPr marL="261449" indent="-171450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100" b="0" i="0" dirty="0">
                <a:effectLst/>
                <a:latin typeface="+mn-lt"/>
              </a:rPr>
              <a:t>Надежное хранение данных;</a:t>
            </a:r>
          </a:p>
          <a:p>
            <a:pPr marL="261449" indent="-171450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100" b="0" i="0" dirty="0">
                <a:effectLst/>
                <a:latin typeface="+mn-lt"/>
              </a:rPr>
              <a:t>Единый код для </a:t>
            </a:r>
            <a:r>
              <a:rPr lang="af-ZA" sz="1100" b="0" i="0" dirty="0">
                <a:effectLst/>
                <a:latin typeface="+mn-lt"/>
              </a:rPr>
              <a:t>iOS/Android</a:t>
            </a:r>
            <a:r>
              <a:rPr lang="ru-RU" sz="1100" b="0" i="0" dirty="0">
                <a:effectLst/>
                <a:latin typeface="+mn-lt"/>
              </a:rPr>
              <a:t>;</a:t>
            </a:r>
          </a:p>
          <a:p>
            <a:pPr marL="261449" indent="-171450">
              <a:spcBef>
                <a:spcPts val="100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ru-RU" sz="1100" b="0" i="0" dirty="0" err="1">
                <a:effectLst/>
                <a:latin typeface="+mn-lt"/>
              </a:rPr>
              <a:t>Распознавание</a:t>
            </a:r>
            <a:r>
              <a:rPr lang="ru-RU" sz="1100" b="0" i="0" dirty="0">
                <a:effectLst/>
                <a:latin typeface="+mn-lt"/>
              </a:rPr>
              <a:t> речи.</a:t>
            </a:r>
            <a:endParaRPr lang="ru-RU" sz="1100" dirty="0">
              <a:effectLst/>
              <a:latin typeface="+mn-lt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77475" y="615600"/>
            <a:ext cx="4968505" cy="314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900" b="1" dirty="0">
                <a:solidFill>
                  <a:schemeClr val="dk1"/>
                </a:solidFill>
                <a:latin typeface="+mn-lt"/>
              </a:rPr>
              <a:t>Продукт:</a:t>
            </a:r>
            <a:r>
              <a:rPr lang="ru-RU" sz="900" b="1" dirty="0">
                <a:solidFill>
                  <a:schemeClr val="dk1"/>
                </a:solidFill>
                <a:latin typeface="+mn-lt"/>
              </a:rPr>
              <a:t> </a:t>
            </a:r>
            <a:r>
              <a:rPr lang="ru" sz="900" b="1" dirty="0">
                <a:solidFill>
                  <a:schemeClr val="dk1"/>
                </a:solidFill>
                <a:latin typeface="+mn-lt"/>
              </a:rPr>
              <a:t> </a:t>
            </a:r>
            <a:endParaRPr lang="ru-RU" sz="900" b="1" dirty="0">
              <a:solidFill>
                <a:schemeClr val="dk1"/>
              </a:solidFill>
              <a:latin typeface="+mn-lt"/>
            </a:endParaRPr>
          </a:p>
          <a:p>
            <a:pPr>
              <a:spcAft>
                <a:spcPts val="1000"/>
              </a:spcAft>
            </a:pPr>
            <a:r>
              <a:rPr lang="ru-RU" sz="900" b="0" i="0" dirty="0">
                <a:effectLst/>
                <a:latin typeface="+mn-lt"/>
              </a:rPr>
              <a:t>Продукт представляет собой образовательную онлайн-игру с элементами градостроительного </a:t>
            </a:r>
            <a:r>
              <a:rPr lang="ru-RU" sz="900" b="0" i="0" dirty="0" err="1">
                <a:effectLst/>
                <a:latin typeface="+mn-lt"/>
              </a:rPr>
              <a:t>симулятора</a:t>
            </a:r>
            <a:r>
              <a:rPr lang="ru-RU" sz="900" b="0" i="0" dirty="0">
                <a:effectLst/>
                <a:latin typeface="+mn-lt"/>
              </a:rPr>
              <a:t>, где изучение английского языка становится основным игровым механизмом для развития персональной профессиональной вселенной.</a:t>
            </a:r>
          </a:p>
          <a:p>
            <a:pPr>
              <a:spcAft>
                <a:spcPts val="1000"/>
              </a:spcAft>
            </a:pPr>
            <a:r>
              <a:rPr lang="ru-RU" sz="900" b="1" i="0" dirty="0">
                <a:effectLst/>
                <a:latin typeface="+mn-lt"/>
              </a:rPr>
              <a:t>Функции продукта: </a:t>
            </a:r>
          </a:p>
          <a:p>
            <a:pPr>
              <a:spcAft>
                <a:spcPts val="1000"/>
              </a:spcAft>
            </a:pPr>
            <a:r>
              <a:rPr lang="ru-RU" sz="900" b="0" i="0" dirty="0">
                <a:effectLst/>
                <a:latin typeface="+mn-lt"/>
              </a:rPr>
              <a:t>Выбор специальности (из </a:t>
            </a:r>
            <a:r>
              <a:rPr lang="ru-RU" sz="900" b="0" i="0" dirty="0" err="1">
                <a:effectLst/>
                <a:latin typeface="+mn-lt"/>
              </a:rPr>
              <a:t>ТюмГУ</a:t>
            </a:r>
            <a:r>
              <a:rPr lang="ru-RU" sz="900" b="0" i="0" dirty="0">
                <a:effectLst/>
                <a:latin typeface="+mn-lt"/>
              </a:rPr>
              <a:t>); уроки английского с </a:t>
            </a:r>
            <a:r>
              <a:rPr lang="ru-RU" sz="900" b="0" i="0" dirty="0" err="1">
                <a:effectLst/>
                <a:latin typeface="+mn-lt"/>
              </a:rPr>
              <a:t>профилированным</a:t>
            </a:r>
            <a:r>
              <a:rPr lang="ru-RU" sz="900" b="0" i="0" dirty="0">
                <a:effectLst/>
                <a:latin typeface="+mn-lt"/>
              </a:rPr>
              <a:t> уклоном; миссии и задания с </a:t>
            </a:r>
            <a:r>
              <a:rPr lang="ru-RU" sz="900" b="0" i="0" dirty="0" err="1">
                <a:effectLst/>
                <a:latin typeface="+mn-lt"/>
              </a:rPr>
              <a:t>геймификацией</a:t>
            </a:r>
            <a:r>
              <a:rPr lang="ru-RU" sz="900" dirty="0">
                <a:latin typeface="+mn-lt"/>
              </a:rPr>
              <a:t>; </a:t>
            </a:r>
            <a:r>
              <a:rPr lang="ru-RU" sz="900" dirty="0" err="1">
                <a:latin typeface="+mn-lt"/>
              </a:rPr>
              <a:t>прокачка</a:t>
            </a:r>
            <a:r>
              <a:rPr lang="ru-RU" sz="900" dirty="0">
                <a:latin typeface="+mn-lt"/>
              </a:rPr>
              <a:t> </a:t>
            </a:r>
            <a:r>
              <a:rPr lang="ru-RU" sz="900" b="0" i="0" dirty="0" err="1">
                <a:effectLst/>
                <a:latin typeface="+mn-lt"/>
              </a:rPr>
              <a:t>виртуального</a:t>
            </a:r>
            <a:r>
              <a:rPr lang="ru-RU" sz="900" b="0" i="0" dirty="0">
                <a:effectLst/>
                <a:latin typeface="+mn-lt"/>
              </a:rPr>
              <a:t> города (в одиночку или с друзьями).</a:t>
            </a:r>
          </a:p>
          <a:p>
            <a:pPr>
              <a:spcAft>
                <a:spcPts val="1000"/>
              </a:spcAft>
            </a:pPr>
            <a:r>
              <a:rPr lang="ru-RU" sz="900" b="1" dirty="0">
                <a:latin typeface="+mn-lt"/>
              </a:rPr>
              <a:t>Возможности</a:t>
            </a:r>
            <a:r>
              <a:rPr lang="ru-RU" sz="900" dirty="0">
                <a:latin typeface="+mn-lt"/>
              </a:rPr>
              <a:t>:</a:t>
            </a:r>
          </a:p>
          <a:p>
            <a:pPr>
              <a:spcAft>
                <a:spcPts val="1000"/>
              </a:spcAft>
            </a:pPr>
            <a:r>
              <a:rPr lang="ru-RU" sz="900" b="0" i="0" dirty="0">
                <a:effectLst/>
                <a:latin typeface="+mn-lt"/>
              </a:rPr>
              <a:t> Изучать профильный английский; выполнять игровые задания; развивать город; учиться в команде; следить за своим прогрессом.</a:t>
            </a:r>
            <a:endParaRPr lang="ru-RU" sz="900" dirty="0">
              <a:effectLst/>
              <a:latin typeface="+mn-lt"/>
            </a:endParaRPr>
          </a:p>
          <a:p>
            <a:pPr>
              <a:spcAft>
                <a:spcPts val="1000"/>
              </a:spcAft>
            </a:pPr>
            <a:endParaRPr lang="ru-RU" sz="900" dirty="0">
              <a:effectLst/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br>
              <a:rPr lang="ru" sz="900" b="1" dirty="0">
                <a:solidFill>
                  <a:schemeClr val="dk1"/>
                </a:solidFill>
                <a:latin typeface="+mn-lt"/>
              </a:rPr>
            </a:br>
            <a:endParaRPr sz="900" dirty="0">
              <a:solidFill>
                <a:schemeClr val="dk1"/>
              </a:solidFill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F9BA20-1153-8416-6845-F0C108B06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5980" y="3103108"/>
            <a:ext cx="1905000" cy="1714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0C6BDF-3D6D-DF90-3480-EBF984AED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2124" y="1860150"/>
            <a:ext cx="1905000" cy="1905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DD74EF-E488-6EFB-D8AD-DCD6D53E6E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5980" y="747692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С</a:t>
            </a:r>
            <a:r>
              <a:rPr lang="ru" sz="2800" b="1" dirty="0">
                <a:solidFill>
                  <a:schemeClr val="lt1"/>
                </a:solidFill>
              </a:rPr>
              <a:t>ценарий использования</a:t>
            </a:r>
            <a:endParaRPr sz="2800" b="1" dirty="0">
              <a:solidFill>
                <a:schemeClr val="lt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6774E4-78E7-B95A-E6CA-84367B614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875" y="561299"/>
            <a:ext cx="4396125" cy="4436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6771D8-CEEC-8715-F6D0-0A86E7D38D10}"/>
              </a:ext>
            </a:extLst>
          </p:cNvPr>
          <p:cNvSpPr txBox="1"/>
          <p:nvPr/>
        </p:nvSpPr>
        <p:spPr>
          <a:xfrm>
            <a:off x="5039381" y="1594559"/>
            <a:ext cx="3817743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100" b="0" i="0" dirty="0">
                <a:effectLst/>
                <a:latin typeface="+mn-lt"/>
              </a:rPr>
              <a:t>1. </a:t>
            </a:r>
            <a:r>
              <a:rPr lang="ru-RU" sz="1100" b="1" dirty="0">
                <a:effectLst/>
                <a:latin typeface="+mn-lt"/>
              </a:rPr>
              <a:t>Старт: </a:t>
            </a:r>
            <a:r>
              <a:rPr lang="ru-RU" sz="1100" b="0" i="0" dirty="0">
                <a:effectLst/>
                <a:latin typeface="+mn-lt"/>
              </a:rPr>
              <a:t>Пользователь скачивает и открывает приложение. </a:t>
            </a:r>
            <a:endParaRPr lang="ru-RU" sz="1100" dirty="0">
              <a:effectLst/>
              <a:latin typeface="+mn-lt"/>
            </a:endParaRPr>
          </a:p>
          <a:p>
            <a:pPr>
              <a:buNone/>
            </a:pPr>
            <a:r>
              <a:rPr lang="ru-RU" sz="1100" b="0" i="0" dirty="0">
                <a:effectLst/>
                <a:latin typeface="+mn-lt"/>
              </a:rPr>
              <a:t>2. </a:t>
            </a:r>
            <a:r>
              <a:rPr lang="ru-RU" sz="1100" b="1" i="0" dirty="0">
                <a:effectLst/>
                <a:latin typeface="+mn-lt"/>
              </a:rPr>
              <a:t>Создание профиля: </a:t>
            </a:r>
            <a:r>
              <a:rPr lang="ru-RU" sz="1100" b="0" i="0" dirty="0">
                <a:effectLst/>
                <a:latin typeface="+mn-lt"/>
              </a:rPr>
              <a:t>Регистрируется через </a:t>
            </a:r>
            <a:r>
              <a:rPr lang="af-ZA" sz="1100" b="0" i="0" dirty="0">
                <a:effectLst/>
                <a:latin typeface="+mn-lt"/>
              </a:rPr>
              <a:t>email </a:t>
            </a:r>
            <a:r>
              <a:rPr lang="ru-RU" sz="1100" b="0" i="0" dirty="0">
                <a:effectLst/>
                <a:latin typeface="+mn-lt"/>
              </a:rPr>
              <a:t>или соцсети. </a:t>
            </a:r>
            <a:endParaRPr lang="ru-RU" sz="1100" dirty="0">
              <a:effectLst/>
              <a:latin typeface="+mn-lt"/>
            </a:endParaRPr>
          </a:p>
          <a:p>
            <a:pPr>
              <a:buNone/>
            </a:pPr>
            <a:r>
              <a:rPr lang="ru-RU" sz="1100" b="0" i="0" dirty="0">
                <a:effectLst/>
                <a:latin typeface="+mn-lt"/>
              </a:rPr>
              <a:t>3. </a:t>
            </a:r>
            <a:r>
              <a:rPr lang="ru-RU" sz="1100" b="1" i="0" dirty="0">
                <a:effectLst/>
                <a:latin typeface="+mn-lt"/>
              </a:rPr>
              <a:t>Ключевой выбор: </a:t>
            </a:r>
            <a:r>
              <a:rPr lang="ru-RU" sz="1100" b="0" i="0" dirty="0">
                <a:effectLst/>
                <a:latin typeface="+mn-lt"/>
              </a:rPr>
              <a:t>Ему предлагается выбрать свою профессиональную "Вселенную".</a:t>
            </a:r>
            <a:endParaRPr lang="ru-RU" sz="1100" dirty="0">
              <a:effectLst/>
              <a:latin typeface="+mn-lt"/>
            </a:endParaRPr>
          </a:p>
          <a:p>
            <a:pPr>
              <a:buNone/>
            </a:pPr>
            <a:r>
              <a:rPr lang="ru-RU" sz="1100" b="0" i="0" dirty="0">
                <a:effectLst/>
                <a:latin typeface="+mn-lt"/>
              </a:rPr>
              <a:t>4. </a:t>
            </a:r>
            <a:r>
              <a:rPr lang="ru-RU" sz="1100" b="1" i="0" dirty="0">
                <a:effectLst/>
                <a:latin typeface="+mn-lt"/>
              </a:rPr>
              <a:t>Определение уровня: </a:t>
            </a:r>
            <a:r>
              <a:rPr lang="ru-RU" sz="1100" b="0" i="0" dirty="0">
                <a:effectLst/>
                <a:latin typeface="+mn-lt"/>
              </a:rPr>
              <a:t>Проходит короткий тест на определение текущего уровня английского (</a:t>
            </a:r>
            <a:r>
              <a:rPr lang="af-ZA" sz="1100" b="0" i="0" dirty="0">
                <a:effectLst/>
                <a:latin typeface="+mn-lt"/>
              </a:rPr>
              <a:t>A1-C2).</a:t>
            </a:r>
            <a:endParaRPr lang="af-ZA" sz="1100" dirty="0">
              <a:effectLst/>
              <a:latin typeface="+mn-lt"/>
            </a:endParaRPr>
          </a:p>
          <a:p>
            <a:pPr>
              <a:buNone/>
            </a:pPr>
            <a:r>
              <a:rPr lang="af-ZA" sz="1100" b="0" i="0" dirty="0">
                <a:effectLst/>
                <a:latin typeface="+mn-lt"/>
              </a:rPr>
              <a:t>5. </a:t>
            </a:r>
            <a:r>
              <a:rPr lang="ru-RU" sz="1100" b="0" i="0" dirty="0">
                <a:effectLst/>
                <a:latin typeface="+mn-lt"/>
              </a:rPr>
              <a:t>Игрок может добавить в друзья другого игрока, а затем добавить его в свою группу, чтобы развивать город и выполнять миссии вместе.</a:t>
            </a:r>
            <a:endParaRPr lang="ru-RU" sz="1100" dirty="0"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К</a:t>
            </a:r>
            <a:r>
              <a:rPr lang="ru" sz="2800" b="1" dirty="0">
                <a:solidFill>
                  <a:schemeClr val="lt1"/>
                </a:solidFill>
              </a:rPr>
              <a:t>онкурентный анализ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75875" y="467561"/>
            <a:ext cx="8579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Наше ключевое преимущество:</a:t>
            </a:r>
            <a:r>
              <a:rPr lang="ru-RU" sz="1200" b="1" dirty="0">
                <a:solidFill>
                  <a:schemeClr val="dk1"/>
                </a:solidFill>
              </a:rPr>
              <a:t> система </a:t>
            </a:r>
            <a:r>
              <a:rPr lang="ru-RU" sz="1200" b="1" dirty="0" err="1">
                <a:solidFill>
                  <a:schemeClr val="dk1"/>
                </a:solidFill>
              </a:rPr>
              <a:t>распознавания</a:t>
            </a:r>
            <a:r>
              <a:rPr lang="ru-RU" sz="1200" b="1" dirty="0">
                <a:solidFill>
                  <a:schemeClr val="dk1"/>
                </a:solidFill>
              </a:rPr>
              <a:t> речи.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106" name="Google Shape;106;p18"/>
          <p:cNvGraphicFramePr/>
          <p:nvPr>
            <p:extLst>
              <p:ext uri="{D42A27DB-BD31-4B8C-83A1-F6EECF244321}">
                <p14:modId xmlns:p14="http://schemas.microsoft.com/office/powerpoint/2010/main" val="4124771158"/>
              </p:ext>
            </p:extLst>
          </p:nvPr>
        </p:nvGraphicFramePr>
        <p:xfrm>
          <a:off x="0" y="847453"/>
          <a:ext cx="9143999" cy="4296047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1507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6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</a:rPr>
                        <a:t>Наш проект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Языковой Город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</a:rPr>
                        <a:t>Конкурент 1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f-ZA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Duolingo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</a:rPr>
                        <a:t>Конкурент 2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af-ZA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Memrise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b="1" dirty="0">
                          <a:solidFill>
                            <a:schemeClr val="tx1"/>
                          </a:solidFill>
                        </a:rPr>
                        <a:t>Конкурент 3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af-ZA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Lingualeon</a:t>
                      </a:r>
                      <a:endParaRPr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1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Техника и инструменты</a:t>
                      </a:r>
                      <a:endParaRPr sz="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Распознавание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речи, алгоритм повторения,  открытый уровень прогресса, прохождение </a:t>
                      </a: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пошаговых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уроков.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Прохождение </a:t>
                      </a: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пошаговых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уроков, </a:t>
                      </a: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распознавание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речи, алгоритм повторения.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Видео с носителями, классические тренировки.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Персональный план обучения, классические тренировки.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69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Пользовательский</a:t>
                      </a:r>
                      <a:r>
                        <a:rPr lang="ru-RU" sz="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опыт: Визуал, удобство, погружение</a:t>
                      </a:r>
                      <a:endParaRPr sz="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Яркий, игровой, интуитивно понятный.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Яркий, игровой, </a:t>
                      </a: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минималистичный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Простой, похож на соц.сеть.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Яркий, более детский, перегруженный.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1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Социальные функции: Наличие друзей, соревнований, кооперативных миссий</a:t>
                      </a:r>
                      <a:endParaRPr sz="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Есть система друзей, таблицы лидеров и совместных занятий.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Есть таблицы лидеров, но нет совместных занятий с друзьями.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Есть еженедельный рейтинг, нет системы друзей.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Есть система друзей, нет таблицы лидеров.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69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Мета-игра: Долгосрочная цель помимо изучения языка</a:t>
                      </a:r>
                      <a:endParaRPr sz="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Завершение  и </a:t>
                      </a:r>
                      <a:r>
                        <a:rPr lang="ru-RU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прокачка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города.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Завершение всех разделов.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Нет.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Прокачать персонажа до максимального уровня.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69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Стоимость</a:t>
                      </a:r>
                      <a:endParaRPr sz="8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Бесплатный вариант, но с ограничениями. Годовая подписка ~ 2.000 р.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Есть бесплатный вариант, но с ограничениями. Годовая подписка ~ 5.000 р.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Пробный период 7 дней, годовая подписка ~ 7.000 р.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Пробный период 7 дней, годовая подписка ~ 4.000 р.</a:t>
                      </a:r>
                      <a:endParaRPr sz="8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Б</a:t>
            </a:r>
            <a:r>
              <a:rPr lang="ru" sz="2800" b="1" dirty="0">
                <a:solidFill>
                  <a:schemeClr val="lt1"/>
                </a:solidFill>
              </a:rPr>
              <a:t>изнес-модель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175875" y="562252"/>
            <a:ext cx="8579700" cy="72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900" b="1" dirty="0">
                <a:solidFill>
                  <a:schemeClr val="tx1"/>
                </a:solidFill>
              </a:rPr>
              <a:t>Ценность нашего продукта для аудитории:</a:t>
            </a:r>
            <a:r>
              <a:rPr lang="ru" sz="900" dirty="0">
                <a:solidFill>
                  <a:schemeClr val="tx1"/>
                </a:solidFill>
              </a:rPr>
              <a:t> </a:t>
            </a:r>
            <a:r>
              <a:rPr lang="ru-RU" sz="9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Наш продукт создает наибольшую ценность для студентов, так как им критически необходим английский для карьеры, но сухая академическая программа или общие приложения вроде </a:t>
            </a:r>
            <a:r>
              <a:rPr lang="af-ZA" sz="9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Duolingo </a:t>
            </a:r>
            <a:r>
              <a:rPr lang="ru-RU" sz="9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 дают нужной лексики и не мотивируют, а наш продукт дает мотивацию через </a:t>
            </a:r>
            <a:r>
              <a:rPr lang="ru-RU" sz="90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геймификацию</a:t>
            </a:r>
            <a:r>
              <a:rPr lang="ru-RU" sz="9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 дает конкурентное преимущество на рынке труда</a:t>
            </a:r>
            <a:endParaRPr sz="900" dirty="0">
              <a:solidFill>
                <a:schemeClr val="tx1"/>
              </a:solidFill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7747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продаём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Мы начнём зарабатывать с конечных пользователей (платная подписка, которая дает преимущества пользователю) для быстрого роста аудитории и создания сообщества, а затем масштабировать доход через вузы (полугодовая лицензия на весь факультет или университет (200₽ в год на студента), которые обеспечат долгосрочную финансовую устойчивость.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3258750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продвигаем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Каналы продвижения: </a:t>
            </a:r>
            <a:r>
              <a:rPr lang="af-ZA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BBC Learning English, Linguatrip, Puzzle English</a:t>
            </a: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623062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Кто поможет</a:t>
            </a:r>
            <a:endParaRPr lang="ru-RU"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Партнёры: </a:t>
            </a:r>
            <a:r>
              <a:rPr lang="af-ZA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Skyeng, Kahoot!, Coursera, </a:t>
            </a: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Профессиональные ассоциации: Ассоциация юристов России, Российское химическое общество им. Д.И. Менделеева, </a:t>
            </a:r>
            <a:r>
              <a:rPr lang="af-ZA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IT-</a:t>
            </a: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сектор: Яндекс, </a:t>
            </a:r>
            <a:r>
              <a:rPr lang="af-ZA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VK, </a:t>
            </a:r>
            <a:r>
              <a:rPr lang="ru-RU" sz="100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Лаборатория Касперского, Министерство науки и высшего образования РФ.</a:t>
            </a:r>
            <a:endParaRPr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П</a:t>
            </a:r>
            <a:r>
              <a:rPr lang="ru" sz="2800" b="1" dirty="0">
                <a:solidFill>
                  <a:schemeClr val="lt1"/>
                </a:solidFill>
              </a:rPr>
              <a:t>лан реализации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5855350" y="668025"/>
            <a:ext cx="3001800" cy="4146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+mn-lt"/>
              </a:rPr>
              <a:t>Ключевые результаты</a:t>
            </a:r>
            <a:endParaRPr lang="ru-RU" sz="1200" b="1" dirty="0">
              <a:solidFill>
                <a:schemeClr val="dk1"/>
              </a:solidFill>
              <a:latin typeface="+mn-lt"/>
            </a:endParaRP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dk1"/>
              </a:solidFill>
              <a:latin typeface="+mn-lt"/>
            </a:endParaRP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Количественные результаты:</a:t>
            </a:r>
            <a:endParaRPr lang="ru-RU" sz="9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1. 500+ активных пользователей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платформы в течение первого месяца после запуска приложения.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2. Средняя вовлечённость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– не менее 60%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3. 70% пользователей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 успешно выполняют не менее 80% заданий в первых трёх модулях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4. Увеличение успеваемости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по профильному английскому у участников на 15% по итогам тестирования.</a:t>
            </a:r>
          </a:p>
          <a:p>
            <a:endParaRPr lang="ru-RU" sz="900" dirty="0">
              <a:solidFill>
                <a:schemeClr val="tx1"/>
              </a:solidFill>
              <a:latin typeface="+mn-lt"/>
            </a:endParaRP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Качественные результаты:</a:t>
            </a:r>
            <a:endParaRPr lang="ru-RU" sz="9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1. Рост мотивации к обучению английскому языку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за счёт </a:t>
            </a:r>
            <a:r>
              <a:rPr lang="ru-RU" sz="9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геймификации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 и командного взаимодействия.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2. Формирование навыков прикладного, профессионально ориентированного английского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– студенты понимают, как использовать язык в своей сфере.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3. Повышение вовлечённости и самостоятельности студентов: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 они регулярно учатся и видят свой прогресс.</a:t>
            </a:r>
          </a:p>
          <a:p>
            <a:r>
              <a:rPr lang="ru-RU" sz="900" b="1" i="0" u="none" strike="noStrike" dirty="0">
                <a:solidFill>
                  <a:schemeClr val="tx1"/>
                </a:solidFill>
                <a:effectLst/>
                <a:latin typeface="+mn-lt"/>
              </a:rPr>
              <a:t>4. Появление в экосистеме университета </a:t>
            </a:r>
            <a:r>
              <a:rPr lang="ru-RU" sz="900" b="0" i="0" u="none" strike="noStrike" dirty="0">
                <a:solidFill>
                  <a:schemeClr val="tx1"/>
                </a:solidFill>
                <a:effectLst/>
                <a:latin typeface="+mn-lt"/>
              </a:rPr>
              <a:t>современного игрового формата обучения, который можно масштабировать на другие направления и вузы.</a:t>
            </a: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  <a:latin typeface="+mn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47A36F-F85E-C140-A950-A5ECBEBEB3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857047"/>
              </p:ext>
            </p:extLst>
          </p:nvPr>
        </p:nvGraphicFramePr>
        <p:xfrm>
          <a:off x="89063" y="668025"/>
          <a:ext cx="5676624" cy="4266865"/>
        </p:xfrm>
        <a:graphic>
          <a:graphicData uri="http://schemas.openxmlformats.org/drawingml/2006/table">
            <a:tbl>
              <a:tblPr>
                <a:tableStyleId>{A4BAC6EF-DD8B-4A26-A1AC-F01BEE92B616}</a:tableStyleId>
              </a:tblPr>
              <a:tblGrid>
                <a:gridCol w="1892208">
                  <a:extLst>
                    <a:ext uri="{9D8B030D-6E8A-4147-A177-3AD203B41FA5}">
                      <a16:colId xmlns:a16="http://schemas.microsoft.com/office/drawing/2014/main" val="3510092691"/>
                    </a:ext>
                  </a:extLst>
                </a:gridCol>
                <a:gridCol w="1892208">
                  <a:extLst>
                    <a:ext uri="{9D8B030D-6E8A-4147-A177-3AD203B41FA5}">
                      <a16:colId xmlns:a16="http://schemas.microsoft.com/office/drawing/2014/main" val="51828387"/>
                    </a:ext>
                  </a:extLst>
                </a:gridCol>
                <a:gridCol w="1892208">
                  <a:extLst>
                    <a:ext uri="{9D8B030D-6E8A-4147-A177-3AD203B41FA5}">
                      <a16:colId xmlns:a16="http://schemas.microsoft.com/office/drawing/2014/main" val="3838116270"/>
                    </a:ext>
                  </a:extLst>
                </a:gridCol>
              </a:tblGrid>
              <a:tr h="205414"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effectLst/>
                        </a:rPr>
                        <a:t>Этап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effectLst/>
                        </a:rPr>
                        <a:t>Содержание работ 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effectLst/>
                        </a:rPr>
                        <a:t>Продолжительность</a:t>
                      </a:r>
                    </a:p>
                  </a:txBody>
                  <a:tcPr marL="79475" marR="79475" marT="39738" marB="39738"/>
                </a:tc>
                <a:extLst>
                  <a:ext uri="{0D108BD9-81ED-4DB2-BD59-A6C34878D82A}">
                    <a16:rowId xmlns:a16="http://schemas.microsoft.com/office/drawing/2014/main" val="2739670839"/>
                  </a:ext>
                </a:extLst>
              </a:tr>
              <a:tr h="860056"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Исследование и проектирование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Анализ целевой аудитории, проектирование базы данных системы, создание интерактивных прототипов интерфейса.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3 месяца</a:t>
                      </a:r>
                    </a:p>
                  </a:txBody>
                  <a:tcPr marL="79475" marR="79475" marT="39738" marB="39738"/>
                </a:tc>
                <a:extLst>
                  <a:ext uri="{0D108BD9-81ED-4DB2-BD59-A6C34878D82A}">
                    <a16:rowId xmlns:a16="http://schemas.microsoft.com/office/drawing/2014/main" val="421188233"/>
                  </a:ext>
                </a:extLst>
              </a:tr>
              <a:tr h="989359"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Разработка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Разработка базовых модулей: обучение и игровой модуль. Создание системы пользователей. Реализация ядра </a:t>
                      </a:r>
                      <a:r>
                        <a:rPr lang="ru-RU" sz="1100" dirty="0" err="1">
                          <a:effectLst/>
                        </a:rPr>
                        <a:t>геймификации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4 месяца</a:t>
                      </a:r>
                    </a:p>
                  </a:txBody>
                  <a:tcPr marL="79475" marR="79475" marT="39738" marB="39738"/>
                </a:tc>
                <a:extLst>
                  <a:ext uri="{0D108BD9-81ED-4DB2-BD59-A6C34878D82A}">
                    <a16:rowId xmlns:a16="http://schemas.microsoft.com/office/drawing/2014/main" val="880534900"/>
                  </a:ext>
                </a:extLst>
              </a:tr>
              <a:tr h="875561"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Бета-тестирование и сбор обратной связи 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Запуск бета-версии для ограниченной аудитории( студенты </a:t>
                      </a:r>
                      <a:r>
                        <a:rPr lang="ru-RU" sz="1100" dirty="0" err="1">
                          <a:effectLst/>
                        </a:rPr>
                        <a:t>Тюмгу</a:t>
                      </a:r>
                      <a:r>
                        <a:rPr lang="ru-RU" sz="1100" dirty="0">
                          <a:effectLst/>
                        </a:rPr>
                        <a:t>). Сбор и анализ обратной связи по функционалу.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3 месяца</a:t>
                      </a:r>
                    </a:p>
                  </a:txBody>
                  <a:tcPr marL="79475" marR="79475" marT="39738" marB="39738"/>
                </a:tc>
                <a:extLst>
                  <a:ext uri="{0D108BD9-81ED-4DB2-BD59-A6C34878D82A}">
                    <a16:rowId xmlns:a16="http://schemas.microsoft.com/office/drawing/2014/main" val="3881909721"/>
                  </a:ext>
                </a:extLst>
              </a:tr>
              <a:tr h="990985"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Финальная доработка и запуск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Исправление всех выявленных багов; оптимизация приложения; подготовка маркетинговых материалов;  официальный запуск платформы.</a:t>
                      </a:r>
                    </a:p>
                  </a:txBody>
                  <a:tcPr marL="79475" marR="79475" marT="39738" marB="39738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08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1100" dirty="0">
                          <a:effectLst/>
                        </a:rPr>
                        <a:t>4 месяца</a:t>
                      </a:r>
                    </a:p>
                  </a:txBody>
                  <a:tcPr marL="79475" marR="79475" marT="39738" marB="39738"/>
                </a:tc>
                <a:extLst>
                  <a:ext uri="{0D108BD9-81ED-4DB2-BD59-A6C34878D82A}">
                    <a16:rowId xmlns:a16="http://schemas.microsoft.com/office/drawing/2014/main" val="39360433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Р</a:t>
            </a:r>
            <a:r>
              <a:rPr lang="ru" sz="2800" b="1" dirty="0">
                <a:solidFill>
                  <a:schemeClr val="lt1"/>
                </a:solidFill>
              </a:rPr>
              <a:t>есурсы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77475" y="668025"/>
            <a:ext cx="4730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Сколько нужно средств на проект: </a:t>
            </a:r>
            <a:r>
              <a:rPr lang="ru-RU" sz="1200" b="1" dirty="0">
                <a:solidFill>
                  <a:schemeClr val="dk1"/>
                </a:solidFill>
              </a:rPr>
              <a:t> 1 млн </a:t>
            </a:r>
            <a:r>
              <a:rPr lang="ru" sz="1200" b="1" dirty="0">
                <a:solidFill>
                  <a:schemeClr val="dk1"/>
                </a:solidFill>
              </a:rPr>
              <a:t>руб.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136" name="Google Shape;136;p21"/>
          <p:cNvGraphicFramePr/>
          <p:nvPr>
            <p:extLst>
              <p:ext uri="{D42A27DB-BD31-4B8C-83A1-F6EECF244321}">
                <p14:modId xmlns:p14="http://schemas.microsoft.com/office/powerpoint/2010/main" val="245092505"/>
              </p:ext>
            </p:extLst>
          </p:nvPr>
        </p:nvGraphicFramePr>
        <p:xfrm>
          <a:off x="277475" y="1126704"/>
          <a:ext cx="4730750" cy="3078270"/>
        </p:xfrm>
        <a:graphic>
          <a:graphicData uri="http://schemas.openxmlformats.org/drawingml/2006/table">
            <a:tbl>
              <a:tblPr>
                <a:noFill/>
                <a:tableStyleId>{A4BAC6EF-DD8B-4A26-A1AC-F01BEE92B616}</a:tableStyleId>
              </a:tblPr>
              <a:tblGrid>
                <a:gridCol w="287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Статья расходов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Общая стоимость, руб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Заплаты команды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br>
                        <a:rPr lang="ru-RU" dirty="0">
                          <a:effectLst/>
                        </a:rPr>
                      </a:br>
                      <a:r>
                        <a:rPr lang="ru-RU" sz="1100" dirty="0">
                          <a:effectLst/>
                        </a:rPr>
                        <a:t>570.000</a:t>
                      </a:r>
                      <a:endParaRPr lang="ru-RU" sz="1100" b="0" i="0" u="none" strike="noStrike" cap="none" dirty="0">
                        <a:solidFill>
                          <a:srgbClr val="000000"/>
                        </a:solidFill>
                        <a:effectLst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Лицензии и подписки на ПО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60.000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Оборудование и техника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90.000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Хостинг и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серверные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расходы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Маркетинг и продвижение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130.000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Юридические и административные расходы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55.000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</a:rPr>
                        <a:t>950.000</a:t>
                      </a:r>
                      <a:endParaRPr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21"/>
          <p:cNvSpPr/>
          <p:nvPr/>
        </p:nvSpPr>
        <p:spPr>
          <a:xfrm>
            <a:off x="5855350" y="668025"/>
            <a:ext cx="3001800" cy="4146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+mn-lt"/>
              </a:rPr>
              <a:t>Что уже есть</a:t>
            </a:r>
            <a:r>
              <a:rPr lang="ru-RU" sz="1200" b="1" dirty="0">
                <a:solidFill>
                  <a:schemeClr val="dk1"/>
                </a:solidFill>
                <a:latin typeface="+mn-lt"/>
              </a:rPr>
              <a:t>?</a:t>
            </a: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chemeClr val="dk1"/>
              </a:solidFill>
              <a:latin typeface="+mn-lt"/>
            </a:endParaRP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dk1"/>
                </a:solidFill>
                <a:latin typeface="+mn-lt"/>
              </a:rPr>
              <a:t>В университете уже есть ключевые специалисты — </a:t>
            </a:r>
            <a:r>
              <a:rPr lang="af-ZA" sz="1100" dirty="0">
                <a:solidFill>
                  <a:schemeClr val="dk1"/>
                </a:solidFill>
                <a:latin typeface="+mn-lt"/>
              </a:rPr>
              <a:t>IT-</a:t>
            </a:r>
            <a:r>
              <a:rPr lang="ru-RU" sz="1100" dirty="0">
                <a:solidFill>
                  <a:schemeClr val="dk1"/>
                </a:solidFill>
                <a:latin typeface="+mn-lt"/>
              </a:rPr>
              <a:t>студенты для разработки, лингвисты для </a:t>
            </a:r>
            <a:r>
              <a:rPr lang="ru-RU" sz="1100" dirty="0" err="1">
                <a:solidFill>
                  <a:schemeClr val="dk1"/>
                </a:solidFill>
                <a:latin typeface="+mn-lt"/>
              </a:rPr>
              <a:t>контента</a:t>
            </a:r>
            <a:r>
              <a:rPr lang="ru-RU" sz="1100" dirty="0">
                <a:solidFill>
                  <a:schemeClr val="dk1"/>
                </a:solidFill>
                <a:latin typeface="+mn-lt"/>
              </a:rPr>
              <a:t> и педагоги для методологии, а также инфраструктура: компьютерные классы, кабинеты и программы поддержки стартапов. Наша команда может сразу привлечь этих людей и ресурсы для создания прототипа, а также использовать партнёрские связи вуза для тестирования и продвижения.</a:t>
            </a:r>
            <a:endParaRPr sz="1100" dirty="0">
              <a:solidFill>
                <a:schemeClr val="dk1"/>
              </a:solidFill>
              <a:latin typeface="+mn-lt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</a:rPr>
              <a:t>К</a:t>
            </a:r>
            <a:r>
              <a:rPr lang="ru" sz="2800" b="1" dirty="0">
                <a:solidFill>
                  <a:schemeClr val="lt1"/>
                </a:solidFill>
              </a:rPr>
              <a:t>оманда</a:t>
            </a:r>
            <a:endParaRPr sz="2800" b="1" dirty="0">
              <a:solidFill>
                <a:schemeClr val="lt1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2774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Юлия Агафонова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" dirty="0">
                <a:solidFill>
                  <a:schemeClr val="dk1"/>
                </a:solidFill>
              </a:rPr>
              <a:t>Технические и технологические аспекты проекта и продукта</a:t>
            </a:r>
            <a:endParaRPr sz="500" dirty="0">
              <a:solidFill>
                <a:schemeClr val="dk1"/>
              </a:solidFill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998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2774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Михаил Шаманский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1"/>
                </a:solidFill>
              </a:rPr>
              <a:t>Контроль работы, заполнение форм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206702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Анастасия </a:t>
            </a:r>
            <a:r>
              <a:rPr lang="ru-RU" sz="1000" b="1" dirty="0" err="1">
                <a:solidFill>
                  <a:schemeClr val="dk1"/>
                </a:solidFill>
              </a:rPr>
              <a:t>Сокотова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dirty="0">
                <a:solidFill>
                  <a:schemeClr val="dk1"/>
                </a:solidFill>
              </a:rPr>
              <a:t>Визуальный вид и сценарии использования</a:t>
            </a:r>
            <a:endParaRPr sz="600" dirty="0">
              <a:solidFill>
                <a:schemeClr val="dk1"/>
              </a:solidFill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064461" y="3105358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206702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Екатерина Попова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dirty="0">
                <a:solidFill>
                  <a:schemeClr val="dk1"/>
                </a:solidFill>
              </a:rPr>
              <a:t>Технические и технологические аспекты проекта и продукта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38789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8565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Егор </a:t>
            </a:r>
            <a:r>
              <a:rPr lang="ru-RU" sz="1000" b="1" dirty="0" err="1">
                <a:solidFill>
                  <a:schemeClr val="dk1"/>
                </a:solidFill>
              </a:rPr>
              <a:t>Кочкарев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dirty="0">
                <a:solidFill>
                  <a:schemeClr val="dk1"/>
                </a:solidFill>
              </a:rPr>
              <a:t>Технические и технологические аспекты проекта и продукта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8789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8565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chemeClr val="dk1"/>
                </a:solidFill>
              </a:rPr>
              <a:t>Екатерина Медведева 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1"/>
                </a:solidFill>
              </a:rPr>
              <a:t>Анализ рынка, продвижение продукта</a:t>
            </a:r>
            <a:endParaRPr sz="800" dirty="0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855350" y="1290975"/>
            <a:ext cx="3001800" cy="352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Кого ищем</a:t>
            </a:r>
            <a:endParaRPr lang="ru-RU"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</a:endParaRPr>
          </a:p>
          <a:p>
            <a:r>
              <a:rPr lang="ru-RU" sz="1100" i="1" dirty="0">
                <a:effectLst/>
                <a:latin typeface="+mn-lt"/>
              </a:rPr>
              <a:t>1.</a:t>
            </a:r>
            <a:r>
              <a:rPr lang="af-ZA" sz="1100" i="1" dirty="0">
                <a:effectLst/>
                <a:latin typeface="+mn-lt"/>
              </a:rPr>
              <a:t>Backend-</a:t>
            </a:r>
            <a:r>
              <a:rPr lang="ru-RU" sz="1100" i="1" dirty="0">
                <a:effectLst/>
                <a:latin typeface="+mn-lt"/>
              </a:rPr>
              <a:t>разработчик</a:t>
            </a:r>
          </a:p>
          <a:p>
            <a:r>
              <a:rPr lang="ru-RU" sz="1100" b="0" i="0" dirty="0">
                <a:effectLst/>
                <a:latin typeface="+mn-lt"/>
              </a:rPr>
              <a:t>Навыки: </a:t>
            </a:r>
            <a:r>
              <a:rPr lang="af-ZA" sz="1100" b="0" i="0" dirty="0">
                <a:effectLst/>
                <a:latin typeface="+mn-lt"/>
              </a:rPr>
              <a:t>Python/Django/Flask.</a:t>
            </a:r>
            <a:endParaRPr lang="af-ZA" sz="1100" dirty="0">
              <a:effectLst/>
              <a:latin typeface="+mn-lt"/>
            </a:endParaRPr>
          </a:p>
          <a:p>
            <a:r>
              <a:rPr lang="ru-RU" sz="1100" i="1" dirty="0">
                <a:effectLst/>
                <a:latin typeface="+mn-lt"/>
              </a:rPr>
              <a:t>2.Гейм-дизайнер</a:t>
            </a:r>
          </a:p>
          <a:p>
            <a:r>
              <a:rPr lang="ru-RU" sz="1100" b="0" i="0" dirty="0">
                <a:effectLst/>
                <a:latin typeface="+mn-lt"/>
              </a:rPr>
              <a:t>Навыки: проектирование игровых механик, балансировка экономики, создание </a:t>
            </a:r>
            <a:r>
              <a:rPr lang="af-ZA" sz="1100" b="0" i="0" dirty="0">
                <a:effectLst/>
                <a:latin typeface="+mn-lt"/>
              </a:rPr>
              <a:t>engaging-</a:t>
            </a:r>
            <a:r>
              <a:rPr lang="ru-RU" sz="1100" b="0" i="0" dirty="0" err="1">
                <a:effectLst/>
                <a:latin typeface="+mn-lt"/>
              </a:rPr>
              <a:t>контента</a:t>
            </a:r>
            <a:r>
              <a:rPr lang="ru-RU" sz="1100" b="0" i="0" dirty="0">
                <a:effectLst/>
                <a:latin typeface="+mn-lt"/>
              </a:rPr>
              <a:t>.</a:t>
            </a:r>
            <a:endParaRPr lang="ru-RU" sz="1100" dirty="0">
              <a:effectLst/>
              <a:latin typeface="+mn-lt"/>
            </a:endParaRPr>
          </a:p>
          <a:p>
            <a:r>
              <a:rPr lang="ru-RU" sz="1100" b="0" i="1" dirty="0">
                <a:latin typeface="+mn-lt"/>
              </a:rPr>
              <a:t>3.</a:t>
            </a:r>
            <a:r>
              <a:rPr lang="ru-RU" sz="1100" b="0" i="1" dirty="0">
                <a:effectLst/>
                <a:latin typeface="+mn-lt"/>
              </a:rPr>
              <a:t>Маркетолог</a:t>
            </a:r>
            <a:endParaRPr lang="ru-RU" sz="1100" i="1" dirty="0">
              <a:effectLst/>
              <a:latin typeface="+mn-lt"/>
            </a:endParaRPr>
          </a:p>
          <a:p>
            <a:r>
              <a:rPr lang="ru-RU" sz="1100" b="0" i="0" dirty="0">
                <a:effectLst/>
                <a:latin typeface="+mn-lt"/>
              </a:rPr>
              <a:t>Навыки: продвижение в соцсетях, работа с лидами, аналитика.</a:t>
            </a:r>
          </a:p>
          <a:p>
            <a:endParaRPr lang="ru-RU" sz="1100" dirty="0">
              <a:effectLst/>
              <a:latin typeface="+mn-lt"/>
            </a:endParaRPr>
          </a:p>
          <a:p>
            <a:r>
              <a:rPr lang="ru-RU" sz="1100" b="0" i="0" dirty="0">
                <a:effectLst/>
                <a:latin typeface="+mn-lt"/>
              </a:rPr>
              <a:t>Ключевые характеристики:</a:t>
            </a:r>
            <a:endParaRPr lang="ru-RU" sz="1100" dirty="0">
              <a:effectLst/>
              <a:latin typeface="+mn-lt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ru-RU" sz="1100" b="0" i="0" dirty="0">
                <a:effectLst/>
                <a:latin typeface="+mn-lt"/>
              </a:rPr>
              <a:t>Гибкость и готовность к экспериментам;</a:t>
            </a:r>
            <a:endParaRPr lang="ru-RU" sz="1100" dirty="0">
              <a:latin typeface="+mn-lt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ru-RU" sz="1100" b="0" i="0" dirty="0">
                <a:effectLst/>
                <a:latin typeface="+mn-lt"/>
              </a:rPr>
              <a:t>Понимание принципов </a:t>
            </a:r>
            <a:r>
              <a:rPr lang="ru-RU" sz="1100" b="0" i="0" dirty="0" err="1">
                <a:effectLst/>
                <a:latin typeface="+mn-lt"/>
              </a:rPr>
              <a:t>геймификации</a:t>
            </a:r>
            <a:r>
              <a:rPr lang="ru-RU" sz="1100" b="0" i="0" dirty="0">
                <a:effectLst/>
                <a:latin typeface="+mn-lt"/>
              </a:rPr>
              <a:t>;</a:t>
            </a:r>
            <a:endParaRPr lang="ru-RU" sz="1100" dirty="0">
              <a:latin typeface="+mn-lt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ru-RU" sz="1100" b="0" i="0" dirty="0">
                <a:effectLst/>
                <a:latin typeface="+mn-lt"/>
              </a:rPr>
              <a:t>Способность работать в стартап-среде.</a:t>
            </a:r>
            <a:endParaRPr lang="ru-RU" sz="1100" dirty="0">
              <a:effectLst/>
              <a:latin typeface="+mn-lt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2A4BE3-637F-D1F0-01A1-E13675FB0F7D}"/>
              </a:ext>
            </a:extLst>
          </p:cNvPr>
          <p:cNvSpPr txBox="1"/>
          <p:nvPr/>
        </p:nvSpPr>
        <p:spPr>
          <a:xfrm>
            <a:off x="904925" y="707470"/>
            <a:ext cx="70574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+mn-lt"/>
              </a:rPr>
              <a:t>В одиночку можно выучить слова, но чтобы построить новый мир — нужна команда!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A62E4-C0EE-CBFC-9578-DF607AA20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22" y="3100145"/>
            <a:ext cx="1226303" cy="12050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7FDD9E-D82E-F5E6-D4E5-B872D53A2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358" y="3091588"/>
            <a:ext cx="1226303" cy="12136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BD698F-F713-9DA0-E930-A582D527E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925" y="1290976"/>
            <a:ext cx="1256550" cy="1167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F5EE6F5-7517-BB69-7BEA-D79B657EBF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475" y="1266769"/>
            <a:ext cx="1210200" cy="12124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00BDB3-6C94-C15E-EAC1-5FCFCF6BA8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363" y="1248052"/>
            <a:ext cx="1146395" cy="12124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797DB8-5E47-C9B8-BC03-EF62902334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2822" y="3100145"/>
            <a:ext cx="1226303" cy="1205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Экран (16:9)</PresentationFormat>
  <Slides>10</Slides>
  <Notes>10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dxrty dxrty</cp:lastModifiedBy>
  <cp:revision>1</cp:revision>
  <dcterms:modified xsi:type="dcterms:W3CDTF">2025-10-20T20:41:06Z</dcterms:modified>
</cp:coreProperties>
</file>