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2" userDrawn="1">
          <p15:clr>
            <a:srgbClr val="A4A3A4"/>
          </p15:clr>
        </p15:guide>
        <p15:guide id="2" pos="38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AF17"/>
    <a:srgbClr val="8F00FF"/>
    <a:srgbClr val="B5D8E1"/>
    <a:srgbClr val="FD493D"/>
    <a:srgbClr val="B818B8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36" y="1242"/>
      </p:cViewPr>
      <p:guideLst>
        <p:guide orient="horz" pos="2162"/>
        <p:guide pos="38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0D3C-69EC-4DEE-BF56-C46E026317C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789F-D94D-4A9B-B2A9-A1683554E3E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80D3C-69EC-4DEE-BF56-C46E026317C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1789F-D94D-4A9B-B2A9-A1683554E3E5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050" y="2730500"/>
            <a:ext cx="12192000" cy="4127499"/>
          </a:xfrm>
          <a:prstGeom prst="rect">
            <a:avLst/>
          </a:prstGeom>
          <a:solidFill>
            <a:srgbClr val="FD49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72085" y="3395980"/>
            <a:ext cx="629158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ВИРТУАЛЬНЫЙ АССИСТЕНТ</a:t>
            </a:r>
            <a:endParaRPr lang="ru-RU" sz="2800" b="1" dirty="0" smtClean="0">
              <a:solidFill>
                <a:schemeClr val="bg1"/>
              </a:solidFill>
            </a:endParaRPr>
          </a:p>
          <a:p>
            <a:endParaRPr lang="ru-RU" sz="2800" b="1" dirty="0" smtClean="0">
              <a:solidFill>
                <a:schemeClr val="bg1"/>
              </a:solidFill>
            </a:endParaRPr>
          </a:p>
          <a:p>
            <a:r>
              <a:rPr lang="ru-RU" sz="2800" b="1" dirty="0" smtClean="0">
                <a:solidFill>
                  <a:schemeClr val="bg1"/>
                </a:solidFill>
              </a:rPr>
              <a:t>Ассистент - бот помогающий в учебных вопросах.</a:t>
            </a:r>
            <a:endParaRPr lang="ru-RU" sz="2800" b="1" dirty="0" smtClean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45288" y="2876431"/>
            <a:ext cx="6139679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8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43100" y="915618"/>
            <a:ext cx="439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АКСЕЛЕРАЦИОННАЯ</a:t>
            </a:r>
            <a:endParaRPr lang="ru-RU" sz="2800" dirty="0" smtClean="0">
              <a:solidFill>
                <a:schemeClr val="bg1"/>
              </a:solidFill>
            </a:endParaRPr>
          </a:p>
          <a:p>
            <a:r>
              <a:rPr lang="ru-RU" sz="2800" dirty="0" smtClean="0">
                <a:solidFill>
                  <a:schemeClr val="bg1"/>
                </a:solidFill>
              </a:rPr>
              <a:t>ПРОГРАММА</a:t>
            </a:r>
            <a:endParaRPr lang="ru-RU" sz="2800" dirty="0" smtClean="0">
              <a:solidFill>
                <a:schemeClr val="bg1"/>
              </a:solidFill>
            </a:endParaRPr>
          </a:p>
          <a:p>
            <a:r>
              <a:rPr lang="ru-RU" sz="2800" b="1" dirty="0" smtClean="0">
                <a:solidFill>
                  <a:schemeClr val="bg1"/>
                </a:solidFill>
              </a:rPr>
              <a:t>CREATIVE.TECH 2.0</a:t>
            </a:r>
            <a:endParaRPr lang="ru-RU" sz="2800" b="1" dirty="0" smtClean="0">
              <a:solidFill>
                <a:schemeClr val="bg1"/>
              </a:solidFill>
            </a:endParaRPr>
          </a:p>
        </p:txBody>
      </p:sp>
      <p:sp>
        <p:nvSpPr>
          <p:cNvPr id="12" name="AutoShape 2"/>
          <p:cNvSpPr>
            <a:spLocks noChangeArrowheads="1"/>
          </p:cNvSpPr>
          <p:nvPr/>
        </p:nvSpPr>
        <p:spPr bwMode="auto">
          <a:xfrm>
            <a:off x="7021286" y="168956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FCAF17"/>
          </a:solidFill>
          <a:ln w="9525">
            <a:noFill/>
            <a:round/>
          </a:ln>
        </p:spPr>
        <p:txBody>
          <a:bodyPr vert="vert270" wrap="square" lIns="91440" tIns="45720" rIns="91440" bIns="45720" numCol="1" anchor="ctr" anchorCtr="0" compatLnSpc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ПРЕДСТАВЛЕНИЕ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3" name="AutoShape 2"/>
          <p:cNvSpPr>
            <a:spLocks noChangeArrowheads="1"/>
          </p:cNvSpPr>
          <p:nvPr/>
        </p:nvSpPr>
        <p:spPr bwMode="auto">
          <a:xfrm>
            <a:off x="7049861" y="1810147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B5D8E1"/>
          </a:solidFill>
          <a:ln w="9525">
            <a:noFill/>
            <a:round/>
          </a:ln>
        </p:spPr>
        <p:txBody>
          <a:bodyPr vert="vert270" wrap="square" lIns="91440" tIns="45720" rIns="91440" bIns="45720" numCol="1" anchor="ctr" anchorCtr="0" compatLnSpc="1"/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РЕШАЕМАЯ ПРОБЛЕМА И КЛЮЧЕВАЯ ПОЛЬЗА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14" name="AutoShape 2"/>
          <p:cNvSpPr>
            <a:spLocks noChangeArrowheads="1"/>
          </p:cNvSpPr>
          <p:nvPr/>
        </p:nvSpPr>
        <p:spPr bwMode="auto">
          <a:xfrm>
            <a:off x="7043511" y="3467100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8F00FF"/>
          </a:solidFill>
          <a:ln w="9525">
            <a:noFill/>
            <a:round/>
          </a:ln>
        </p:spPr>
        <p:txBody>
          <a:bodyPr vert="vert270" wrap="square" lIns="91440" tIns="45720" rIns="91440" bIns="45720" numCol="1" anchor="ctr" anchorCtr="0" compatLnSpc="1"/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ЧТО УЖЕ СДЕЛАНО ПО ПРОЕКТУ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5" name="AutoShape 2"/>
          <p:cNvSpPr>
            <a:spLocks noChangeArrowheads="1"/>
          </p:cNvSpPr>
          <p:nvPr/>
        </p:nvSpPr>
        <p:spPr bwMode="auto">
          <a:xfrm>
            <a:off x="7059386" y="5125754"/>
            <a:ext cx="1089025" cy="1585912"/>
          </a:xfrm>
          <a:prstGeom prst="roundRect">
            <a:avLst>
              <a:gd name="adj" fmla="val 16667"/>
            </a:avLst>
          </a:prstGeom>
          <a:solidFill>
            <a:srgbClr val="FBB3C1"/>
          </a:solidFill>
          <a:ln w="9525">
            <a:noFill/>
            <a:round/>
          </a:ln>
        </p:spPr>
        <p:txBody>
          <a:bodyPr vert="vert270" wrap="square" lIns="91440" tIns="45720" rIns="91440" bIns="45720" numCol="1" anchor="ctr" anchorCtr="0" compatLnSpc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lang="ru-RU" altLang="ru-RU" sz="1400" b="1" dirty="0" smtClean="0">
                <a:solidFill>
                  <a:schemeClr val="bg1"/>
                </a:solidFill>
              </a:rPr>
              <a:t>ПЛАНЫ И РЕСУРСЫ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83575" y="4831080"/>
            <a:ext cx="3907790" cy="17722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2400" dirty="0">
                <a:solidFill>
                  <a:schemeClr val="bg1"/>
                </a:solidFill>
              </a:rPr>
              <a:t>Юлия 89376664565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63000" y="2882900"/>
            <a:ext cx="3428365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>
                <a:solidFill>
                  <a:schemeClr val="bg1"/>
                </a:solidFill>
              </a:rPr>
              <a:t>Учиться легко вместе с </a:t>
            </a:r>
            <a:endParaRPr lang="ru-RU" sz="2400" i="1" dirty="0">
              <a:solidFill>
                <a:schemeClr val="bg1"/>
              </a:solidFill>
            </a:endParaRPr>
          </a:p>
          <a:p>
            <a:r>
              <a:rPr lang="ru-RU" sz="2400" i="1" dirty="0">
                <a:solidFill>
                  <a:schemeClr val="bg1"/>
                </a:solidFill>
              </a:rPr>
              <a:t>ботом!</a:t>
            </a:r>
            <a:endParaRPr lang="ru-RU" sz="2400" i="1" dirty="0">
              <a:solidFill>
                <a:schemeClr val="bg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941" y="431800"/>
            <a:ext cx="1757365" cy="202605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12" y="828670"/>
            <a:ext cx="1337287" cy="15335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ПРЕЗЕНТАЦИЯ СТАРТАП-ПРОЕКТОВ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CREATIVE.TECH 2.0</a:t>
            </a:r>
            <a:endParaRPr lang="ru-RU" sz="2400" b="1" dirty="0" smtClean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48031" y="3194639"/>
            <a:ext cx="3229050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8F00FF"/>
                </a:solidFill>
              </a:rPr>
              <a:t>ЦЕЛЕВАЯ АУДИТОРИЯ:</a:t>
            </a:r>
            <a:endParaRPr lang="ru-RU" sz="2000" b="1" dirty="0" smtClean="0">
              <a:solidFill>
                <a:srgbClr val="8F00FF"/>
              </a:solidFill>
            </a:endParaRPr>
          </a:p>
          <a:p>
            <a:pPr indent="0">
              <a:buFontTx/>
              <a:buNone/>
            </a:pPr>
            <a:r>
              <a:rPr lang="ru-RU" sz="1600" dirty="0" smtClean="0">
                <a:cs typeface="+mn-lt"/>
              </a:rPr>
              <a:t>Студенты ВУЗа</a:t>
            </a:r>
            <a:endParaRPr lang="ru-RU" sz="1600" dirty="0" smtClean="0">
              <a:cs typeface="+mn-lt"/>
            </a:endParaRPr>
          </a:p>
          <a:p>
            <a:pPr indent="0">
              <a:buFontTx/>
              <a:buNone/>
            </a:pPr>
            <a:r>
              <a:rPr lang="ru-RU" sz="1600" dirty="0" smtClean="0">
                <a:cs typeface="+mn-lt"/>
              </a:rPr>
              <a:t>Преподаватели ВУЗа</a:t>
            </a:r>
            <a:endParaRPr lang="ru-RU" sz="1600" dirty="0" smtClean="0">
              <a:cs typeface="+mn-lt"/>
            </a:endParaRPr>
          </a:p>
          <a:p>
            <a:pPr indent="0">
              <a:buFontTx/>
              <a:buNone/>
            </a:pPr>
            <a:r>
              <a:rPr lang="ru-RU" sz="1600" dirty="0" smtClean="0">
                <a:cs typeface="+mn-lt"/>
              </a:rPr>
              <a:t>Сотрудники ВУЗа</a:t>
            </a:r>
            <a:endParaRPr lang="ru-RU" sz="1600" dirty="0" smtClean="0">
              <a:cs typeface="+mn-lt"/>
            </a:endParaRPr>
          </a:p>
          <a:p>
            <a:pPr indent="0">
              <a:buFontTx/>
              <a:buNone/>
            </a:pPr>
            <a:endParaRPr lang="ru-RU" sz="1600" dirty="0" smtClean="0">
              <a:cs typeface="+mn-lt"/>
            </a:endParaRPr>
          </a:p>
          <a:p>
            <a:endParaRPr lang="ru-RU" sz="1600" b="1" dirty="0" smtClean="0">
              <a:solidFill>
                <a:schemeClr val="bg1"/>
              </a:solidFill>
              <a:cs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90060" y="3194685"/>
            <a:ext cx="3611245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8F00FF"/>
                </a:solidFill>
              </a:rPr>
              <a:t>ПРОБЛЕМА:</a:t>
            </a:r>
            <a:endParaRPr lang="ru-RU" sz="2000" b="1" dirty="0" smtClean="0">
              <a:solidFill>
                <a:srgbClr val="8F00FF"/>
              </a:solidFill>
            </a:endParaRPr>
          </a:p>
          <a:p>
            <a:r>
              <a:rPr lang="ru-RU" sz="1600" dirty="0" smtClean="0">
                <a:solidFill>
                  <a:schemeClr val="tx1"/>
                </a:solidFill>
                <a:cs typeface="+mn-lt"/>
              </a:rPr>
              <a:t>Сложность поиска информации о процессе обучения;</a:t>
            </a:r>
            <a:endParaRPr lang="ru-RU" sz="1600" dirty="0" smtClean="0">
              <a:solidFill>
                <a:schemeClr val="tx1"/>
              </a:solidFill>
              <a:cs typeface="+mn-lt"/>
            </a:endParaRPr>
          </a:p>
          <a:p>
            <a:r>
              <a:rPr lang="ru-RU" sz="1600" dirty="0" smtClean="0">
                <a:solidFill>
                  <a:schemeClr val="tx1"/>
                </a:solidFill>
                <a:cs typeface="+mn-lt"/>
              </a:rPr>
              <a:t>Не заинтересованность студента;</a:t>
            </a:r>
            <a:endParaRPr lang="ru-RU" sz="1600" dirty="0" smtClean="0">
              <a:solidFill>
                <a:schemeClr val="tx1"/>
              </a:solidFill>
              <a:cs typeface="+mn-lt"/>
            </a:endParaRPr>
          </a:p>
          <a:p>
            <a:r>
              <a:rPr lang="ru-RU" sz="1600" dirty="0" smtClean="0">
                <a:solidFill>
                  <a:schemeClr val="tx1"/>
                </a:solidFill>
                <a:cs typeface="+mn-lt"/>
              </a:rPr>
              <a:t>Рутинные процессы в работе преподавателя.</a:t>
            </a:r>
            <a:endParaRPr lang="ru-RU" sz="1600" dirty="0" smtClean="0">
              <a:solidFill>
                <a:schemeClr val="tx1"/>
              </a:solidFill>
              <a:cs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280779" y="3194730"/>
            <a:ext cx="3415921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8F00FF"/>
                </a:solidFill>
              </a:rPr>
              <a:t>ПОЛЬЗА:</a:t>
            </a:r>
            <a:endParaRPr lang="ru-RU" sz="2000" b="1" dirty="0" smtClean="0">
              <a:solidFill>
                <a:srgbClr val="8F00FF"/>
              </a:solidFill>
            </a:endParaRPr>
          </a:p>
          <a:p>
            <a:pPr indent="0">
              <a:buFontTx/>
              <a:buNone/>
            </a:pPr>
            <a:r>
              <a:rPr lang="ru-RU" sz="1600" dirty="0" smtClean="0">
                <a:solidFill>
                  <a:schemeClr val="tx1"/>
                </a:solidFill>
                <a:cs typeface="+mn-lt"/>
              </a:rPr>
              <a:t>Ценность бота - оперативность наших ответов</a:t>
            </a:r>
            <a:endParaRPr lang="ru-RU" sz="1600" dirty="0" smtClean="0">
              <a:solidFill>
                <a:schemeClr val="tx1"/>
              </a:solidFill>
              <a:cs typeface="+mn-lt"/>
            </a:endParaRPr>
          </a:p>
          <a:p>
            <a:pPr indent="0">
              <a:buFontTx/>
              <a:buNone/>
            </a:pPr>
            <a:r>
              <a:rPr lang="ru-RU" sz="1600" dirty="0" smtClean="0">
                <a:solidFill>
                  <a:schemeClr val="tx1"/>
                </a:solidFill>
                <a:cs typeface="+mn-lt"/>
              </a:rPr>
              <a:t>Удобство и доступность</a:t>
            </a:r>
            <a:endParaRPr lang="ru-RU" sz="1600" dirty="0" smtClean="0">
              <a:solidFill>
                <a:schemeClr val="tx1"/>
              </a:solidFill>
              <a:cs typeface="+mn-lt"/>
            </a:endParaRPr>
          </a:p>
          <a:p>
            <a:endParaRPr lang="ru-RU" sz="1600" b="1" dirty="0" smtClean="0">
              <a:solidFill>
                <a:schemeClr val="tx1"/>
              </a:solidFill>
              <a:cs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140125" y="4824868"/>
            <a:ext cx="3911221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Arial Black" panose="020B0A04020102020204" charset="0"/>
                <a:cs typeface="Arial Black" panose="020B0A04020102020204" charset="0"/>
              </a:rPr>
              <a:t>ЕМКОСТЬ РЫНКА</a:t>
            </a:r>
            <a:endParaRPr lang="ru-RU" sz="1600" dirty="0" smtClean="0">
              <a:latin typeface="Arial Black" panose="020B0A04020102020204" charset="0"/>
              <a:cs typeface="Arial Black" panose="020B0A04020102020204" charset="0"/>
            </a:endParaRPr>
          </a:p>
          <a:p>
            <a:r>
              <a:rPr lang="en-US" altLang="ru-RU" sz="1400" i="1" dirty="0" smtClean="0">
                <a:latin typeface="Arial Black" panose="020B0A04020102020204" charset="0"/>
                <a:cs typeface="Arial Black" panose="020B0A04020102020204" charset="0"/>
              </a:rPr>
              <a:t>PAM</a:t>
            </a:r>
            <a:r>
              <a:rPr lang="en-US" altLang="ru-RU" sz="1400" i="1" dirty="0" smtClean="0">
                <a:cs typeface="+mn-lt"/>
              </a:rPr>
              <a:t> </a:t>
            </a:r>
            <a:r>
              <a:rPr lang="en-US" altLang="ru-RU" sz="1400" i="1" dirty="0" smtClean="0"/>
              <a:t>- </a:t>
            </a:r>
            <a:r>
              <a:rPr lang="ru-RU" altLang="en-US" sz="1400" i="1" dirty="0" smtClean="0"/>
              <a:t>97900000р</a:t>
            </a:r>
            <a:endParaRPr lang="ru-RU" altLang="en-US" sz="1400" i="1" dirty="0" smtClean="0"/>
          </a:p>
          <a:p>
            <a:r>
              <a:rPr lang="ru-RU" altLang="en-US" sz="1400" i="1" dirty="0" smtClean="0">
                <a:latin typeface="Arial Black" panose="020B0A04020102020204" charset="0"/>
                <a:cs typeface="Arial Black" panose="020B0A04020102020204" charset="0"/>
              </a:rPr>
              <a:t>ТАМ </a:t>
            </a:r>
            <a:r>
              <a:rPr lang="ru-RU" altLang="en-US" sz="1400" i="1" dirty="0" smtClean="0"/>
              <a:t>- 3222000р</a:t>
            </a:r>
            <a:endParaRPr lang="ru-RU" altLang="en-US" sz="1400" i="1" dirty="0" smtClean="0"/>
          </a:p>
          <a:p>
            <a:r>
              <a:rPr lang="en-US" altLang="en-US" sz="1400" i="1" dirty="0" smtClean="0">
                <a:latin typeface="Arial Black" panose="020B0A04020102020204" charset="0"/>
                <a:cs typeface="Arial Black" panose="020B0A04020102020204" charset="0"/>
              </a:rPr>
              <a:t>SAM</a:t>
            </a:r>
            <a:r>
              <a:rPr lang="en-US" altLang="en-US" sz="1400" i="1" dirty="0" smtClean="0"/>
              <a:t> - </a:t>
            </a:r>
            <a:r>
              <a:rPr lang="ru-RU" altLang="en-US" sz="1400" i="1" dirty="0" smtClean="0"/>
              <a:t>1683000р</a:t>
            </a:r>
            <a:endParaRPr lang="ru-RU" altLang="en-US" sz="1400" i="1" dirty="0" smtClean="0"/>
          </a:p>
          <a:p>
            <a:r>
              <a:rPr lang="en-US" altLang="en-US" sz="1400" i="1" dirty="0" smtClean="0">
                <a:latin typeface="Arial Black" panose="020B0A04020102020204" charset="0"/>
                <a:cs typeface="Arial Black" panose="020B0A04020102020204" charset="0"/>
              </a:rPr>
              <a:t>SOM</a:t>
            </a:r>
            <a:r>
              <a:rPr lang="en-US" altLang="en-US" sz="1400" i="1" dirty="0" smtClean="0"/>
              <a:t> -</a:t>
            </a:r>
            <a:r>
              <a:rPr lang="ru-RU" altLang="en-US" sz="1400" i="1" dirty="0" smtClean="0"/>
              <a:t> 673000р</a:t>
            </a:r>
            <a:endParaRPr lang="ru-RU" altLang="en-US" sz="1400" i="1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8166660" y="4932818"/>
            <a:ext cx="3911221" cy="983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Arial Black" panose="020B0A04020102020204" charset="0"/>
                <a:cs typeface="Arial Black" panose="020B0A04020102020204" charset="0"/>
              </a:rPr>
              <a:t>КОНКУРЕНТЫ</a:t>
            </a:r>
            <a:endParaRPr lang="ru-RU" sz="1600" dirty="0" smtClean="0"/>
          </a:p>
          <a:p>
            <a:r>
              <a:rPr lang="ru-RU" sz="1400" i="1" dirty="0" smtClean="0"/>
              <a:t>Сайт 70%</a:t>
            </a:r>
            <a:endParaRPr lang="ru-RU" sz="1400" i="1" dirty="0" smtClean="0"/>
          </a:p>
          <a:p>
            <a:r>
              <a:rPr lang="ru-RU" sz="1400" i="1" dirty="0" smtClean="0"/>
              <a:t>ЭИОС 95%</a:t>
            </a:r>
            <a:endParaRPr lang="ru-RU" sz="1400" i="1" dirty="0" smtClean="0"/>
          </a:p>
          <a:p>
            <a:r>
              <a:rPr lang="en-US" sz="1400" i="1" dirty="0" smtClean="0"/>
              <a:t>MOODLE 25%</a:t>
            </a:r>
            <a:endParaRPr lang="en-US" sz="1400" i="1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1423035" y="2202815"/>
            <a:ext cx="9398000" cy="10737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2000" b="1" dirty="0" smtClean="0">
                <a:solidFill>
                  <a:srgbClr val="8F00FF"/>
                </a:solidFill>
              </a:rPr>
              <a:t>ЧТО ДЕЛАЕМ?</a:t>
            </a:r>
            <a:endParaRPr lang="ru-RU" sz="2000" b="1" dirty="0" smtClean="0">
              <a:solidFill>
                <a:srgbClr val="8F00FF"/>
              </a:solidFill>
            </a:endParaRPr>
          </a:p>
          <a:p>
            <a:r>
              <a:rPr lang="ru-RU" sz="1600" i="1" dirty="0" smtClean="0">
                <a:latin typeface="Calibri" panose="020F0502020204030204" charset="0"/>
                <a:cs typeface="Calibri" panose="020F0502020204030204" charset="0"/>
              </a:rPr>
              <a:t>разработка концепции цифровых решений вовлечения студентов заочной формы обучения в образовательный процесс и сопровождение обучения. </a:t>
            </a:r>
            <a:endParaRPr lang="ru-RU" sz="1600" i="1" dirty="0" smtClean="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22778" y="314778"/>
            <a:ext cx="3911221" cy="1384995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ЦЕЛЕВАЯ АУДИТОРИЯ,</a:t>
            </a:r>
            <a:endParaRPr lang="ru-RU" sz="2800" b="1" dirty="0" smtClean="0">
              <a:solidFill>
                <a:schemeClr val="bg1"/>
              </a:solidFill>
            </a:endParaRPr>
          </a:p>
          <a:p>
            <a:r>
              <a:rPr lang="ru-RU" sz="2800" b="1" dirty="0" smtClean="0">
                <a:solidFill>
                  <a:schemeClr val="bg1"/>
                </a:solidFill>
              </a:rPr>
              <a:t>РЕШАЕМАЯ ПРОБЛЕМА И КЛЮЧЕВАЯ ПОЛЬЗА</a:t>
            </a:r>
            <a:endParaRPr lang="ru-RU" sz="28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ПРЕЗЕНТАЦИЯ СТАРТАП-ПРОЕКТОВ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CREATIVE.TECH 2.0</a:t>
            </a:r>
            <a:endParaRPr lang="ru-RU" sz="2400" b="1" dirty="0" smtClean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22778" y="746578"/>
            <a:ext cx="3911221" cy="954107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ЧТО УЖЕ СДЕЛАНО ПО ПРОЕКТУ</a:t>
            </a:r>
            <a:endParaRPr lang="ru-RU" sz="2800" b="1" dirty="0" smtClean="0">
              <a:solidFill>
                <a:schemeClr val="bg1"/>
              </a:solidFill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rcRect l="14552" r="14552"/>
          <a:stretch>
            <a:fillRect/>
          </a:stretch>
        </p:blipFill>
        <p:spPr>
          <a:xfrm>
            <a:off x="8594344" y="2312035"/>
            <a:ext cx="2578227" cy="4297045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7920355" y="1913255"/>
            <a:ext cx="41319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FontTx/>
              <a:buNone/>
            </a:pPr>
            <a:r>
              <a:rPr lang="ru-RU" sz="2000" b="1" dirty="0" smtClean="0">
                <a:solidFill>
                  <a:srgbClr val="8F00FF"/>
                </a:solidFill>
                <a:sym typeface="+mn-ea"/>
              </a:rPr>
              <a:t>ДОСТИЖЕНИЯ В РАМКАХ   ПРОЕКТА</a:t>
            </a:r>
            <a:endParaRPr lang="ru-RU" sz="2000" b="1" dirty="0" smtClean="0">
              <a:solidFill>
                <a:srgbClr val="8F00FF"/>
              </a:solidFill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273685" y="1842135"/>
            <a:ext cx="3773170" cy="50463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b="1" dirty="0" smtClean="0">
                <a:solidFill>
                  <a:srgbClr val="8F00FF"/>
                </a:solidFill>
                <a:sym typeface="+mn-ea"/>
              </a:rPr>
              <a:t>БИЗНЕС-МОДЕЛЬ:</a:t>
            </a:r>
            <a:endParaRPr lang="ru-RU" b="1" dirty="0" smtClean="0">
              <a:solidFill>
                <a:srgbClr val="8F00FF"/>
              </a:solidFill>
              <a:sym typeface="+mn-ea"/>
            </a:endParaRPr>
          </a:p>
          <a:p>
            <a:r>
              <a:rPr lang="ru-RU" sz="1600" dirty="0" smtClean="0">
                <a:solidFill>
                  <a:schemeClr val="tx1"/>
                </a:solidFill>
                <a:cs typeface="+mn-lt"/>
              </a:rPr>
              <a:t>Бизнес-модель строится по методике Business Model Canvas.</a:t>
            </a:r>
            <a:endParaRPr lang="ru-RU" sz="1600" dirty="0" smtClean="0">
              <a:solidFill>
                <a:schemeClr val="tx1"/>
              </a:solidFill>
              <a:cs typeface="+mn-lt"/>
            </a:endParaRPr>
          </a:p>
          <a:p>
            <a:endParaRPr lang="ru-RU" sz="1600" dirty="0" smtClean="0">
              <a:solidFill>
                <a:schemeClr val="tx1"/>
              </a:solidFill>
              <a:cs typeface="+mn-lt"/>
            </a:endParaRPr>
          </a:p>
          <a:p>
            <a:r>
              <a:rPr lang="ru-RU" sz="1600" dirty="0" smtClean="0">
                <a:solidFill>
                  <a:schemeClr val="tx1"/>
                </a:solidFill>
                <a:cs typeface="+mn-lt"/>
              </a:rPr>
              <a:t>Ключевые партнеры:ПВГУС.</a:t>
            </a:r>
            <a:endParaRPr lang="ru-RU" sz="1600" dirty="0" smtClean="0">
              <a:solidFill>
                <a:schemeClr val="tx1"/>
              </a:solidFill>
              <a:cs typeface="+mn-lt"/>
            </a:endParaRPr>
          </a:p>
          <a:p>
            <a:endParaRPr lang="ru-RU" sz="1600" dirty="0" smtClean="0">
              <a:solidFill>
                <a:schemeClr val="tx1"/>
              </a:solidFill>
              <a:cs typeface="+mn-lt"/>
            </a:endParaRPr>
          </a:p>
          <a:p>
            <a:r>
              <a:rPr lang="ru-RU" sz="1600" dirty="0" smtClean="0">
                <a:solidFill>
                  <a:schemeClr val="tx1"/>
                </a:solidFill>
                <a:cs typeface="+mn-lt"/>
              </a:rPr>
              <a:t>Ключевые ресурсы:</a:t>
            </a:r>
            <a:endParaRPr lang="ru-RU" sz="1600" dirty="0" smtClean="0">
              <a:solidFill>
                <a:schemeClr val="tx1"/>
              </a:solidFill>
              <a:cs typeface="+mn-lt"/>
            </a:endParaRPr>
          </a:p>
          <a:p>
            <a:r>
              <a:rPr lang="ru-RU" sz="1600" dirty="0" smtClean="0">
                <a:solidFill>
                  <a:schemeClr val="tx1"/>
                </a:solidFill>
                <a:cs typeface="+mn-lt"/>
              </a:rPr>
              <a:t>-Средства разработки программного обеспечения.</a:t>
            </a:r>
            <a:endParaRPr lang="ru-RU" sz="1600" dirty="0" smtClean="0">
              <a:solidFill>
                <a:schemeClr val="tx1"/>
              </a:solidFill>
              <a:cs typeface="+mn-lt"/>
            </a:endParaRPr>
          </a:p>
          <a:p>
            <a:r>
              <a:rPr lang="ru-RU" sz="1600" dirty="0" smtClean="0">
                <a:solidFill>
                  <a:schemeClr val="tx1"/>
                </a:solidFill>
                <a:cs typeface="+mn-lt"/>
              </a:rPr>
              <a:t>-Команда разработчиков.</a:t>
            </a:r>
            <a:endParaRPr lang="ru-RU" sz="1600" dirty="0" smtClean="0">
              <a:solidFill>
                <a:schemeClr val="tx1"/>
              </a:solidFill>
              <a:cs typeface="+mn-lt"/>
            </a:endParaRPr>
          </a:p>
          <a:p>
            <a:endParaRPr lang="ru-RU" sz="1600" dirty="0" smtClean="0">
              <a:solidFill>
                <a:schemeClr val="tx1"/>
              </a:solidFill>
              <a:cs typeface="+mn-lt"/>
            </a:endParaRPr>
          </a:p>
          <a:p>
            <a:r>
              <a:rPr lang="ru-RU" sz="1600" dirty="0" smtClean="0">
                <a:solidFill>
                  <a:schemeClr val="tx1"/>
                </a:solidFill>
                <a:cs typeface="+mn-lt"/>
              </a:rPr>
              <a:t>Каналы: сайт ПВГУС, </a:t>
            </a:r>
            <a:r>
              <a:rPr lang="en-US" altLang="ru-RU" sz="1600" dirty="0" smtClean="0">
                <a:solidFill>
                  <a:schemeClr val="tx1"/>
                </a:solidFill>
                <a:cs typeface="+mn-lt"/>
              </a:rPr>
              <a:t>Telegram </a:t>
            </a:r>
            <a:r>
              <a:rPr lang="ru-RU" altLang="ru-RU" sz="1600" dirty="0" smtClean="0">
                <a:solidFill>
                  <a:schemeClr val="tx1"/>
                </a:solidFill>
                <a:cs typeface="+mn-lt"/>
              </a:rPr>
              <a:t>канал университета.</a:t>
            </a:r>
            <a:endParaRPr lang="ru-RU" altLang="ru-RU" sz="1600" dirty="0" smtClean="0">
              <a:solidFill>
                <a:schemeClr val="tx1"/>
              </a:solidFill>
              <a:cs typeface="+mn-lt"/>
            </a:endParaRPr>
          </a:p>
          <a:p>
            <a:endParaRPr lang="ru-RU" altLang="ru-RU" sz="1600" dirty="0" smtClean="0">
              <a:solidFill>
                <a:schemeClr val="tx1"/>
              </a:solidFill>
              <a:cs typeface="+mn-lt"/>
            </a:endParaRPr>
          </a:p>
          <a:p>
            <a:r>
              <a:rPr lang="ru-RU" altLang="ru-RU" sz="1600" dirty="0" smtClean="0">
                <a:solidFill>
                  <a:schemeClr val="tx1"/>
                </a:solidFill>
                <a:cs typeface="+mn-lt"/>
              </a:rPr>
              <a:t>Структура издержек:</a:t>
            </a:r>
            <a:endParaRPr lang="ru-RU" altLang="ru-RU" sz="1600" dirty="0" smtClean="0">
              <a:solidFill>
                <a:schemeClr val="tx1"/>
              </a:solidFill>
              <a:cs typeface="+mn-lt"/>
            </a:endParaRPr>
          </a:p>
          <a:p>
            <a:r>
              <a:rPr lang="ru-RU" altLang="ru-RU" sz="1600" dirty="0" smtClean="0">
                <a:solidFill>
                  <a:schemeClr val="tx1"/>
                </a:solidFill>
                <a:cs typeface="+mn-lt"/>
              </a:rPr>
              <a:t>-Обслуживание и разработка платформы.</a:t>
            </a:r>
            <a:endParaRPr lang="ru-RU" altLang="ru-RU" sz="1600" dirty="0" smtClean="0">
              <a:solidFill>
                <a:schemeClr val="tx1"/>
              </a:solidFill>
              <a:cs typeface="+mn-lt"/>
            </a:endParaRPr>
          </a:p>
          <a:p>
            <a:r>
              <a:rPr lang="ru-RU" altLang="ru-RU" sz="1600" dirty="0" smtClean="0">
                <a:solidFill>
                  <a:schemeClr val="tx1"/>
                </a:solidFill>
                <a:cs typeface="+mn-lt"/>
              </a:rPr>
              <a:t>-Маркетинг.</a:t>
            </a:r>
            <a:endParaRPr lang="ru-RU" altLang="ru-RU" sz="1600" dirty="0" smtClean="0">
              <a:solidFill>
                <a:schemeClr val="tx1"/>
              </a:solidFill>
              <a:cs typeface="+mn-lt"/>
            </a:endParaRPr>
          </a:p>
          <a:p>
            <a:endParaRPr lang="ru-RU" altLang="ru-RU" sz="1600" dirty="0" smtClean="0">
              <a:solidFill>
                <a:schemeClr val="tx1"/>
              </a:solidFill>
              <a:cs typeface="+mn-lt"/>
            </a:endParaRPr>
          </a:p>
          <a:p>
            <a:r>
              <a:rPr lang="ru-RU" altLang="ru-RU" sz="1600" dirty="0" smtClean="0">
                <a:solidFill>
                  <a:schemeClr val="tx1"/>
                </a:solidFill>
                <a:cs typeface="+mn-lt"/>
              </a:rPr>
              <a:t>Партнёрское соглашение с университетом.</a:t>
            </a:r>
            <a:endParaRPr lang="ru-RU" altLang="ru-RU" sz="1600" dirty="0" smtClean="0">
              <a:solidFill>
                <a:schemeClr val="tx1"/>
              </a:solidFill>
              <a:cs typeface="+mn-lt"/>
            </a:endParaRP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4046220" y="1913255"/>
            <a:ext cx="3957320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sz="2000" b="1" dirty="0" smtClean="0">
                <a:solidFill>
                  <a:srgbClr val="8F00FF"/>
                </a:solidFill>
                <a:sym typeface="+mn-ea"/>
              </a:rPr>
              <a:t>КОНКУРЕНТНЫЕ ПРЕИМУЩЕСТВА</a:t>
            </a:r>
            <a:endParaRPr lang="ru-RU" sz="2000" b="1" dirty="0" smtClean="0">
              <a:solidFill>
                <a:srgbClr val="8F00FF"/>
              </a:solidFill>
              <a:sym typeface="+mn-ea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Уникальность ценность предложения:</a:t>
            </a:r>
            <a:endParaRPr lang="ru-RU" dirty="0" smtClean="0">
              <a:solidFill>
                <a:schemeClr val="tx1"/>
              </a:solidFill>
              <a:latin typeface="Calibri" panose="020F0502020204030204" charset="0"/>
              <a:cs typeface="Calibri" panose="020F0502020204030204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сокращение сроков поиска информации</a:t>
            </a:r>
            <a:endParaRPr lang="ru-RU" dirty="0" smtClean="0">
              <a:solidFill>
                <a:schemeClr val="tx1"/>
              </a:solidFill>
              <a:latin typeface="Calibri" panose="020F0502020204030204" charset="0"/>
              <a:cs typeface="Calibri" panose="020F0502020204030204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интуитивно понятный интерфейс</a:t>
            </a:r>
            <a:endParaRPr lang="ru-RU" dirty="0" smtClean="0">
              <a:solidFill>
                <a:schemeClr val="tx1"/>
              </a:solidFill>
              <a:latin typeface="Calibri" panose="020F0502020204030204" charset="0"/>
              <a:cs typeface="Calibri" panose="020F0502020204030204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возможность получения помощи в любое время</a:t>
            </a:r>
            <a:endParaRPr lang="ru-RU" dirty="0" smtClean="0">
              <a:solidFill>
                <a:schemeClr val="tx1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ПРЕЗЕНТАЦИЯ СТАРТАП-ПРОЕКТОВ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CREATIVE.TECH 2.0</a:t>
            </a:r>
            <a:endParaRPr lang="ru-RU" sz="2400" b="1" dirty="0" smtClean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22778" y="314778"/>
            <a:ext cx="3911221" cy="1384995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ПЛАНЫ И НЕОБХОДИМЫЕ РЕСУРСЫ</a:t>
            </a:r>
            <a:endParaRPr lang="ru-RU" sz="2800" b="1" dirty="0" smtClean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4551" y="2469877"/>
            <a:ext cx="2454350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8F00FF"/>
                </a:solidFill>
              </a:rPr>
              <a:t>ЧТО УЖЕ ЕСТЬ:</a:t>
            </a:r>
            <a:endParaRPr lang="ru-RU" sz="2000" b="1" dirty="0" smtClean="0">
              <a:solidFill>
                <a:srgbClr val="8F00FF"/>
              </a:solidFill>
            </a:endParaRPr>
          </a:p>
          <a:p>
            <a:pPr indent="0">
              <a:buFontTx/>
              <a:buNone/>
            </a:pPr>
            <a:r>
              <a:rPr lang="ru-RU" sz="2000" dirty="0" smtClean="0">
                <a:cs typeface="+mn-lt"/>
              </a:rPr>
              <a:t>1. Идея и концепция </a:t>
            </a:r>
            <a:endParaRPr lang="ru-RU" sz="2000" dirty="0" smtClean="0">
              <a:cs typeface="+mn-lt"/>
            </a:endParaRPr>
          </a:p>
          <a:p>
            <a:pPr indent="0">
              <a:buFontTx/>
              <a:buNone/>
            </a:pPr>
            <a:r>
              <a:rPr lang="ru-RU" sz="2000" dirty="0" smtClean="0">
                <a:cs typeface="+mn-lt"/>
              </a:rPr>
              <a:t>2. Исходные данные</a:t>
            </a:r>
            <a:endParaRPr lang="ru-RU" sz="2000" dirty="0" smtClean="0">
              <a:cs typeface="+mn-lt"/>
            </a:endParaRPr>
          </a:p>
          <a:p>
            <a:pPr indent="0">
              <a:buFontTx/>
              <a:buNone/>
            </a:pPr>
            <a:r>
              <a:rPr lang="ru-RU" sz="2000" dirty="0" smtClean="0">
                <a:cs typeface="+mn-lt"/>
              </a:rPr>
              <a:t>3. Макет </a:t>
            </a:r>
            <a:endParaRPr lang="ru-RU" sz="2000" dirty="0" smtClean="0">
              <a:cs typeface="+mn-lt"/>
            </a:endParaRPr>
          </a:p>
          <a:p>
            <a:r>
              <a:rPr lang="ru-RU" sz="2000" b="1" dirty="0" smtClean="0">
                <a:solidFill>
                  <a:schemeClr val="bg1"/>
                </a:solidFill>
                <a:cs typeface="+mn-lt"/>
              </a:rPr>
              <a:t>соиоы</a:t>
            </a:r>
            <a:r>
              <a:rPr lang="ru-RU" sz="2000" b="1" dirty="0" smtClean="0">
                <a:solidFill>
                  <a:schemeClr val="bg1"/>
                </a:solidFill>
              </a:rPr>
              <a:t>врим</a:t>
            </a:r>
            <a:endParaRPr lang="ru-RU" sz="2000" b="1" dirty="0" smtClean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37850" y="2801846"/>
            <a:ext cx="3316136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8F00FF"/>
                </a:solidFill>
              </a:rPr>
              <a:t>ЧТО НАМ НЕОБХОДИМО:</a:t>
            </a:r>
            <a:endParaRPr lang="ru-RU" sz="2000" b="1" dirty="0" smtClean="0">
              <a:solidFill>
                <a:srgbClr val="8F00FF"/>
              </a:solidFill>
            </a:endParaRPr>
          </a:p>
          <a:p>
            <a:pPr indent="0">
              <a:buFontTx/>
              <a:buNone/>
            </a:pPr>
            <a:r>
              <a:rPr lang="ru-RU" sz="2000" dirty="0" smtClean="0">
                <a:cs typeface="+mn-lt"/>
              </a:rPr>
              <a:t>1. Согласие и сотрудничество(от университета)</a:t>
            </a:r>
            <a:endParaRPr lang="ru-RU" sz="2000" dirty="0" smtClean="0">
              <a:cs typeface="+mn-lt"/>
            </a:endParaRPr>
          </a:p>
          <a:p>
            <a:pPr indent="0">
              <a:buFontTx/>
              <a:buNone/>
            </a:pPr>
            <a:r>
              <a:rPr lang="ru-RU" sz="2000" dirty="0" smtClean="0">
                <a:cs typeface="+mn-lt"/>
              </a:rPr>
              <a:t>2. Доступ к данным</a:t>
            </a:r>
            <a:endParaRPr lang="ru-RU" sz="2000" dirty="0" smtClean="0">
              <a:cs typeface="+mn-lt"/>
            </a:endParaRPr>
          </a:p>
          <a:p>
            <a:pPr indent="0">
              <a:buFontTx/>
              <a:buNone/>
            </a:pPr>
            <a:r>
              <a:rPr lang="ru-RU" sz="2000" dirty="0" smtClean="0">
                <a:cs typeface="+mn-lt"/>
              </a:rPr>
              <a:t>3. Навыки в цифровой среде</a:t>
            </a:r>
            <a:endParaRPr lang="ru-RU" sz="2000" dirty="0" smtClean="0">
              <a:cs typeface="+mn-lt"/>
            </a:endParaRPr>
          </a:p>
          <a:p>
            <a:pPr indent="0">
              <a:buFontTx/>
              <a:buNone/>
            </a:pPr>
            <a:r>
              <a:rPr lang="ru-RU" sz="2000" dirty="0" smtClean="0">
                <a:cs typeface="+mn-lt"/>
              </a:rPr>
              <a:t>4. Прокачать компетенции</a:t>
            </a:r>
            <a:endParaRPr lang="ru-RU" dirty="0" smtClean="0"/>
          </a:p>
          <a:p>
            <a:endParaRPr lang="ru-RU" sz="2000" b="1" dirty="0" smtClean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237237" y="2470421"/>
            <a:ext cx="3510264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8F00FF"/>
                </a:solidFill>
              </a:rPr>
              <a:t>КОММЕРЦИАЛИЗАЦИЯ:</a:t>
            </a:r>
            <a:endParaRPr lang="ru-RU" sz="2000" b="1" dirty="0" smtClean="0">
              <a:solidFill>
                <a:srgbClr val="8F00FF"/>
              </a:solidFill>
            </a:endParaRPr>
          </a:p>
          <a:p>
            <a:pPr indent="0">
              <a:buFontTx/>
              <a:buNone/>
            </a:pPr>
            <a:r>
              <a:rPr lang="ru-RU" sz="2000" dirty="0" smtClean="0">
                <a:cs typeface="+mn-lt"/>
              </a:rPr>
              <a:t>1. Подписка</a:t>
            </a:r>
            <a:endParaRPr lang="ru-RU" sz="2000" dirty="0" smtClean="0">
              <a:cs typeface="+mn-lt"/>
            </a:endParaRPr>
          </a:p>
          <a:p>
            <a:pPr indent="0">
              <a:buFontTx/>
              <a:buNone/>
            </a:pPr>
            <a:r>
              <a:rPr lang="ru-RU" sz="2000" dirty="0" smtClean="0">
                <a:cs typeface="+mn-lt"/>
              </a:rPr>
              <a:t>2. Тарифный план</a:t>
            </a:r>
            <a:endParaRPr lang="ru-RU" sz="2000" dirty="0" smtClean="0">
              <a:cs typeface="+mn-lt"/>
            </a:endParaRPr>
          </a:p>
          <a:p>
            <a:pPr indent="0">
              <a:buFontTx/>
              <a:buNone/>
            </a:pPr>
            <a:endParaRPr lang="ru-RU" sz="2000" b="1" dirty="0" smtClean="0">
              <a:solidFill>
                <a:schemeClr val="bg1"/>
              </a:solidFill>
              <a:cs typeface="+mn-lt"/>
            </a:endParaRPr>
          </a:p>
        </p:txBody>
      </p:sp>
      <p:cxnSp>
        <p:nvCxnSpPr>
          <p:cNvPr id="3" name="Прямое соединение 2"/>
          <p:cNvCxnSpPr/>
          <p:nvPr/>
        </p:nvCxnSpPr>
        <p:spPr>
          <a:xfrm>
            <a:off x="1383030" y="2403475"/>
            <a:ext cx="9525" cy="14585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" name="Прямое соединение 3"/>
          <p:cNvCxnSpPr/>
          <p:nvPr/>
        </p:nvCxnSpPr>
        <p:spPr>
          <a:xfrm flipH="1">
            <a:off x="4383405" y="2661285"/>
            <a:ext cx="1905" cy="24745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" name="Прямое соединение 4"/>
          <p:cNvCxnSpPr/>
          <p:nvPr/>
        </p:nvCxnSpPr>
        <p:spPr>
          <a:xfrm>
            <a:off x="8185785" y="2383790"/>
            <a:ext cx="0" cy="12172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6938010" y="2174240"/>
            <a:ext cx="1186180" cy="117348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6938010" y="3559175"/>
            <a:ext cx="1185545" cy="116332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6938645" y="5029200"/>
            <a:ext cx="1185545" cy="114046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273810" y="5105400"/>
            <a:ext cx="1293495" cy="11303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2568163" y="2400553"/>
            <a:ext cx="183007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Arial Black" panose="020B0A04020102020204" charset="0"/>
                <a:cs typeface="Arial Black" panose="020B0A04020102020204" charset="0"/>
              </a:rPr>
              <a:t>Юлия Балашова</a:t>
            </a:r>
            <a:endParaRPr lang="ru-RU" dirty="0" smtClean="0"/>
          </a:p>
          <a:p>
            <a:r>
              <a:rPr lang="ru-RU" dirty="0" smtClean="0"/>
              <a:t>Лидер</a:t>
            </a:r>
            <a:endParaRPr lang="ru-RU" dirty="0" smtClean="0"/>
          </a:p>
        </p:txBody>
      </p:sp>
      <p:sp>
        <p:nvSpPr>
          <p:cNvPr id="32" name="TextBox 31"/>
          <p:cNvSpPr txBox="1"/>
          <p:nvPr/>
        </p:nvSpPr>
        <p:spPr>
          <a:xfrm>
            <a:off x="2580863" y="3927093"/>
            <a:ext cx="243141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Arial Black" panose="020B0A04020102020204" charset="0"/>
                <a:cs typeface="Arial Black" panose="020B0A04020102020204" charset="0"/>
              </a:rPr>
              <a:t>Екатерина Кудашкина</a:t>
            </a:r>
            <a:endParaRPr lang="ru-RU" dirty="0" smtClean="0"/>
          </a:p>
          <a:p>
            <a:r>
              <a:rPr lang="ru-RU" dirty="0" smtClean="0"/>
              <a:t>Администратор</a:t>
            </a:r>
            <a:endParaRPr lang="ru-RU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2760345" y="5377815"/>
            <a:ext cx="2127885" cy="7124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ru-RU" sz="1400" dirty="0" smtClean="0">
                <a:latin typeface="Arial Black" panose="020B0A04020102020204" charset="0"/>
                <a:cs typeface="Arial Black" panose="020B0A04020102020204" charset="0"/>
              </a:rPr>
              <a:t>Максим Свежинцев</a:t>
            </a:r>
            <a:endParaRPr lang="ru-RU" dirty="0" smtClean="0"/>
          </a:p>
          <a:p>
            <a:r>
              <a:rPr lang="ru-RU" dirty="0" smtClean="0"/>
              <a:t>Реализатор</a:t>
            </a:r>
            <a:endParaRPr lang="ru-RU" dirty="0" smtClean="0"/>
          </a:p>
        </p:txBody>
      </p:sp>
      <p:sp>
        <p:nvSpPr>
          <p:cNvPr id="35" name="TextBox 34"/>
          <p:cNvSpPr txBox="1"/>
          <p:nvPr/>
        </p:nvSpPr>
        <p:spPr>
          <a:xfrm>
            <a:off x="8206963" y="2324353"/>
            <a:ext cx="1944370" cy="860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Arial Black" panose="020B0A04020102020204" charset="0"/>
                <a:cs typeface="Arial Black" panose="020B0A04020102020204" charset="0"/>
              </a:rPr>
              <a:t>Алексей Краснов</a:t>
            </a:r>
            <a:endParaRPr lang="ru-RU" dirty="0" smtClean="0"/>
          </a:p>
          <a:p>
            <a:r>
              <a:rPr lang="ru-RU" dirty="0" smtClean="0"/>
              <a:t>Исполнитель</a:t>
            </a:r>
            <a:endParaRPr lang="ru-RU" dirty="0" smtClean="0"/>
          </a:p>
          <a:p>
            <a:endParaRPr lang="ru-RU" dirty="0" smtClean="0"/>
          </a:p>
        </p:txBody>
      </p:sp>
      <p:sp>
        <p:nvSpPr>
          <p:cNvPr id="36" name="TextBox 35"/>
          <p:cNvSpPr txBox="1"/>
          <p:nvPr/>
        </p:nvSpPr>
        <p:spPr>
          <a:xfrm>
            <a:off x="8219663" y="3927093"/>
            <a:ext cx="188404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Arial Black" panose="020B0A04020102020204" charset="0"/>
                <a:cs typeface="Arial Black" panose="020B0A04020102020204" charset="0"/>
              </a:rPr>
              <a:t>Анна Мартынова</a:t>
            </a:r>
            <a:endParaRPr lang="ru-RU" dirty="0" smtClean="0"/>
          </a:p>
          <a:p>
            <a:r>
              <a:rPr lang="ru-RU" dirty="0" smtClean="0"/>
              <a:t>Генератор идей </a:t>
            </a:r>
            <a:endParaRPr lang="ru-RU" dirty="0" smtClean="0"/>
          </a:p>
        </p:txBody>
      </p:sp>
      <p:sp>
        <p:nvSpPr>
          <p:cNvPr id="37" name="TextBox 36"/>
          <p:cNvSpPr txBox="1"/>
          <p:nvPr/>
        </p:nvSpPr>
        <p:spPr>
          <a:xfrm>
            <a:off x="8219663" y="5252973"/>
            <a:ext cx="1970405" cy="860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Arial Black" panose="020B0A04020102020204" charset="0"/>
                <a:cs typeface="Arial Black" panose="020B0A04020102020204" charset="0"/>
              </a:rPr>
              <a:t>Ильшат Хусаинов</a:t>
            </a:r>
            <a:endParaRPr lang="ru-RU" dirty="0" smtClean="0"/>
          </a:p>
          <a:p>
            <a:r>
              <a:rPr lang="ru-RU" dirty="0" smtClean="0"/>
              <a:t>Анализ рынка</a:t>
            </a:r>
            <a:endParaRPr lang="ru-RU" dirty="0" smtClean="0"/>
          </a:p>
          <a:p>
            <a:endParaRPr lang="ru-RU" dirty="0" smtClean="0"/>
          </a:p>
        </p:txBody>
      </p:sp>
      <p:sp>
        <p:nvSpPr>
          <p:cNvPr id="39" name="Прямоугольник 38"/>
          <p:cNvSpPr/>
          <p:nvPr/>
        </p:nvSpPr>
        <p:spPr>
          <a:xfrm>
            <a:off x="0" y="1705429"/>
            <a:ext cx="12192000" cy="5805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>
            <a:off x="7090871" y="589046"/>
            <a:ext cx="5101129" cy="830997"/>
          </a:xfrm>
          <a:prstGeom prst="rect">
            <a:avLst/>
          </a:prstGeom>
          <a:solidFill>
            <a:srgbClr val="B818B8"/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ПРЕЗЕНТАЦИЯ СТАРТАП-ПРОЕКТОВ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CREATIVE.TECH 2.0</a:t>
            </a:r>
            <a:endParaRPr lang="ru-RU" sz="2400" b="1" dirty="0" smtClean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422778" y="1187670"/>
            <a:ext cx="3911221" cy="523220"/>
          </a:xfrm>
          <a:prstGeom prst="rect">
            <a:avLst/>
          </a:prstGeom>
          <a:solidFill>
            <a:srgbClr val="8F00FF"/>
          </a:solidFill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КОМАНДА</a:t>
            </a:r>
            <a:endParaRPr lang="ru-RU" sz="2800" b="1" dirty="0" smtClean="0">
              <a:solidFill>
                <a:schemeClr val="bg1"/>
              </a:solidFill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3810" y="2049145"/>
            <a:ext cx="1306830" cy="1298575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175" y="3557905"/>
            <a:ext cx="1294765" cy="13373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1982</Words>
  <Application>WPS Presentation</Application>
  <PresentationFormat>Широкоэкранный</PresentationFormat>
  <Paragraphs>136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4" baseType="lpstr">
      <vt:lpstr>Arial</vt:lpstr>
      <vt:lpstr>SimSun</vt:lpstr>
      <vt:lpstr>Wingdings</vt:lpstr>
      <vt:lpstr>Arial Black</vt:lpstr>
      <vt:lpstr>Calibri</vt:lpstr>
      <vt:lpstr>Microsoft YaHei</vt:lpstr>
      <vt:lpstr>Arial Unicode MS</vt:lpstr>
      <vt:lpstr>Calibri Light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</dc:creator>
  <cp:lastModifiedBy>julba</cp:lastModifiedBy>
  <cp:revision>21</cp:revision>
  <dcterms:created xsi:type="dcterms:W3CDTF">2023-11-25T17:02:00Z</dcterms:created>
  <dcterms:modified xsi:type="dcterms:W3CDTF">2023-11-29T18:19:07Z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33AAF30F85FB4345A96110B9651E67C9_13</vt:lpwstr>
  </property>
  <property fmtid="{D5CDD505-2E9C-101B-9397-08002B2CF9AE}" pid="3" name="KSOProductBuildVer">
    <vt:lpwstr>1049-12.2.0.13306</vt:lpwstr>
  </property>
</Properties>
</file>