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52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31" r:id="rId13"/>
    <p:sldId id="321" r:id="rId14"/>
    <p:sldId id="332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9" userDrawn="1">
          <p15:clr>
            <a:srgbClr val="A4A3A4"/>
          </p15:clr>
        </p15:guide>
        <p15:guide id="2" pos="3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36C"/>
    <a:srgbClr val="457DA2"/>
    <a:srgbClr val="E93B47"/>
    <a:srgbClr val="FFD05B"/>
    <a:srgbClr val="6DA3C0"/>
    <a:srgbClr val="D1E2EB"/>
    <a:srgbClr val="FFFFFF"/>
    <a:srgbClr val="F75931"/>
    <a:srgbClr val="68BBCB"/>
    <a:srgbClr val="FFC0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6247" autoAdjust="0"/>
  </p:normalViewPr>
  <p:slideViewPr>
    <p:cSldViewPr snapToGrid="0" showGuides="1">
      <p:cViewPr varScale="1">
        <p:scale>
          <a:sx n="106" d="100"/>
          <a:sy n="106" d="100"/>
        </p:scale>
        <p:origin x="1746" y="114"/>
      </p:cViewPr>
      <p:guideLst>
        <p:guide orient="horz" pos="2129"/>
        <p:guide pos="3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081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t>23.11.2023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t>23.11.2023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38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735" indent="0" algn="ctr">
              <a:buNone/>
              <a:defRPr sz="1800"/>
            </a:lvl2pPr>
            <a:lvl3pPr marL="840105" indent="0" algn="ctr">
              <a:buNone/>
              <a:defRPr sz="1700"/>
            </a:lvl3pPr>
            <a:lvl4pPr marL="1259840" indent="0" algn="ctr">
              <a:buNone/>
              <a:defRPr sz="1500"/>
            </a:lvl4pPr>
            <a:lvl5pPr marL="1679575" indent="0" algn="ctr">
              <a:buNone/>
              <a:defRPr sz="1500"/>
            </a:lvl5pPr>
            <a:lvl6pPr marL="2099310" indent="0" algn="ctr">
              <a:buNone/>
              <a:defRPr sz="1500"/>
            </a:lvl6pPr>
            <a:lvl7pPr marL="2519680" indent="0" algn="ctr">
              <a:buNone/>
              <a:defRPr sz="1500"/>
            </a:lvl7pPr>
            <a:lvl8pPr marL="2939415" indent="0" algn="ctr">
              <a:buNone/>
              <a:defRPr sz="1500"/>
            </a:lvl8pPr>
            <a:lvl9pPr marL="335915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>
            <a:fillRect/>
          </a:stretch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69390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2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69390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 marL="1889760" indent="-210185">
              <a:buFont typeface="Arial" panose="020B0604020202020204" pitchFamily="34" charset="0"/>
              <a:buChar char="•"/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735" indent="0" algn="ctr">
              <a:buNone/>
              <a:defRPr sz="1800"/>
            </a:lvl2pPr>
            <a:lvl3pPr marL="840105" indent="0" algn="ctr">
              <a:buNone/>
              <a:defRPr sz="1700"/>
            </a:lvl3pPr>
            <a:lvl4pPr marL="1259840" indent="0" algn="ctr">
              <a:buNone/>
              <a:defRPr sz="1500"/>
            </a:lvl4pPr>
            <a:lvl5pPr marL="1679575" indent="0" algn="ctr">
              <a:buNone/>
              <a:defRPr sz="1500"/>
            </a:lvl5pPr>
            <a:lvl6pPr marL="2099945" indent="0" algn="ctr">
              <a:buNone/>
              <a:defRPr sz="1500"/>
            </a:lvl6pPr>
            <a:lvl7pPr marL="2519680" indent="0" algn="ctr">
              <a:buNone/>
              <a:defRPr sz="1500"/>
            </a:lvl7pPr>
            <a:lvl8pPr marL="2939415" indent="0" algn="ctr">
              <a:buNone/>
              <a:defRPr sz="1500"/>
            </a:lvl8pPr>
            <a:lvl9pPr marL="3359785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>
            <a:fillRect/>
          </a:stretch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70025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2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835" indent="-330835">
              <a:lnSpc>
                <a:spcPct val="100000"/>
              </a:lnSpc>
              <a:spcBef>
                <a:spcPts val="0"/>
              </a:spcBef>
              <a:spcAft>
                <a:spcPts val="1110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panose="020F0502020204030204" charset="0"/>
                <a:cs typeface="Calibri" panose="020F0502020204030204" charset="0"/>
              </a:defRPr>
            </a:lvl1pPr>
            <a:lvl2pPr marL="714375" indent="-274320">
              <a:lnSpc>
                <a:spcPct val="100000"/>
              </a:lnSpc>
              <a:spcBef>
                <a:spcPts val="0"/>
              </a:spcBef>
              <a:spcAft>
                <a:spcPts val="925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panose="020F0502020204030204" charset="0"/>
                <a:cs typeface="Calibri" panose="020F0502020204030204" charset="0"/>
              </a:defRPr>
            </a:lvl2pPr>
            <a:lvl3pPr marL="1101090" indent="-221615">
              <a:spcBef>
                <a:spcPts val="0"/>
              </a:spcBef>
              <a:spcAft>
                <a:spcPts val="830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panose="020F0502020204030204" charset="0"/>
                <a:cs typeface="Calibri" panose="020F0502020204030204" charset="0"/>
              </a:defRPr>
            </a:lvl3pPr>
            <a:lvl4pPr marL="1470025" indent="-21018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panose="020F0502020204030204" charset="0"/>
                <a:cs typeface="Calibri" panose="020F0502020204030204" charset="0"/>
              </a:defRPr>
            </a:lvl4pPr>
            <a:lvl5pPr marL="1889760" indent="-210185">
              <a:buFont typeface="Arial" panose="020B0604020202020204" pitchFamily="34" charset="0"/>
              <a:buChar char="•"/>
              <a:defRPr sz="1300" b="0" i="0">
                <a:latin typeface="+mj-lt"/>
                <a:ea typeface="Calibri" panose="020F0502020204030204" charset="0"/>
                <a:cs typeface="Calibri" panose="020F050202020403020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>
            <a:fillRect/>
          </a:stretch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/>
  <p:txStyles>
    <p:titleStyle>
      <a:lvl1pPr algn="l" defTabSz="840105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0185" indent="-210185" algn="l" defTabSz="840105" rtl="0" eaLnBrk="1" latinLnBrk="0" hangingPunct="1">
        <a:lnSpc>
          <a:spcPct val="90000"/>
        </a:lnSpc>
        <a:spcBef>
          <a:spcPts val="92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2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5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39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6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49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23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60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33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73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4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57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31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8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41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15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t>23.11.2023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/>
  <p:txStyles>
    <p:titleStyle>
      <a:lvl1pPr algn="l" defTabSz="840105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0185" indent="-210185" algn="l" defTabSz="840105" rtl="0" eaLnBrk="1" latinLnBrk="0" hangingPunct="1">
        <a:lnSpc>
          <a:spcPct val="90000"/>
        </a:lnSpc>
        <a:spcBef>
          <a:spcPts val="92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2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5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7002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6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49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86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600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335" indent="-210185" algn="l" defTabSz="840105" rtl="0" eaLnBrk="1" latinLnBrk="0" hangingPunct="1">
        <a:lnSpc>
          <a:spcPct val="90000"/>
        </a:lnSpc>
        <a:spcBef>
          <a:spcPts val="46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73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4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57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94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80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41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785" algn="l" defTabSz="84010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553873" y="2264983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401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z="2800" dirty="0">
                <a:solidFill>
                  <a:srgbClr val="2E536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НАВИГАТОР ДЛЯ АГРО-ЛЕСОХОЗЯСТВЕННЫХ РАБОТ “ЗЕЛЁНАЯ МИЛЯ”</a:t>
            </a:r>
            <a:b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ru-RU" sz="2800" spc="-2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Нижний колонтитул 3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, РГРТУ</a:t>
            </a:r>
          </a:p>
        </p:txBody>
      </p:sp>
      <p:pic>
        <p:nvPicPr>
          <p:cNvPr id="19" name="Рисунок 18" descr="Изображение выглядит как текст, снимок экрана, дисплей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54201D98-6A3C-FCE1-3477-EF62CEBD2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t="5305" r="9202" b="21203"/>
          <a:stretch/>
        </p:blipFill>
        <p:spPr>
          <a:xfrm>
            <a:off x="6143405" y="3083396"/>
            <a:ext cx="3642115" cy="2073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marR="2540" defTabSz="840105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350" marR="2540" defTabSz="840105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стартап»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5" dirty="0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5" dirty="0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5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4201052"/>
            <a:ext cx="4953000" cy="6844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Технет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«Большие данные»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снимок экрана, диспле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1B2E03E-0058-532C-7DAD-CE6A2BCF3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46" b="90244" l="10000" r="90000">
                        <a14:foregroundMark x1="44615" y1="12683" x2="38308" y2="11220"/>
                        <a14:foregroundMark x1="32923" y1="7317" x2="29538" y2="4390"/>
                        <a14:foregroundMark x1="70769" y1="90244" x2="70769" y2="90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535" y="68406"/>
            <a:ext cx="3813993" cy="2405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кабель, адаптер&#10;&#10;Автоматически созданное описание">
            <a:extLst>
              <a:ext uri="{FF2B5EF4-FFF2-40B4-BE49-F238E27FC236}">
                <a16:creationId xmlns:a16="http://schemas.microsoft.com/office/drawing/2014/main" id="{B9F89CFE-2190-5FFB-9B36-243F8D2C0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59" y="4893643"/>
            <a:ext cx="1964357" cy="1964357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31F0EDA-483B-2C2C-F342-67F8787D3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40" b="80731" l="13093" r="76281">
                        <a14:foregroundMark x1="21063" y1="56478" x2="23719" y2="68106"/>
                        <a14:foregroundMark x1="23719" y1="68106" x2="61480" y2="74419"/>
                        <a14:foregroundMark x1="61480" y1="74419" x2="61290" y2="59302"/>
                        <a14:foregroundMark x1="61290" y1="59302" x2="47059" y2="50498"/>
                        <a14:foregroundMark x1="13093" y1="61462" x2="18786" y2="72757"/>
                        <a14:foregroundMark x1="23529" y1="76910" x2="51423" y2="81063"/>
                        <a14:foregroundMark x1="72865" y1="74086" x2="76281" y2="62957"/>
                        <a14:foregroundMark x1="47059" y1="11130" x2="50664" y2="12625"/>
                        <a14:foregroundMark x1="42125" y1="8140" x2="45541" y2="9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3" t="6462" r="21113" b="17120"/>
          <a:stretch/>
        </p:blipFill>
        <p:spPr>
          <a:xfrm>
            <a:off x="8170039" y="4682696"/>
            <a:ext cx="1735961" cy="2175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>
          <a:xfrm>
            <a:off x="381000" y="754417"/>
            <a:ext cx="8385084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>
          <a:xfrm flipH="1">
            <a:off x="381000" y="3017526"/>
            <a:ext cx="8385084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 flipH="1">
            <a:off x="375349" y="5229200"/>
            <a:ext cx="839073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208"/>
          <p:cNvSpPr/>
          <p:nvPr/>
        </p:nvSpPr>
        <p:spPr>
          <a:xfrm>
            <a:off x="478216" y="1271022"/>
            <a:ext cx="8287857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600" b="0" i="0" dirty="0">
                <a:effectLst/>
                <a:cs typeface="Times New Roman" panose="02020603050405020304" charset="0"/>
              </a:rPr>
              <a:t>Цель проекта по созданию </a:t>
            </a:r>
            <a:r>
              <a:rPr lang="ru-RU" sz="1600" dirty="0">
                <a:cs typeface="Times New Roman" panose="02020603050405020304" charset="0"/>
              </a:rPr>
              <a:t>н</a:t>
            </a:r>
            <a:r>
              <a:rPr lang="ru-RU" sz="1600" b="0" i="0" dirty="0">
                <a:effectLst/>
                <a:cs typeface="Times New Roman" panose="02020603050405020304" charset="0"/>
              </a:rPr>
              <a:t>авигатора для агро-лесохозяйственных работ «Зелёная миля» заключается в повышении эффективности и точности </a:t>
            </a:r>
            <a:r>
              <a:rPr lang="ru-RU" sz="1600" dirty="0" err="1">
                <a:cs typeface="Times New Roman" panose="02020603050405020304" charset="0"/>
              </a:rPr>
              <a:t>агро</a:t>
            </a:r>
            <a:r>
              <a:rPr lang="ru-RU" sz="1600" dirty="0">
                <a:cs typeface="Times New Roman" panose="02020603050405020304" charset="0"/>
              </a:rPr>
              <a:t>-лесохозяйственных </a:t>
            </a:r>
            <a:r>
              <a:rPr lang="ru-RU" sz="1600" b="0" i="0" dirty="0">
                <a:effectLst/>
                <a:cs typeface="Times New Roman" panose="02020603050405020304" charset="0"/>
              </a:rPr>
              <a:t>работ путем внедрения инновационных технологий спутникового мониторинга и навигации. Это позволит оптимизировать процессы обработки полей, снизить затраты на топливо и ресурсы, а также повысить урожайность за счет рационального использования удобрений и семян. Повысит качество </a:t>
            </a:r>
            <a:r>
              <a:rPr lang="ru-RU" sz="1600" dirty="0"/>
              <a:t>учета, контроля </a:t>
            </a:r>
            <a:r>
              <a:rPr lang="ru-RU" sz="1600" dirty="0">
                <a:cs typeface="Times New Roman" panose="02020603050405020304" charset="0"/>
              </a:rPr>
              <a:t>, а также эффективность использование лесных ресурсов.</a:t>
            </a:r>
          </a:p>
        </p:txBody>
      </p:sp>
      <p:sp>
        <p:nvSpPr>
          <p:cNvPr id="37" name="Shape 208"/>
          <p:cNvSpPr/>
          <p:nvPr/>
        </p:nvSpPr>
        <p:spPr>
          <a:xfrm>
            <a:off x="581083" y="3534066"/>
            <a:ext cx="8184995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600" b="0" i="0" dirty="0">
                <a:effectLst/>
                <a:cs typeface="Times New Roman" panose="02020603050405020304" charset="0"/>
              </a:rPr>
              <a:t>Результат проекта по созданию навигатора - это создание системы спутникового мониторинга и навигации для </a:t>
            </a:r>
            <a:r>
              <a:rPr lang="ru-RU" sz="1600" dirty="0" err="1">
                <a:cs typeface="Times New Roman" panose="02020603050405020304" charset="0"/>
              </a:rPr>
              <a:t>агро</a:t>
            </a:r>
            <a:r>
              <a:rPr lang="ru-RU" sz="1600" dirty="0">
                <a:cs typeface="Times New Roman" panose="02020603050405020304" charset="0"/>
              </a:rPr>
              <a:t>-лесохозяйственной </a:t>
            </a:r>
            <a:r>
              <a:rPr lang="ru-RU" sz="1600" b="0" i="0" dirty="0">
                <a:effectLst/>
                <a:cs typeface="Times New Roman" panose="02020603050405020304" charset="0"/>
              </a:rPr>
              <a:t>техники, которая позволит повысить точность и эффективность выполнения работ на полях, сократить затраты на ресурсы, увеличить урожайность и качество </a:t>
            </a:r>
            <a:r>
              <a:rPr lang="ru-RU" sz="1600" b="0" i="0" dirty="0" err="1">
                <a:effectLst/>
                <a:cs typeface="Times New Roman" panose="02020603050405020304" charset="0"/>
              </a:rPr>
              <a:t>лесо</a:t>
            </a:r>
            <a:r>
              <a:rPr lang="ru-RU" sz="1600" b="0" i="0" dirty="0">
                <a:effectLst/>
                <a:cs typeface="Times New Roman" panose="02020603050405020304" charset="0"/>
              </a:rPr>
              <a:t>-таксационных работ.</a:t>
            </a:r>
            <a:endParaRPr lang="ru-RU" sz="1600" dirty="0">
              <a:cs typeface="Times New Roman" panose="0202060305040502030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Прямая соединительная линия 73"/>
          <p:cNvCxnSpPr/>
          <p:nvPr/>
        </p:nvCxnSpPr>
        <p:spPr>
          <a:xfrm>
            <a:off x="8766084" y="750316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A555F9-75E6-6A6E-4F5A-E60074EA2E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99" y="750316"/>
            <a:ext cx="6097" cy="44870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НАВИГАТОР ДЛЯ АГРО-ЛЕСОХОЗЯСТВЕННЫХ РАБОТ “ЗЕЛЁНАЯ МИЛЯ”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5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029" y="1063023"/>
            <a:ext cx="8445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Сокращение затрат на произведение работ по подготовке лесного и сельскохозяйственного участка для произведения хозяйственных работ.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Повышение эффективности использования техники.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Интегрирование информации об объёмах проведённых работ в единую систему.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Оптимизация процессов и уменьшение времени на перемещение техники может способствовать снижению выбросов парниковых газов.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Уменьшение ошибок, связанных с неправильным выбором маршрута или неправильной обработкой почвы.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Улучшению здоровья лесных массивов и дикой природы в целом</a:t>
            </a:r>
            <a:endParaRPr lang="ru-RU" b="0" i="0" dirty="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sp>
        <p:nvSpPr>
          <p:cNvPr id="6" name="Текст 10"/>
          <p:cNvSpPr txBox="1"/>
          <p:nvPr/>
        </p:nvSpPr>
        <p:spPr>
          <a:xfrm>
            <a:off x="381947" y="1720157"/>
            <a:ext cx="4320000" cy="471650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10185" indent="-210185" algn="l" defTabSz="840105" rtl="0" eaLnBrk="1" latinLnBrk="0" hangingPunct="1">
              <a:lnSpc>
                <a:spcPct val="90000"/>
              </a:lnSpc>
              <a:spcBef>
                <a:spcPts val="92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2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65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002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6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49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86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60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33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0" i="0" dirty="0">
                <a:effectLst/>
              </a:rPr>
              <a:t>Проблема, которую решает проект по созданию </a:t>
            </a:r>
            <a:r>
              <a:rPr lang="ru-RU" sz="1600" dirty="0"/>
              <a:t>н</a:t>
            </a:r>
            <a:r>
              <a:rPr lang="ru-RU" sz="1600" b="0" i="0" dirty="0">
                <a:effectLst/>
              </a:rPr>
              <a:t>авигатора для агро-лесохозяйственных работ «Зелёная миля», заключается в неэффективном использовании ресурсов и техники в сельском и лесном хозяйстве, а также в низкой точности обработки полей. Создание </a:t>
            </a:r>
            <a:r>
              <a:rPr lang="ru-RU" sz="1600" dirty="0"/>
              <a:t>навигатора</a:t>
            </a:r>
            <a:r>
              <a:rPr lang="ru-RU" sz="1600" b="0" i="0" dirty="0">
                <a:effectLst/>
              </a:rPr>
              <a:t> позволит более рационально использовать технику, удобрения и семена, что приведет к увеличению урожайности и снижению затрат.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/>
          <p:cNvSpPr txBox="1"/>
          <p:nvPr/>
        </p:nvSpPr>
        <p:spPr>
          <a:xfrm>
            <a:off x="4953000" y="1720157"/>
            <a:ext cx="4320000" cy="47165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10185" indent="-210185" algn="l" defTabSz="840105" rtl="0" eaLnBrk="1" latinLnBrk="0" hangingPunct="1">
              <a:lnSpc>
                <a:spcPct val="90000"/>
              </a:lnSpc>
              <a:spcBef>
                <a:spcPts val="92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2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65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002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6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49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86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600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335" indent="-210185" algn="l" defTabSz="840105" rtl="0" eaLnBrk="1" latinLnBrk="0" hangingPunct="1">
              <a:lnSpc>
                <a:spcPct val="90000"/>
              </a:lnSpc>
              <a:spcBef>
                <a:spcPts val="46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0" i="0" dirty="0">
                <a:effectLst/>
              </a:rPr>
              <a:t>Сушествующие варианты решения проблем в области сельского и лесного хозяйства не достаточны, так как они не обеспечивают необходимой точности и эффективности. навигатор, используя технологии спутникового мониторинга и навигации, позволяет более точно и эффективно обрабатывать поля, сокращая затраты и повышая урожайность.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ACBE7F-685F-45A7-3181-283480D9AAB1}"/>
              </a:ext>
            </a:extLst>
          </p:cNvPr>
          <p:cNvSpPr/>
          <p:nvPr/>
        </p:nvSpPr>
        <p:spPr>
          <a:xfrm>
            <a:off x="381000" y="857851"/>
            <a:ext cx="4320000" cy="708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Проблема которую решает наш продукт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7EF26C9-C64E-4863-26A4-60450C4A327D}"/>
              </a:ext>
            </a:extLst>
          </p:cNvPr>
          <p:cNvSpPr/>
          <p:nvPr/>
        </p:nvSpPr>
        <p:spPr>
          <a:xfrm>
            <a:off x="4953000" y="857851"/>
            <a:ext cx="4320000" cy="708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Почему существующие варианты не достаточны?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</a:rPr>
              <a:t>В проекте используются технологии 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  <a:endParaRPr lang="ru-RU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Усовершенствованная более точная антенна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Системы обеспечивающие высокую точность такие как ГЛОНАСС, </a:t>
            </a:r>
            <a:r>
              <a:rPr lang="en-US" sz="1600" dirty="0">
                <a:solidFill>
                  <a:schemeClr val="tx1"/>
                </a:solidFill>
              </a:rPr>
              <a:t>GPS</a:t>
            </a:r>
            <a:r>
              <a:rPr lang="ru-RU" sz="1600" dirty="0">
                <a:solidFill>
                  <a:schemeClr val="tx1"/>
                </a:solidFill>
              </a:rPr>
              <a:t> и т.п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Усовершенствованное ПО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Инновационное внутреннее строение повышающие ударопрочность и износостойкость всего навигатора </a:t>
            </a:r>
          </a:p>
          <a:p>
            <a:r>
              <a:rPr lang="ru-RU" sz="1600" dirty="0">
                <a:solidFill>
                  <a:schemeClr val="tx1"/>
                </a:solidFill>
              </a:rPr>
              <a:t> Это позволяет оптимизировать маршруты движения техники и снизить затраты на топливо. Кроме того, использование навигатора позволяет более точно вносить удобрения и семена, что приводит к повышению урожайности. Для лесохозяйственных работ увеличение точности навигации существенно снизит время на отвод , вырубку делянок и обеспечит точный контроль этих работ.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</a:rPr>
              <a:t>Мы предлагаем продукт - навигатор, который использует технологии спутникового мониторинга и навигации для повышения точности и эффективности сельскохозяйственных и лесозаготавливающих работ. Уникальным преимуществом нашего продукта является его способность оптимизировать процессы обработки полей и снижать затраты на ресурсы. Это приводит к увеличению урожайности и улучшению экологической составляющей производства. Для клиентов это означает получение более качественных и безопасных продуктов питания, а также снижение затрат на производство.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386" y="1301318"/>
            <a:ext cx="7538501" cy="5227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5" b="1" dirty="0"/>
              <a:t>Целевые рынки</a:t>
            </a:r>
          </a:p>
          <a:p>
            <a:endParaRPr lang="ru-RU" sz="1285" b="1" dirty="0"/>
          </a:p>
          <a:p>
            <a:pPr marL="245110" indent="-245110">
              <a:buFontTx/>
              <a:buChar char="-"/>
            </a:pPr>
            <a:r>
              <a:rPr lang="ru-RU" sz="1400" dirty="0"/>
              <a:t>Н</a:t>
            </a:r>
            <a:r>
              <a:rPr lang="ru-RU" sz="1400" b="0" i="0" dirty="0">
                <a:effectLst/>
              </a:rPr>
              <a:t>авигаторы «Золотая миля» могут быть использованы в различных отраслях сельского хозяйства, включая растениеводство, животноводство и птицеводство. В зависимости от региона и климатических условий могут использоваться различные типы агронавигаторов, адаптированные к конкретным условиям. Например, в зонах с холодным климатом могут использоваться агронавигаторы, способные работать при низких температурах, а в зонах с высокой влажностью – агронавигаторы с защитой от влаги.</a:t>
            </a:r>
            <a:endParaRPr lang="ru-RU" sz="1400" dirty="0"/>
          </a:p>
          <a:p>
            <a:pPr marL="245110" indent="-245110">
              <a:buFontTx/>
              <a:buChar char="-"/>
            </a:pPr>
            <a:endParaRPr lang="ru-RU" sz="1400" dirty="0"/>
          </a:p>
          <a:p>
            <a:pPr marL="245110" indent="-245110">
              <a:buFontTx/>
              <a:buChar char="-"/>
            </a:pPr>
            <a:r>
              <a:rPr lang="ru-RU" sz="1400" dirty="0"/>
              <a:t>Рынки агронавигации имеют тенденцию к росту, так как все больше фермеров осознают преимущества использования современных технологий в сельском хозяйстве. Рост рынка агронавигации связан с увеличением спроса на более точные и эффективные методы обработки полей, а также на снижение затрат на ресурсы. В будущем ожидается дальнейшее развитие рынка агронавигации, так как технологии становятся все более доступными и эффективными.</a:t>
            </a:r>
          </a:p>
          <a:p>
            <a:pPr marL="245110" indent="-245110">
              <a:buFontTx/>
              <a:buChar char="-"/>
            </a:pPr>
            <a:endParaRPr lang="ru-RU" sz="1400" dirty="0"/>
          </a:p>
          <a:p>
            <a:pPr marL="245110" indent="-245110">
              <a:buFontTx/>
              <a:buChar char="-"/>
            </a:pPr>
            <a:r>
              <a:rPr lang="ru-RU" sz="1400" b="0" i="0" dirty="0">
                <a:effectLst/>
              </a:rPr>
              <a:t>Проект по созданию </a:t>
            </a:r>
            <a:r>
              <a:rPr lang="ru-RU" sz="1400" dirty="0"/>
              <a:t>навигатора «Золотая миля» планирует </a:t>
            </a:r>
            <a:r>
              <a:rPr lang="ru-RU" sz="1400" b="0" i="0" dirty="0">
                <a:effectLst/>
              </a:rPr>
              <a:t>занять значительную долю рынка, так как продукт имеет высокую степень уникальности и полезности для клиентов.</a:t>
            </a:r>
          </a:p>
          <a:p>
            <a:pPr marL="245110" indent="-245110">
              <a:buFontTx/>
              <a:buChar char="-"/>
            </a:pPr>
            <a:endParaRPr lang="ru-RU" sz="1400" dirty="0"/>
          </a:p>
          <a:p>
            <a:pPr marL="245110" indent="-245110">
              <a:buFontTx/>
              <a:buChar char="-"/>
            </a:pPr>
            <a:r>
              <a:rPr lang="ru-RU" sz="1400" dirty="0"/>
              <a:t>Основными барьерами для выхода на целевые рынки могут быть</a:t>
            </a:r>
            <a:r>
              <a:rPr lang="ru-RU" sz="1400" b="1" dirty="0"/>
              <a:t> </a:t>
            </a:r>
            <a:r>
              <a:rPr lang="ru-RU" sz="1400" dirty="0"/>
              <a:t>дополнительная стоимость оборудования и необходимость обучения пользователей работе с новой технологией. Однако, эти барьеры могут быть преодолены за счет предоставления доступных кредитов на приобретение оборудования и проведения обучающих программ для фермеров и лесозаготовителей.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Конкуренты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387012"/>
              </p:ext>
            </p:extLst>
          </p:nvPr>
        </p:nvGraphicFramePr>
        <p:xfrm>
          <a:off x="632520" y="648756"/>
          <a:ext cx="5477774" cy="5869507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525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4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9717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Компания “Агронавигатор”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Компания “</a:t>
                      </a:r>
                      <a:r>
                        <a:rPr lang="en-US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FarmTrack”</a:t>
                      </a:r>
                      <a:endParaRPr lang="ru-RU" sz="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Компания “</a:t>
                      </a:r>
                      <a:r>
                        <a:rPr lang="en-US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Trimble Agriculture”</a:t>
                      </a:r>
                      <a:endParaRPr lang="ru-RU" sz="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776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Эффекьтвность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n-lt"/>
                        </a:rPr>
                        <a:t>Использование технологий точного земледелия позволяет повысить эффективность использования ресурсов и снизить затраты на производство.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Использование данных в реальном времени позволяет принимать более обоснованные решения и оптимизировать процессы.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j-lt"/>
                        </a:rPr>
                        <a:t>Trimble постоянно разрабатывает новые технологии и решения для сельского хозяйства, такие как системы автоматического вождения для сельскохозяйственной техники, системы точного земледелия и др.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54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Качество продукции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j-lt"/>
                        </a:rPr>
                        <a:t>Применение современных технологий позволяет улучшить качество сельскохозяйственной продукции и повысить ее урожайность.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Качественное использование данных с нескольких источников позволяет получить более точную информацию о состоянии посевов и прогнозах урожайности повышая качество продукции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j-lt"/>
                        </a:rPr>
                        <a:t>Оборудование и программное обеспечение Trimble отличаются высоким качеством и надежностью, что обеспечивает эффективность и точность работы в сельском хозяйстве.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847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Экологичность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j-lt"/>
                        </a:rPr>
                        <a:t>Использование методов точного земледелия способствует снижению негативного воздействия на окружающую среду и повышению устойчивости сельскохозяйственного производства.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Оптимизация использования ресурсов и снижение выбросов парниковых газов являются важными аспектами деятельности компании.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+mj-lt"/>
                        </a:rPr>
                        <a:t>Использование современных методов и техологий, получения и обработки данных обеспечивают низкое негативное воздействие на окружающую среду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264411" y="1525933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5"/>
              </a:spcAft>
            </a:pPr>
            <a:r>
              <a:rPr lang="ru-RU" sz="3200" b="1" dirty="0">
                <a:solidFill>
                  <a:schemeClr val="tx2"/>
                </a:solidFill>
                <a:latin typeface="Calibri Light" panose="020F0302020204030204"/>
                <a:ea typeface="Helvetica Neue" charset="0"/>
                <a:cs typeface="Helvetica Neue" charset="0"/>
              </a:rPr>
              <a:t>Конкурентные преимущества продукта 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  <a:t>Инновационность</a:t>
            </a:r>
            <a:endParaRPr lang="ru-RU" b="1" dirty="0">
              <a:solidFill>
                <a:schemeClr val="tx2"/>
              </a:solidFill>
            </a:endParaRP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Эффективность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  <a:t>Экологичность</a:t>
            </a:r>
          </a:p>
          <a:p>
            <a:pPr marL="129540" indent="-129540">
              <a:spcAft>
                <a:spcPts val="43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  <a:t>Точность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Бизнес-модель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pic>
        <p:nvPicPr>
          <p:cNvPr id="7" name="Рисунок 6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94EDBD79-8AED-4C92-69AE-AF3F7D67C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096"/>
            <a:ext cx="9906000" cy="64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12700" imgH="12700" progId="TCLayout.ActiveDocument.1">
                  <p:embed/>
                </p:oleObj>
              </mc:Choice>
              <mc:Fallback>
                <p:oleObj name="think-cell Slide" r:id="rId3" imgW="12700" imgH="12700" progId="TCLayout.ActiveDocument.1">
                  <p:embed/>
                  <p:pic>
                    <p:nvPicPr>
                      <p:cNvPr id="9" name="Объект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563122"/>
              </p:ext>
            </p:extLst>
          </p:nvPr>
        </p:nvGraphicFramePr>
        <p:xfrm>
          <a:off x="571500" y="877570"/>
          <a:ext cx="8710930" cy="16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0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8275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ПЛАН РАБОТ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/>
        </p:nvGraphicFramePr>
        <p:xfrm>
          <a:off x="572135" y="1045845"/>
          <a:ext cx="8710930" cy="5599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8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Этап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ы / Основные мероприятия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Ответст-венный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Срок реализации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План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Бюджет (тыс. руб. с учетом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налогов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Получение кредита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Рыжкин Артемий Алексеевич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Ольга Егоровна Лепехина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месяц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l" fontAlgn="t"/>
                      <a:r>
                        <a:rPr lang="ru-RU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Заключение договора на аренду помещения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Воробьёв Павел Алексеевич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Мария Михайловна Салькова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101.000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Подготовка помещения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Бражников Игорь Сергеевич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1 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87.000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sym typeface="+mn-ea"/>
                        </a:rPr>
                        <a:t>Закупка комплектующих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Трифонов Сергей Андреевич</a:t>
                      </a:r>
                      <a:endParaRPr kumimoji="0" lang="ru-RU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130.700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4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2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Наём персонала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Воробьёв Павел Алексеевич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Ольга Егоровна Лепехина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600.000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ПО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Бражников Игорь Сергеевич</a:t>
                      </a:r>
                      <a:endParaRPr kumimoji="0" lang="ru-RU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2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месяца</a:t>
                      </a:r>
                      <a:endParaRPr kumimoji="0" lang="ru-RU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Сборка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Трифонов Сергей Андреевич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Тесты и отладка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Рыжкин Артемий Алексеевич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3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580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3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Заключение договора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Воробьёв Павел Алексеевич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Мария Михайловна Салькова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Внесение корректив после реальных испытаний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Трифонов Сергей Андреевич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6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месяцев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Заключение долгосрочного договора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Ольга Егоровна Лепехина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Рыжкин Артемий Алексеевич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 </a:t>
                      </a:r>
                      <a:r>
                        <a:rPr lang="ru-RU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405">
                <a:tc gridSpan="4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4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Выход на областные рынки сбыта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Рыжкин Артемий Алексеевич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Мария Михайловна Салькова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2 года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Итоговый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отчет о результатах проекта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Ольга Егоровна Лепехина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Мария Михайловна Салькова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Бражников Игорь Сергеевич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10 месяцев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anose="05000000000000000000" pitchFamily="2" charset="2"/>
                        </a:rPr>
                        <a:t>918.700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8" name="Номер слайда 4"/>
          <p:cNvSpPr txBox="1"/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5"/>
              <a:t>9</a:t>
            </a:fld>
            <a:endParaRPr lang="ru-RU" sz="855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4374916" cy="503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  <a:p>
            <a:endParaRPr lang="ru-RU" sz="1570" dirty="0"/>
          </a:p>
        </p:txBody>
      </p:sp>
      <p:sp>
        <p:nvSpPr>
          <p:cNvPr id="19" name="TextBox 18"/>
          <p:cNvSpPr txBox="1"/>
          <p:nvPr/>
        </p:nvSpPr>
        <p:spPr>
          <a:xfrm>
            <a:off x="632520" y="207927"/>
            <a:ext cx="204581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Резюме (модель) проекта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2779415" cy="290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5" b="1" dirty="0"/>
              <a:t>Прогнозируемые расходы и доходы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820" y="-17097"/>
            <a:ext cx="43749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НАВИГАТОР ДЛЯ АГРО-ЛЕСОХОЗЯСТВЕННЫХ РАБОТ “ЗЕЛЁНАЯ МИЛЯ”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FFA009E5-938B-187E-3E29-3BB81E6DD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773297"/>
              </p:ext>
            </p:extLst>
          </p:nvPr>
        </p:nvGraphicFramePr>
        <p:xfrm>
          <a:off x="0" y="723030"/>
          <a:ext cx="9905997" cy="6134980"/>
        </p:xfrm>
        <a:graphic>
          <a:graphicData uri="http://schemas.openxmlformats.org/drawingml/2006/table">
            <a:tbl>
              <a:tblPr/>
              <a:tblGrid>
                <a:gridCol w="2519010">
                  <a:extLst>
                    <a:ext uri="{9D8B030D-6E8A-4147-A177-3AD203B41FA5}">
                      <a16:colId xmlns:a16="http://schemas.microsoft.com/office/drawing/2014/main" val="3608200440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578504610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1831842747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4190908029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77654419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1216699387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2902096451"/>
                    </a:ext>
                  </a:extLst>
                </a:gridCol>
                <a:gridCol w="591966">
                  <a:extLst>
                    <a:ext uri="{9D8B030D-6E8A-4147-A177-3AD203B41FA5}">
                      <a16:colId xmlns:a16="http://schemas.microsoft.com/office/drawing/2014/main" val="1654409602"/>
                    </a:ext>
                  </a:extLst>
                </a:gridCol>
                <a:gridCol w="648645">
                  <a:extLst>
                    <a:ext uri="{9D8B030D-6E8A-4147-A177-3AD203B41FA5}">
                      <a16:colId xmlns:a16="http://schemas.microsoft.com/office/drawing/2014/main" val="3288318521"/>
                    </a:ext>
                  </a:extLst>
                </a:gridCol>
                <a:gridCol w="648645">
                  <a:extLst>
                    <a:ext uri="{9D8B030D-6E8A-4147-A177-3AD203B41FA5}">
                      <a16:colId xmlns:a16="http://schemas.microsoft.com/office/drawing/2014/main" val="307144852"/>
                    </a:ext>
                  </a:extLst>
                </a:gridCol>
                <a:gridCol w="648645">
                  <a:extLst>
                    <a:ext uri="{9D8B030D-6E8A-4147-A177-3AD203B41FA5}">
                      <a16:colId xmlns:a16="http://schemas.microsoft.com/office/drawing/2014/main" val="2909531305"/>
                    </a:ext>
                  </a:extLst>
                </a:gridCol>
                <a:gridCol w="648645">
                  <a:extLst>
                    <a:ext uri="{9D8B030D-6E8A-4147-A177-3AD203B41FA5}">
                      <a16:colId xmlns:a16="http://schemas.microsoft.com/office/drawing/2014/main" val="2026598939"/>
                    </a:ext>
                  </a:extLst>
                </a:gridCol>
                <a:gridCol w="648645">
                  <a:extLst>
                    <a:ext uri="{9D8B030D-6E8A-4147-A177-3AD203B41FA5}">
                      <a16:colId xmlns:a16="http://schemas.microsoft.com/office/drawing/2014/main" val="3371297693"/>
                    </a:ext>
                  </a:extLst>
                </a:gridCol>
              </a:tblGrid>
              <a:tr h="1321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Условия деятельности: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072835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Кредит / собственные средства / …… для начала деятельности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5700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Процентная ставка, %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25,00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104166,6667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55338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362911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Производство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768230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516712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Месяцы</a:t>
                      </a: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23" marR="3323" marT="33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735663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3323" marR="3323" marT="33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383501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Денежные средства на начало периода на р/сч и кассе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927 810,07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1820 801,63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3196 383,92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4571 966,21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5947 548,51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7323 130,80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8698 713,09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10074 295,39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11449 877,68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12825 459,97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14201 042,27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830628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Поступления 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1034 671,00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3104 013,00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04082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Операционная деятельность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818104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Денежная выручка от реализации: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1034 671,00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3104 013,00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4138 684,00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252144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Финансовая деятельность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43114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Краткосрочные кредиты и займы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123677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……..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715854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……..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128027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055164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ctr" fontAlgn="b"/>
                      <a:endParaRPr lang="ru-RU" sz="6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45529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Отток денежных средств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1106 860,93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2211 021,45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2763 101,71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99267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Операционная деятельность, в том числе: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366978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Коммунальные платежи и аренда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77711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оплату труда ( с начислениями)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334 614,00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520928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Комплектующие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1960 000,00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962603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УСН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62 080,26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186 240,78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248 321,04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199847"/>
                  </a:ext>
                </a:extLst>
              </a:tr>
              <a:tr h="38706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Коммерческие расходы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(реклама, сайт, продвижение, выставочная деятельность)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849107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Финансовая деятельность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590192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Выплаты процентов по кредиту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104 166,67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398239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….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804181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80554"/>
                  </a:ext>
                </a:extLst>
              </a:tr>
              <a:tr h="132109"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157157"/>
                  </a:ext>
                </a:extLst>
              </a:tr>
              <a:tr h="25958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Сальдо на р/счете, кассе на конец периода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927 810,07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1820 801,63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3196 383,92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4571 966,21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5947 548,51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7323 130,80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8698 713,09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10074 295,39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11449 877,68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12825 459,97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14201 042,27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15576 624,56</a:t>
                      </a:r>
                    </a:p>
                  </a:txBody>
                  <a:tcPr marL="3323" marR="3323" marT="33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40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922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401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370" marR="18415">
              <a:lnSpc>
                <a:spcPct val="112000"/>
              </a:lnSpc>
              <a:spcBef>
                <a:spcPts val="630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5" dirty="0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5" dirty="0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5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/>
</ds:datastoreItem>
</file>

<file path=customXml/itemProps2.xml><?xml version="1.0" encoding="utf-8"?>
<ds:datastoreItem xmlns:ds="http://schemas.openxmlformats.org/officeDocument/2006/customXml" ds:itemID="{515F2574-6B2D-4151-B4E6-5F2B862C21E6}">
  <ds:schemaRefs/>
</ds:datastoreItem>
</file>

<file path=customXml/itemProps3.xml><?xml version="1.0" encoding="utf-8"?>
<ds:datastoreItem xmlns:ds="http://schemas.openxmlformats.org/officeDocument/2006/customXml" ds:itemID="{AB0319F3-832D-4CD2-8CE3-1288F9B2FAB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243</TotalTime>
  <Words>1559</Words>
  <Application>Microsoft Office PowerPoint</Application>
  <PresentationFormat>Лист A4 (210x297 мм)</PresentationFormat>
  <Paragraphs>334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Lato</vt:lpstr>
      <vt:lpstr>Lato Black</vt:lpstr>
      <vt:lpstr>Times New Roman</vt:lpstr>
      <vt:lpstr>Wingdings</vt:lpstr>
      <vt:lpstr>1_Тема Office</vt:lpstr>
      <vt:lpstr>2_Тема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Трифонов Сергей</cp:lastModifiedBy>
  <cp:revision>384</cp:revision>
  <cp:lastPrinted>2017-09-07T15:28:00Z</cp:lastPrinted>
  <dcterms:created xsi:type="dcterms:W3CDTF">2016-03-23T11:46:00Z</dcterms:created>
  <dcterms:modified xsi:type="dcterms:W3CDTF">2023-11-22T22:03:08Z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ICV">
    <vt:lpwstr>FA87807741F849EEA8ED949B93A00B8E_12</vt:lpwstr>
  </property>
  <property fmtid="{D5CDD505-2E9C-101B-9397-08002B2CF9AE}" pid="4" name="KSOProductBuildVer">
    <vt:lpwstr>1049-12.2.0.13306</vt:lpwstr>
  </property>
</Properties>
</file>