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2" r:id="rId2"/>
    <p:sldId id="316" r:id="rId3"/>
    <p:sldId id="317" r:id="rId4"/>
    <p:sldId id="307" r:id="rId5"/>
    <p:sldId id="308" r:id="rId6"/>
    <p:sldId id="309" r:id="rId7"/>
    <p:sldId id="310" r:id="rId8"/>
    <p:sldId id="311" r:id="rId9"/>
    <p:sldId id="319" r:id="rId10"/>
    <p:sldId id="315" r:id="rId11"/>
    <p:sldId id="313" r:id="rId12"/>
    <p:sldId id="31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FCAF17"/>
    <a:srgbClr val="FD493D"/>
    <a:srgbClr val="FBB3C1"/>
    <a:srgbClr val="9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12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810145" y="2242124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dirty="0">
                <a:solidFill>
                  <a:schemeClr val="tx1"/>
                </a:solidFill>
                <a:latin typeface="Gilroy-Regular" panose="00000500000000000000" pitchFamily="2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Gilroy-Regular" panose="00000500000000000000" pitchFamily="2" charset="0"/>
              </a:rPr>
              <a:t>ПРОЕКТ </a:t>
            </a:r>
          </a:p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 smtClean="0"/>
              <a:t>«Разработка программного обеспечения для оценки экстерьера молочных коров»</a:t>
            </a:r>
            <a:endParaRPr lang="ru-RU" sz="700" dirty="0">
              <a:solidFill>
                <a:schemeClr val="tx1"/>
              </a:solidFill>
              <a:latin typeface="Gilroy-Regular" panose="00000500000000000000" pitchFamily="2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Акселератор</a:t>
            </a:r>
            <a:r>
              <a:rPr dirty="0"/>
              <a:t> </a:t>
            </a:r>
            <a:r>
              <a:rPr lang="ru-RU" dirty="0"/>
              <a:t> </a:t>
            </a:r>
            <a:endParaRPr lang="en-US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МГУТУ им. К.Г. Разумовского (ПКУ)</a:t>
            </a: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092D83-FD4C-F806-CF32-AC9857806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25" y="442363"/>
            <a:ext cx="2617012" cy="2096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4247D5-E222-311B-2727-D69017517E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9" t="19657" r="33809" b="11340"/>
          <a:stretch/>
        </p:blipFill>
        <p:spPr>
          <a:xfrm>
            <a:off x="974322" y="574374"/>
            <a:ext cx="1360040" cy="2075199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id="{C29015C8-9534-7E51-964F-FD80D845CD76}"/>
              </a:ext>
            </a:extLst>
          </p:cNvPr>
          <p:cNvSpPr/>
          <p:nvPr/>
        </p:nvSpPr>
        <p:spPr>
          <a:xfrm>
            <a:off x="6102320" y="2345381"/>
            <a:ext cx="608968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" name="Прямоугольник 10">
            <a:extLst>
              <a:ext uri="{FF2B5EF4-FFF2-40B4-BE49-F238E27FC236}">
                <a16:creationId xmlns:a16="http://schemas.microsoft.com/office/drawing/2014/main" id="{77A511BE-E539-8600-077F-5D4AE654C4CC}"/>
              </a:ext>
            </a:extLst>
          </p:cNvPr>
          <p:cNvSpPr/>
          <p:nvPr/>
        </p:nvSpPr>
        <p:spPr>
          <a:xfrm>
            <a:off x="6103137" y="-2"/>
            <a:ext cx="271336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Прямоугольник 13">
            <a:extLst>
              <a:ext uri="{FF2B5EF4-FFF2-40B4-BE49-F238E27FC236}">
                <a16:creationId xmlns:a16="http://schemas.microsoft.com/office/drawing/2014/main" id="{EF96747B-CC6F-8CA0-31F4-38851319211C}"/>
              </a:ext>
            </a:extLst>
          </p:cNvPr>
          <p:cNvSpPr/>
          <p:nvPr/>
        </p:nvSpPr>
        <p:spPr>
          <a:xfrm>
            <a:off x="6101107" y="5359336"/>
            <a:ext cx="6089680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4118E738-E8A9-7735-3B07-0D343ABCE58C}"/>
              </a:ext>
            </a:extLst>
          </p:cNvPr>
          <p:cNvSpPr/>
          <p:nvPr/>
        </p:nvSpPr>
        <p:spPr>
          <a:xfrm>
            <a:off x="8163612" y="2340817"/>
            <a:ext cx="4028388" cy="453389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Квадрат">
            <a:extLst>
              <a:ext uri="{FF2B5EF4-FFF2-40B4-BE49-F238E27FC236}">
                <a16:creationId xmlns:a16="http://schemas.microsoft.com/office/drawing/2014/main" id="{789887D5-35CB-3A5D-D19D-35A704C3CEE3}"/>
              </a:ext>
            </a:extLst>
          </p:cNvPr>
          <p:cNvSpPr/>
          <p:nvPr/>
        </p:nvSpPr>
        <p:spPr>
          <a:xfrm>
            <a:off x="8163612" y="-1"/>
            <a:ext cx="4028388" cy="23480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380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17073" y="1297802"/>
            <a:ext cx="65401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dirty="0"/>
              <a:t>Согласно указу Президента РФ в рамках федеральной научно-технической программы развития сельского хозяйства до 2025 года - </a:t>
            </a:r>
            <a:r>
              <a:rPr lang="ru-RU" sz="2000" dirty="0" err="1"/>
              <a:t>Цифровизация</a:t>
            </a:r>
            <a:r>
              <a:rPr lang="ru-RU" sz="2000" dirty="0"/>
              <a:t> сельского хозяйства РФ, и использование искусственного интеллекта в технологиях производства продукции является одним из приоритетных направлений. </a:t>
            </a:r>
            <a:endParaRPr lang="ru-RU" sz="2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B8E71E2-B06F-DF46-9058-5B044CCF7E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993" y="3111385"/>
            <a:ext cx="2664296" cy="3407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392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43042"/>
            <a:ext cx="10515600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86" y="232448"/>
            <a:ext cx="4248472" cy="3186354"/>
          </a:xfrm>
          <a:prstGeom prst="rect">
            <a:avLst/>
          </a:prstGeom>
        </p:spPr>
      </p:pic>
      <p:pic>
        <p:nvPicPr>
          <p:cNvPr id="5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9973" y="3690396"/>
            <a:ext cx="4772476" cy="285752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" name="Прямоугольник 5"/>
          <p:cNvSpPr/>
          <p:nvPr/>
        </p:nvSpPr>
        <p:spPr>
          <a:xfrm>
            <a:off x="6889973" y="699980"/>
            <a:ext cx="35966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dirty="0"/>
              <a:t>Экстерьер – это внешний вид и особенности строения частей тела (статей) животного.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15534" y="3947611"/>
            <a:ext cx="42484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dirty="0"/>
              <a:t>Определена положительная связь между телосложением и продуктивностью животных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3937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473" y="984478"/>
            <a:ext cx="4752529" cy="538086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95949" y="2318510"/>
            <a:ext cx="45689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Трудоёмкая и субъективная оценка экстерьера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73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 И ТЕХНОЛОГИИ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1" y="1128128"/>
            <a:ext cx="5822139" cy="437788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AE8A3AB-4C41-7543-A6B8-126441B2C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467" y="73670"/>
            <a:ext cx="5917322" cy="372014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58F66B9-E3E6-D641-9565-F5F5D93AD0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0201" y="3924750"/>
            <a:ext cx="4679798" cy="269400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51222" y="5695428"/>
            <a:ext cx="44584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«Neural COW»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030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РЫНКА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00" y="1850227"/>
            <a:ext cx="4597400" cy="36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AA15E0B-1EE1-CC46-96BA-0BC4E1AA394F}"/>
              </a:ext>
            </a:extLst>
          </p:cNvPr>
          <p:cNvSpPr txBox="1"/>
          <p:nvPr/>
        </p:nvSpPr>
        <p:spPr>
          <a:xfrm>
            <a:off x="924969" y="1184451"/>
            <a:ext cx="43196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цифровых технологий в молочных хозяйствах от Минсельхоза ПО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17" y="5482866"/>
            <a:ext cx="2663825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 descr="C:\Users\user\Desktop\все\Downloads\WyjVJWT30S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792" y="488066"/>
            <a:ext cx="3526363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79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501" y="2240578"/>
            <a:ext cx="2064721" cy="206472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EB0FE0-15D7-A049-9F37-306D0C64B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261" y="2458488"/>
            <a:ext cx="2167945" cy="1846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1967629" y="1774169"/>
            <a:ext cx="1790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BCS </a:t>
            </a:r>
            <a:r>
              <a:rPr lang="en-US" b="1" dirty="0" err="1"/>
              <a:t>Cowdition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406567" y="1774169"/>
            <a:ext cx="1502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«ПЛИНОР»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A42E6BA-09F3-8B4E-BC07-E428B906ED69}"/>
              </a:ext>
            </a:extLst>
          </p:cNvPr>
          <p:cNvSpPr/>
          <p:nvPr/>
        </p:nvSpPr>
        <p:spPr>
          <a:xfrm>
            <a:off x="983814" y="4514304"/>
            <a:ext cx="432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Неполная оценка экстерьера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Не решает селекционные задачи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Оценка только некоторых пород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A42E6BA-09F3-8B4E-BC07-E428B906ED69}"/>
              </a:ext>
            </a:extLst>
          </p:cNvPr>
          <p:cNvSpPr/>
          <p:nvPr/>
        </p:nvSpPr>
        <p:spPr>
          <a:xfrm>
            <a:off x="6795674" y="4514304"/>
            <a:ext cx="4524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Сложна в использовании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Работа только с ПК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Больший упор на селекционную</a:t>
            </a:r>
          </a:p>
          <a:p>
            <a:r>
              <a:rPr lang="ru-RU" dirty="0"/>
              <a:t>       работу</a:t>
            </a:r>
          </a:p>
        </p:txBody>
      </p:sp>
    </p:spTree>
    <p:extLst>
      <p:ext uri="{BB962C8B-B14F-4D97-AF65-F5344CB8AC3E}">
        <p14:creationId xmlns:p14="http://schemas.microsoft.com/office/powerpoint/2010/main" val="385818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58507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66" y="1741254"/>
            <a:ext cx="5102869" cy="3666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534" y="1768702"/>
            <a:ext cx="5400600" cy="3644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015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Кружок"/>
          <p:cNvSpPr/>
          <p:nvPr/>
        </p:nvSpPr>
        <p:spPr>
          <a:xfrm>
            <a:off x="1489332" y="1008439"/>
            <a:ext cx="8738940" cy="8738940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grpSp>
        <p:nvGrpSpPr>
          <p:cNvPr id="154" name="Группа"/>
          <p:cNvGrpSpPr/>
          <p:nvPr/>
        </p:nvGrpSpPr>
        <p:grpSpPr>
          <a:xfrm>
            <a:off x="3604882" y="2169580"/>
            <a:ext cx="4772345" cy="4771094"/>
            <a:chOff x="0" y="-1"/>
            <a:chExt cx="9544688" cy="9542186"/>
          </a:xfrm>
        </p:grpSpPr>
        <p:sp>
          <p:nvSpPr>
            <p:cNvPr id="144" name="Фигура"/>
            <p:cNvSpPr/>
            <p:nvPr/>
          </p:nvSpPr>
          <p:spPr>
            <a:xfrm>
              <a:off x="394524" y="6412114"/>
              <a:ext cx="8745207" cy="313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7" extrusionOk="0">
                  <a:moveTo>
                    <a:pt x="1615" y="0"/>
                  </a:moveTo>
                  <a:lnTo>
                    <a:pt x="0" y="1886"/>
                  </a:lnTo>
                  <a:cubicBezTo>
                    <a:pt x="1863" y="13728"/>
                    <a:pt x="6055" y="21414"/>
                    <a:pt x="10701" y="21506"/>
                  </a:cubicBezTo>
                  <a:cubicBezTo>
                    <a:pt x="15427" y="21600"/>
                    <a:pt x="19716" y="13838"/>
                    <a:pt x="21600" y="1783"/>
                  </a:cubicBezTo>
                  <a:lnTo>
                    <a:pt x="20007" y="8"/>
                  </a:lnTo>
                  <a:cubicBezTo>
                    <a:pt x="18422" y="9989"/>
                    <a:pt x="14893" y="16490"/>
                    <a:pt x="10970" y="16652"/>
                  </a:cubicBezTo>
                  <a:cubicBezTo>
                    <a:pt x="6934" y="16819"/>
                    <a:pt x="3252" y="10265"/>
                    <a:pt x="1615" y="0"/>
                  </a:cubicBezTo>
                  <a:close/>
                </a:path>
              </a:pathLst>
            </a:custGeom>
            <a:solidFill>
              <a:srgbClr val="EEF4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145" name="Фигура"/>
            <p:cNvSpPr/>
            <p:nvPr/>
          </p:nvSpPr>
          <p:spPr>
            <a:xfrm>
              <a:off x="0" y="-1"/>
              <a:ext cx="9544688" cy="6533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8" extrusionOk="0">
                  <a:moveTo>
                    <a:pt x="10820" y="0"/>
                  </a:moveTo>
                  <a:cubicBezTo>
                    <a:pt x="9445" y="-2"/>
                    <a:pt x="8082" y="377"/>
                    <a:pt x="6804" y="1119"/>
                  </a:cubicBezTo>
                  <a:lnTo>
                    <a:pt x="7449" y="3251"/>
                  </a:lnTo>
                  <a:cubicBezTo>
                    <a:pt x="7565" y="3182"/>
                    <a:pt x="7682" y="3119"/>
                    <a:pt x="7800" y="3059"/>
                  </a:cubicBezTo>
                  <a:cubicBezTo>
                    <a:pt x="7928" y="2995"/>
                    <a:pt x="8058" y="2937"/>
                    <a:pt x="8188" y="2885"/>
                  </a:cubicBezTo>
                  <a:cubicBezTo>
                    <a:pt x="7534" y="5606"/>
                    <a:pt x="8944" y="8444"/>
                    <a:pt x="10917" y="8373"/>
                  </a:cubicBezTo>
                  <a:cubicBezTo>
                    <a:pt x="12816" y="8305"/>
                    <a:pt x="14117" y="5547"/>
                    <a:pt x="13485" y="2927"/>
                  </a:cubicBezTo>
                  <a:cubicBezTo>
                    <a:pt x="13603" y="2981"/>
                    <a:pt x="13721" y="3038"/>
                    <a:pt x="13837" y="3098"/>
                  </a:cubicBezTo>
                  <a:cubicBezTo>
                    <a:pt x="13941" y="3150"/>
                    <a:pt x="14043" y="3205"/>
                    <a:pt x="14146" y="3262"/>
                  </a:cubicBezTo>
                  <a:lnTo>
                    <a:pt x="14745" y="1080"/>
                  </a:lnTo>
                  <a:cubicBezTo>
                    <a:pt x="13494" y="368"/>
                    <a:pt x="12163" y="2"/>
                    <a:pt x="10820" y="0"/>
                  </a:cubicBezTo>
                  <a:close/>
                  <a:moveTo>
                    <a:pt x="10836" y="908"/>
                  </a:moveTo>
                  <a:cubicBezTo>
                    <a:pt x="11423" y="908"/>
                    <a:pt x="12010" y="1237"/>
                    <a:pt x="12458" y="1892"/>
                  </a:cubicBezTo>
                  <a:cubicBezTo>
                    <a:pt x="13354" y="3202"/>
                    <a:pt x="13354" y="5325"/>
                    <a:pt x="12458" y="6635"/>
                  </a:cubicBezTo>
                  <a:cubicBezTo>
                    <a:pt x="11561" y="7945"/>
                    <a:pt x="10109" y="7945"/>
                    <a:pt x="9213" y="6635"/>
                  </a:cubicBezTo>
                  <a:cubicBezTo>
                    <a:pt x="8317" y="5325"/>
                    <a:pt x="8317" y="3202"/>
                    <a:pt x="9213" y="1892"/>
                  </a:cubicBezTo>
                  <a:cubicBezTo>
                    <a:pt x="9661" y="1237"/>
                    <a:pt x="10249" y="908"/>
                    <a:pt x="10836" y="908"/>
                  </a:cubicBezTo>
                  <a:close/>
                  <a:moveTo>
                    <a:pt x="15096" y="1303"/>
                  </a:moveTo>
                  <a:lnTo>
                    <a:pt x="14502" y="3483"/>
                  </a:lnTo>
                  <a:cubicBezTo>
                    <a:pt x="14628" y="3565"/>
                    <a:pt x="14752" y="3650"/>
                    <a:pt x="14876" y="3739"/>
                  </a:cubicBezTo>
                  <a:cubicBezTo>
                    <a:pt x="14984" y="3817"/>
                    <a:pt x="15091" y="3899"/>
                    <a:pt x="15197" y="3983"/>
                  </a:cubicBezTo>
                  <a:cubicBezTo>
                    <a:pt x="14364" y="4558"/>
                    <a:pt x="13830" y="5627"/>
                    <a:pt x="13650" y="6812"/>
                  </a:cubicBezTo>
                  <a:cubicBezTo>
                    <a:pt x="13469" y="8006"/>
                    <a:pt x="13648" y="9319"/>
                    <a:pt x="14251" y="10350"/>
                  </a:cubicBezTo>
                  <a:cubicBezTo>
                    <a:pt x="15566" y="12598"/>
                    <a:pt x="18024" y="12157"/>
                    <a:pt x="18928" y="9511"/>
                  </a:cubicBezTo>
                  <a:lnTo>
                    <a:pt x="19227" y="10421"/>
                  </a:lnTo>
                  <a:lnTo>
                    <a:pt x="20700" y="9512"/>
                  </a:lnTo>
                  <a:cubicBezTo>
                    <a:pt x="20184" y="7777"/>
                    <a:pt x="19460" y="6191"/>
                    <a:pt x="18562" y="4829"/>
                  </a:cubicBezTo>
                  <a:cubicBezTo>
                    <a:pt x="17576" y="3334"/>
                    <a:pt x="16398" y="2136"/>
                    <a:pt x="15096" y="1303"/>
                  </a:cubicBezTo>
                  <a:close/>
                  <a:moveTo>
                    <a:pt x="6451" y="1317"/>
                  </a:moveTo>
                  <a:cubicBezTo>
                    <a:pt x="5145" y="2159"/>
                    <a:pt x="3965" y="3370"/>
                    <a:pt x="2980" y="4881"/>
                  </a:cubicBezTo>
                  <a:cubicBezTo>
                    <a:pt x="2095" y="6238"/>
                    <a:pt x="1383" y="7814"/>
                    <a:pt x="875" y="9536"/>
                  </a:cubicBezTo>
                  <a:lnTo>
                    <a:pt x="2347" y="10415"/>
                  </a:lnTo>
                  <a:cubicBezTo>
                    <a:pt x="2407" y="10224"/>
                    <a:pt x="2469" y="10033"/>
                    <a:pt x="2533" y="9845"/>
                  </a:cubicBezTo>
                  <a:cubicBezTo>
                    <a:pt x="2595" y="9661"/>
                    <a:pt x="2660" y="9479"/>
                    <a:pt x="2727" y="9298"/>
                  </a:cubicBezTo>
                  <a:cubicBezTo>
                    <a:pt x="3124" y="10655"/>
                    <a:pt x="3934" y="11492"/>
                    <a:pt x="4818" y="11719"/>
                  </a:cubicBezTo>
                  <a:cubicBezTo>
                    <a:pt x="5730" y="11952"/>
                    <a:pt x="6715" y="11535"/>
                    <a:pt x="7407" y="10396"/>
                  </a:cubicBezTo>
                  <a:cubicBezTo>
                    <a:pt x="8040" y="9356"/>
                    <a:pt x="8230" y="8016"/>
                    <a:pt x="8048" y="6796"/>
                  </a:cubicBezTo>
                  <a:cubicBezTo>
                    <a:pt x="7867" y="5580"/>
                    <a:pt x="7316" y="4481"/>
                    <a:pt x="6453" y="3906"/>
                  </a:cubicBezTo>
                  <a:lnTo>
                    <a:pt x="7084" y="3470"/>
                  </a:lnTo>
                  <a:lnTo>
                    <a:pt x="6451" y="1317"/>
                  </a:lnTo>
                  <a:close/>
                  <a:moveTo>
                    <a:pt x="5304" y="4320"/>
                  </a:moveTo>
                  <a:cubicBezTo>
                    <a:pt x="5892" y="4320"/>
                    <a:pt x="6479" y="4648"/>
                    <a:pt x="6927" y="5303"/>
                  </a:cubicBezTo>
                  <a:cubicBezTo>
                    <a:pt x="7823" y="6613"/>
                    <a:pt x="7823" y="8737"/>
                    <a:pt x="6927" y="10047"/>
                  </a:cubicBezTo>
                  <a:cubicBezTo>
                    <a:pt x="6031" y="11357"/>
                    <a:pt x="4578" y="11357"/>
                    <a:pt x="3682" y="10047"/>
                  </a:cubicBezTo>
                  <a:cubicBezTo>
                    <a:pt x="2785" y="8737"/>
                    <a:pt x="2785" y="6613"/>
                    <a:pt x="3682" y="5303"/>
                  </a:cubicBezTo>
                  <a:cubicBezTo>
                    <a:pt x="4130" y="4648"/>
                    <a:pt x="4717" y="4320"/>
                    <a:pt x="5304" y="4320"/>
                  </a:cubicBezTo>
                  <a:close/>
                  <a:moveTo>
                    <a:pt x="16401" y="4336"/>
                  </a:moveTo>
                  <a:cubicBezTo>
                    <a:pt x="16988" y="4336"/>
                    <a:pt x="17575" y="4662"/>
                    <a:pt x="18023" y="5317"/>
                  </a:cubicBezTo>
                  <a:cubicBezTo>
                    <a:pt x="18919" y="6628"/>
                    <a:pt x="18919" y="8753"/>
                    <a:pt x="18023" y="10063"/>
                  </a:cubicBezTo>
                  <a:cubicBezTo>
                    <a:pt x="17127" y="11373"/>
                    <a:pt x="15674" y="11373"/>
                    <a:pt x="14778" y="10063"/>
                  </a:cubicBezTo>
                  <a:cubicBezTo>
                    <a:pt x="13882" y="8753"/>
                    <a:pt x="13882" y="6628"/>
                    <a:pt x="14778" y="5317"/>
                  </a:cubicBezTo>
                  <a:cubicBezTo>
                    <a:pt x="15226" y="4662"/>
                    <a:pt x="15813" y="4336"/>
                    <a:pt x="16401" y="4336"/>
                  </a:cubicBezTo>
                  <a:close/>
                  <a:moveTo>
                    <a:pt x="20848" y="10026"/>
                  </a:moveTo>
                  <a:lnTo>
                    <a:pt x="19368" y="10926"/>
                  </a:lnTo>
                  <a:lnTo>
                    <a:pt x="19604" y="11934"/>
                  </a:lnTo>
                  <a:cubicBezTo>
                    <a:pt x="17787" y="10994"/>
                    <a:pt x="15878" y="12949"/>
                    <a:pt x="15862" y="15766"/>
                  </a:cubicBezTo>
                  <a:cubicBezTo>
                    <a:pt x="15854" y="17178"/>
                    <a:pt x="16323" y="18385"/>
                    <a:pt x="17022" y="19130"/>
                  </a:cubicBezTo>
                  <a:cubicBezTo>
                    <a:pt x="17720" y="19875"/>
                    <a:pt x="18648" y="20159"/>
                    <a:pt x="19566" y="19724"/>
                  </a:cubicBezTo>
                  <a:cubicBezTo>
                    <a:pt x="19535" y="19885"/>
                    <a:pt x="19501" y="20044"/>
                    <a:pt x="19465" y="20202"/>
                  </a:cubicBezTo>
                  <a:cubicBezTo>
                    <a:pt x="19429" y="20357"/>
                    <a:pt x="19390" y="20511"/>
                    <a:pt x="19348" y="20663"/>
                  </a:cubicBezTo>
                  <a:lnTo>
                    <a:pt x="20842" y="21548"/>
                  </a:lnTo>
                  <a:cubicBezTo>
                    <a:pt x="21335" y="19703"/>
                    <a:pt x="21587" y="17739"/>
                    <a:pt x="21586" y="15758"/>
                  </a:cubicBezTo>
                  <a:cubicBezTo>
                    <a:pt x="21584" y="13797"/>
                    <a:pt x="21334" y="11854"/>
                    <a:pt x="20848" y="10026"/>
                  </a:cubicBezTo>
                  <a:close/>
                  <a:moveTo>
                    <a:pt x="722" y="10064"/>
                  </a:moveTo>
                  <a:cubicBezTo>
                    <a:pt x="258" y="11837"/>
                    <a:pt x="14" y="13718"/>
                    <a:pt x="1" y="15617"/>
                  </a:cubicBezTo>
                  <a:cubicBezTo>
                    <a:pt x="-13" y="17662"/>
                    <a:pt x="242" y="19693"/>
                    <a:pt x="752" y="21598"/>
                  </a:cubicBezTo>
                  <a:lnTo>
                    <a:pt x="2232" y="20687"/>
                  </a:lnTo>
                  <a:cubicBezTo>
                    <a:pt x="2187" y="20528"/>
                    <a:pt x="2146" y="20365"/>
                    <a:pt x="2107" y="20202"/>
                  </a:cubicBezTo>
                  <a:cubicBezTo>
                    <a:pt x="2068" y="20035"/>
                    <a:pt x="2032" y="19867"/>
                    <a:pt x="2000" y="19697"/>
                  </a:cubicBezTo>
                  <a:cubicBezTo>
                    <a:pt x="3885" y="20642"/>
                    <a:pt x="5828" y="18507"/>
                    <a:pt x="5732" y="15597"/>
                  </a:cubicBezTo>
                  <a:cubicBezTo>
                    <a:pt x="5686" y="14224"/>
                    <a:pt x="5194" y="13081"/>
                    <a:pt x="4492" y="12394"/>
                  </a:cubicBezTo>
                  <a:cubicBezTo>
                    <a:pt x="3786" y="11702"/>
                    <a:pt x="2866" y="11472"/>
                    <a:pt x="1975" y="11938"/>
                  </a:cubicBezTo>
                  <a:cubicBezTo>
                    <a:pt x="2008" y="11775"/>
                    <a:pt x="2045" y="11613"/>
                    <a:pt x="2083" y="11452"/>
                  </a:cubicBezTo>
                  <a:cubicBezTo>
                    <a:pt x="2125" y="11279"/>
                    <a:pt x="2169" y="11108"/>
                    <a:pt x="2216" y="10938"/>
                  </a:cubicBezTo>
                  <a:lnTo>
                    <a:pt x="722" y="10064"/>
                  </a:lnTo>
                  <a:close/>
                  <a:moveTo>
                    <a:pt x="2924" y="12455"/>
                  </a:moveTo>
                  <a:cubicBezTo>
                    <a:pt x="3511" y="12455"/>
                    <a:pt x="4099" y="12782"/>
                    <a:pt x="4547" y="13437"/>
                  </a:cubicBezTo>
                  <a:cubicBezTo>
                    <a:pt x="5443" y="14747"/>
                    <a:pt x="5443" y="16871"/>
                    <a:pt x="4547" y="18182"/>
                  </a:cubicBezTo>
                  <a:cubicBezTo>
                    <a:pt x="3651" y="19492"/>
                    <a:pt x="2198" y="19492"/>
                    <a:pt x="1301" y="18182"/>
                  </a:cubicBezTo>
                  <a:cubicBezTo>
                    <a:pt x="405" y="16871"/>
                    <a:pt x="405" y="14747"/>
                    <a:pt x="1301" y="13437"/>
                  </a:cubicBezTo>
                  <a:cubicBezTo>
                    <a:pt x="1750" y="12782"/>
                    <a:pt x="2337" y="12455"/>
                    <a:pt x="2924" y="12455"/>
                  </a:cubicBezTo>
                  <a:close/>
                  <a:moveTo>
                    <a:pt x="18675" y="12455"/>
                  </a:moveTo>
                  <a:cubicBezTo>
                    <a:pt x="19262" y="12455"/>
                    <a:pt x="19850" y="12782"/>
                    <a:pt x="20298" y="13437"/>
                  </a:cubicBezTo>
                  <a:cubicBezTo>
                    <a:pt x="21195" y="14747"/>
                    <a:pt x="21195" y="16871"/>
                    <a:pt x="20298" y="18182"/>
                  </a:cubicBezTo>
                  <a:cubicBezTo>
                    <a:pt x="19402" y="19492"/>
                    <a:pt x="17949" y="19492"/>
                    <a:pt x="17053" y="18182"/>
                  </a:cubicBezTo>
                  <a:cubicBezTo>
                    <a:pt x="16157" y="16871"/>
                    <a:pt x="16157" y="14747"/>
                    <a:pt x="17053" y="13437"/>
                  </a:cubicBezTo>
                  <a:cubicBezTo>
                    <a:pt x="17501" y="12782"/>
                    <a:pt x="18088" y="12455"/>
                    <a:pt x="18675" y="1245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201583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 dirty="0"/>
            </a:p>
          </p:txBody>
        </p:sp>
        <p:sp>
          <p:nvSpPr>
            <p:cNvPr id="146" name="A"/>
            <p:cNvSpPr txBox="1"/>
            <p:nvPr/>
          </p:nvSpPr>
          <p:spPr>
            <a:xfrm>
              <a:off x="900552" y="4296732"/>
              <a:ext cx="865688" cy="7950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>
                <a:defRPr sz="4500" b="0">
                  <a:solidFill>
                    <a:srgbClr val="31333D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r>
                <a:rPr sz="2250"/>
                <a:t>A</a:t>
              </a:r>
            </a:p>
          </p:txBody>
        </p:sp>
        <p:sp>
          <p:nvSpPr>
            <p:cNvPr id="147" name="E"/>
            <p:cNvSpPr txBox="1"/>
            <p:nvPr/>
          </p:nvSpPr>
          <p:spPr>
            <a:xfrm>
              <a:off x="7885552" y="4296732"/>
              <a:ext cx="865688" cy="7950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>
                <a:defRPr sz="4500" b="0">
                  <a:solidFill>
                    <a:srgbClr val="31333D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r>
                <a:rPr sz="2250" dirty="0"/>
                <a:t>E</a:t>
              </a:r>
            </a:p>
          </p:txBody>
        </p:sp>
        <p:sp>
          <p:nvSpPr>
            <p:cNvPr id="148" name="B"/>
            <p:cNvSpPr txBox="1"/>
            <p:nvPr/>
          </p:nvSpPr>
          <p:spPr>
            <a:xfrm>
              <a:off x="1941952" y="1858333"/>
              <a:ext cx="865688" cy="7950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>
                <a:defRPr sz="4500" b="0">
                  <a:solidFill>
                    <a:srgbClr val="31333D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r>
                <a:rPr sz="2250"/>
                <a:t>B</a:t>
              </a:r>
            </a:p>
          </p:txBody>
        </p:sp>
        <p:sp>
          <p:nvSpPr>
            <p:cNvPr id="149" name="C"/>
            <p:cNvSpPr txBox="1"/>
            <p:nvPr/>
          </p:nvSpPr>
          <p:spPr>
            <a:xfrm>
              <a:off x="4390219" y="816933"/>
              <a:ext cx="865688" cy="7950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>
                <a:defRPr sz="4500" b="0">
                  <a:solidFill>
                    <a:srgbClr val="31333D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r>
                <a:rPr sz="2250"/>
                <a:t>C</a:t>
              </a:r>
            </a:p>
          </p:txBody>
        </p:sp>
        <p:sp>
          <p:nvSpPr>
            <p:cNvPr id="150" name="D"/>
            <p:cNvSpPr txBox="1"/>
            <p:nvPr/>
          </p:nvSpPr>
          <p:spPr>
            <a:xfrm>
              <a:off x="6869553" y="1858333"/>
              <a:ext cx="865688" cy="7950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>
                <a:defRPr sz="4500" b="0">
                  <a:solidFill>
                    <a:srgbClr val="31333D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r>
                <a:rPr sz="2250"/>
                <a:t>D</a:t>
              </a:r>
            </a:p>
          </p:txBody>
        </p:sp>
        <p:sp>
          <p:nvSpPr>
            <p:cNvPr id="151" name="PROCESS"/>
            <p:cNvSpPr txBox="1"/>
            <p:nvPr/>
          </p:nvSpPr>
          <p:spPr>
            <a:xfrm>
              <a:off x="2374796" y="6471288"/>
              <a:ext cx="6383645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>
                <a:defRPr sz="5000" b="0">
                  <a:solidFill>
                    <a:srgbClr val="31333D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r>
                <a:rPr lang="ru-RU" sz="2500" dirty="0">
                  <a:latin typeface="Montserrat" panose="00000500000000000000" pitchFamily="2" charset="-52"/>
                </a:rPr>
                <a:t>БИЗНЕС-МОДЕЛЬ</a:t>
              </a:r>
              <a:endParaRPr sz="2500" dirty="0">
                <a:latin typeface="Montserrat" panose="00000500000000000000" pitchFamily="2" charset="-52"/>
              </a:endParaRPr>
            </a:p>
          </p:txBody>
        </p:sp>
        <p:sp>
          <p:nvSpPr>
            <p:cNvPr id="152" name="Фигура"/>
            <p:cNvSpPr/>
            <p:nvPr/>
          </p:nvSpPr>
          <p:spPr>
            <a:xfrm>
              <a:off x="4034604" y="3685360"/>
              <a:ext cx="1576918" cy="560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0" h="21310" extrusionOk="0">
                  <a:moveTo>
                    <a:pt x="10829" y="4"/>
                  </a:moveTo>
                  <a:cubicBezTo>
                    <a:pt x="8668" y="-147"/>
                    <a:pt x="6864" y="4633"/>
                    <a:pt x="6858" y="10653"/>
                  </a:cubicBezTo>
                  <a:cubicBezTo>
                    <a:pt x="6852" y="16420"/>
                    <a:pt x="8513" y="21087"/>
                    <a:pt x="10581" y="21303"/>
                  </a:cubicBezTo>
                  <a:cubicBezTo>
                    <a:pt x="12027" y="21453"/>
                    <a:pt x="13378" y="19280"/>
                    <a:pt x="14063" y="15706"/>
                  </a:cubicBezTo>
                  <a:cubicBezTo>
                    <a:pt x="14350" y="14244"/>
                    <a:pt x="14842" y="13182"/>
                    <a:pt x="15419" y="12765"/>
                  </a:cubicBezTo>
                  <a:cubicBezTo>
                    <a:pt x="16212" y="12191"/>
                    <a:pt x="17052" y="12890"/>
                    <a:pt x="17603" y="14590"/>
                  </a:cubicBezTo>
                  <a:cubicBezTo>
                    <a:pt x="18900" y="18813"/>
                    <a:pt x="21371" y="16270"/>
                    <a:pt x="21381" y="10698"/>
                  </a:cubicBezTo>
                  <a:cubicBezTo>
                    <a:pt x="21390" y="5071"/>
                    <a:pt x="18891" y="2453"/>
                    <a:pt x="17587" y="6731"/>
                  </a:cubicBezTo>
                  <a:cubicBezTo>
                    <a:pt x="17150" y="8044"/>
                    <a:pt x="16527" y="8760"/>
                    <a:pt x="15887" y="8692"/>
                  </a:cubicBezTo>
                  <a:cubicBezTo>
                    <a:pt x="15103" y="8610"/>
                    <a:pt x="14394" y="7388"/>
                    <a:pt x="14014" y="5464"/>
                  </a:cubicBezTo>
                  <a:cubicBezTo>
                    <a:pt x="13376" y="2181"/>
                    <a:pt x="12162" y="97"/>
                    <a:pt x="10829" y="4"/>
                  </a:cubicBezTo>
                  <a:close/>
                  <a:moveTo>
                    <a:pt x="2155" y="4559"/>
                  </a:moveTo>
                  <a:cubicBezTo>
                    <a:pt x="1603" y="4559"/>
                    <a:pt x="1053" y="5159"/>
                    <a:pt x="632" y="6339"/>
                  </a:cubicBezTo>
                  <a:cubicBezTo>
                    <a:pt x="-210" y="8699"/>
                    <a:pt x="-210" y="12517"/>
                    <a:pt x="632" y="14877"/>
                  </a:cubicBezTo>
                  <a:cubicBezTo>
                    <a:pt x="1474" y="17237"/>
                    <a:pt x="2836" y="17237"/>
                    <a:pt x="3677" y="14877"/>
                  </a:cubicBezTo>
                  <a:cubicBezTo>
                    <a:pt x="4519" y="12517"/>
                    <a:pt x="4519" y="8699"/>
                    <a:pt x="3677" y="6339"/>
                  </a:cubicBezTo>
                  <a:cubicBezTo>
                    <a:pt x="3257" y="5159"/>
                    <a:pt x="2706" y="4559"/>
                    <a:pt x="2155" y="455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201583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153" name="Lorem ipsum dolor sit amet, consectetur adipisg elit"/>
            <p:cNvSpPr txBox="1"/>
            <p:nvPr/>
          </p:nvSpPr>
          <p:spPr>
            <a:xfrm>
              <a:off x="2415303" y="4543694"/>
              <a:ext cx="5073907" cy="12105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2000"/>
                </a:spcBef>
                <a:defRPr sz="2600" b="0">
                  <a:solidFill>
                    <a:srgbClr val="646979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ctr"/>
              <a:r>
                <a:rPr lang="ru-RU" sz="1000" dirty="0">
                  <a:solidFill>
                    <a:schemeClr val="tx1"/>
                  </a:solidFill>
                  <a:latin typeface="Montserrat" panose="00000500000000000000" pitchFamily="2" charset="-52"/>
                  <a:cs typeface="Times New Roman" pitchFamily="18" charset="0"/>
                </a:rPr>
                <a:t>Разработка </a:t>
              </a:r>
              <a:r>
                <a:rPr lang="ru-RU" sz="1000" dirty="0" smtClean="0">
                  <a:solidFill>
                    <a:schemeClr val="tx1"/>
                  </a:solidFill>
                  <a:latin typeface="Montserrat" panose="00000500000000000000" pitchFamily="2" charset="-52"/>
                  <a:cs typeface="Times New Roman" pitchFamily="18" charset="0"/>
                </a:rPr>
                <a:t>программного обеспечения для оценки экстерьера молочных коров</a:t>
              </a:r>
              <a:endParaRPr lang="ru-RU" sz="1000" dirty="0">
                <a:solidFill>
                  <a:schemeClr val="tx1"/>
                </a:solidFill>
                <a:latin typeface="Montserrat" panose="00000500000000000000" pitchFamily="2" charset="-52"/>
                <a:cs typeface="Times New Roman" pitchFamily="18" charset="0"/>
              </a:endParaRPr>
            </a:p>
          </p:txBody>
        </p:sp>
      </p:grpSp>
      <p:sp>
        <p:nvSpPr>
          <p:cNvPr id="155" name="D."/>
          <p:cNvSpPr txBox="1"/>
          <p:nvPr/>
        </p:nvSpPr>
        <p:spPr>
          <a:xfrm>
            <a:off x="8540514" y="1128847"/>
            <a:ext cx="316468" cy="2975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lvl1pPr algn="l">
              <a:defRPr sz="3200" b="0">
                <a:solidFill>
                  <a:srgbClr val="6362CD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rPr sz="1600" dirty="0">
                <a:solidFill>
                  <a:schemeClr val="accent1"/>
                </a:solidFill>
              </a:rPr>
              <a:t>D</a:t>
            </a:r>
          </a:p>
        </p:txBody>
      </p:sp>
      <p:sp>
        <p:nvSpPr>
          <p:cNvPr id="156" name="Lorem ipsum dolor sit amet, consectetur adipisg elit, sed do eiusmod tempor incididunt ut labore et dolore magna aliqua."/>
          <p:cNvSpPr txBox="1"/>
          <p:nvPr/>
        </p:nvSpPr>
        <p:spPr>
          <a:xfrm>
            <a:off x="7820547" y="1717022"/>
            <a:ext cx="3796356" cy="12516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t">
            <a:sp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600" b="0">
                <a:solidFill>
                  <a:srgbClr val="64697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u-RU" sz="1300" dirty="0">
                <a:latin typeface="Montserrat" panose="00000500000000000000" pitchFamily="2" charset="-52"/>
              </a:rPr>
              <a:t>Формирование опытной и контрольной группы </a:t>
            </a:r>
            <a:r>
              <a:rPr lang="ru-RU" sz="1300" dirty="0">
                <a:latin typeface="Montserrat" panose="00000500000000000000" pitchFamily="2" charset="-52"/>
              </a:rPr>
              <a:t>животных. Внесение </a:t>
            </a:r>
            <a:r>
              <a:rPr lang="ru-RU" sz="1300" dirty="0">
                <a:latin typeface="Montserrat" panose="00000500000000000000" pitchFamily="2" charset="-52"/>
              </a:rPr>
              <a:t>данных работы </a:t>
            </a:r>
            <a:r>
              <a:rPr lang="ru-RU" sz="1300" dirty="0">
                <a:latin typeface="Montserrat" panose="00000500000000000000" pitchFamily="2" charset="-52"/>
              </a:rPr>
              <a:t>с </a:t>
            </a:r>
            <a:r>
              <a:rPr lang="ru-RU" sz="1300" dirty="0">
                <a:latin typeface="Montserrat" panose="00000500000000000000" pitchFamily="2" charset="-52"/>
              </a:rPr>
              <a:t>опытной группы коров </a:t>
            </a:r>
            <a:r>
              <a:rPr lang="ru-RU" sz="1300" dirty="0">
                <a:latin typeface="Montserrat" panose="00000500000000000000" pitchFamily="2" charset="-52"/>
              </a:rPr>
              <a:t>в приложение. Анализ </a:t>
            </a:r>
            <a:r>
              <a:rPr lang="ru-RU" sz="1300" dirty="0">
                <a:latin typeface="Montserrat" panose="00000500000000000000" pitchFamily="2" charset="-52"/>
              </a:rPr>
              <a:t>результатов работы с опытной и контрольной группой коров</a:t>
            </a:r>
          </a:p>
        </p:txBody>
      </p:sp>
      <p:sp>
        <p:nvSpPr>
          <p:cNvPr id="157" name="Subtitle text"/>
          <p:cNvSpPr txBox="1"/>
          <p:nvPr/>
        </p:nvSpPr>
        <p:spPr>
          <a:xfrm>
            <a:off x="8896114" y="1005736"/>
            <a:ext cx="1743557" cy="5437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lvl1pPr algn="l">
              <a:defRPr sz="3200" b="0">
                <a:solidFill>
                  <a:srgbClr val="31333D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rPr lang="ru-RU" sz="1600" dirty="0">
                <a:latin typeface="Montserrat SemiBold" panose="00000700000000000000" pitchFamily="2" charset="-52"/>
              </a:rPr>
              <a:t>Анализ результатов</a:t>
            </a:r>
            <a:endParaRPr sz="1600" dirty="0">
              <a:latin typeface="Montserrat SemiBold" panose="00000700000000000000" pitchFamily="2" charset="-52"/>
            </a:endParaRPr>
          </a:p>
        </p:txBody>
      </p:sp>
      <p:sp>
        <p:nvSpPr>
          <p:cNvPr id="159" name="E."/>
          <p:cNvSpPr txBox="1"/>
          <p:nvPr/>
        </p:nvSpPr>
        <p:spPr>
          <a:xfrm>
            <a:off x="8997523" y="3740391"/>
            <a:ext cx="316468" cy="2975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lvl1pPr algn="l">
              <a:defRPr sz="3200" b="0">
                <a:solidFill>
                  <a:srgbClr val="6362CD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rPr sz="1600" dirty="0">
                <a:solidFill>
                  <a:schemeClr val="accent1"/>
                </a:solidFill>
              </a:rPr>
              <a:t>E</a:t>
            </a:r>
          </a:p>
        </p:txBody>
      </p:sp>
      <p:sp>
        <p:nvSpPr>
          <p:cNvPr id="160" name="Lorem ipsum dolor sit amet, consectetur adipisg elit, sed do eiusmod tempor incididunt ut labore et dolore magna aliqua."/>
          <p:cNvSpPr txBox="1"/>
          <p:nvPr/>
        </p:nvSpPr>
        <p:spPr>
          <a:xfrm>
            <a:off x="8553467" y="4353889"/>
            <a:ext cx="2502556" cy="24683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t">
            <a:sp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600" b="0">
                <a:solidFill>
                  <a:srgbClr val="64697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u-RU" sz="1300" dirty="0">
                <a:latin typeface="Montserrat" panose="00000500000000000000" pitchFamily="2" charset="-52"/>
              </a:rPr>
              <a:t>Продвижение продукта на рынок среди фермеров, </a:t>
            </a:r>
            <a:r>
              <a:rPr lang="ru-RU" sz="1300" dirty="0">
                <a:latin typeface="Montserrat" panose="00000500000000000000" pitchFamily="2" charset="-52"/>
              </a:rPr>
              <a:t>комплексов по производству молока. </a:t>
            </a:r>
            <a:endParaRPr lang="ru-RU" sz="1300" dirty="0">
              <a:latin typeface="Montserrat" panose="00000500000000000000" pitchFamily="2" charset="-52"/>
            </a:endParaRPr>
          </a:p>
          <a:p>
            <a:r>
              <a:rPr lang="ru-RU" sz="1300" dirty="0">
                <a:latin typeface="Montserrat" panose="00000500000000000000" pitchFamily="2" charset="-52"/>
              </a:rPr>
              <a:t>Продажа продукта.</a:t>
            </a:r>
            <a:br>
              <a:rPr lang="ru-RU" sz="1300" dirty="0">
                <a:latin typeface="Montserrat" panose="00000500000000000000" pitchFamily="2" charset="-52"/>
              </a:rPr>
            </a:br>
            <a:r>
              <a:rPr lang="ru-RU" sz="1300" dirty="0">
                <a:latin typeface="Montserrat" panose="00000500000000000000" pitchFamily="2" charset="-52"/>
              </a:rPr>
              <a:t>Впоследствии осуществление технической </a:t>
            </a:r>
            <a:r>
              <a:rPr lang="ru-RU" sz="1300" dirty="0">
                <a:latin typeface="Montserrat" panose="00000500000000000000" pitchFamily="2" charset="-52"/>
              </a:rPr>
              <a:t>поддержки </a:t>
            </a:r>
            <a:r>
              <a:rPr lang="ru-RU" sz="1300" dirty="0">
                <a:latin typeface="Montserrat" panose="00000500000000000000" pitchFamily="2" charset="-52"/>
              </a:rPr>
              <a:t>пользователей</a:t>
            </a:r>
          </a:p>
        </p:txBody>
      </p:sp>
      <p:sp>
        <p:nvSpPr>
          <p:cNvPr id="161" name="Subtitle text"/>
          <p:cNvSpPr txBox="1"/>
          <p:nvPr/>
        </p:nvSpPr>
        <p:spPr>
          <a:xfrm>
            <a:off x="9302537" y="3740391"/>
            <a:ext cx="1514585" cy="5437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lvl1pPr algn="l">
              <a:defRPr sz="3200" b="0">
                <a:solidFill>
                  <a:srgbClr val="31333D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rPr lang="ru-RU" sz="1600" dirty="0"/>
              <a:t>Продвижение и продажа</a:t>
            </a:r>
            <a:endParaRPr sz="1600" dirty="0"/>
          </a:p>
        </p:txBody>
      </p:sp>
      <p:sp>
        <p:nvSpPr>
          <p:cNvPr id="163" name="B."/>
          <p:cNvSpPr txBox="1"/>
          <p:nvPr/>
        </p:nvSpPr>
        <p:spPr>
          <a:xfrm>
            <a:off x="1364909" y="2462514"/>
            <a:ext cx="316468" cy="2975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lvl1pPr algn="l">
              <a:defRPr sz="3200" b="0">
                <a:solidFill>
                  <a:srgbClr val="6362CD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rPr sz="1600" dirty="0">
                <a:solidFill>
                  <a:schemeClr val="accent1"/>
                </a:solidFill>
              </a:rPr>
              <a:t>B</a:t>
            </a:r>
          </a:p>
        </p:txBody>
      </p:sp>
      <p:sp>
        <p:nvSpPr>
          <p:cNvPr id="164" name="Lorem ipsum dolor sit amet, consectetur adipisg elit, sed do eiusmod tempor incididunt ut labore et dolore magna aliqua."/>
          <p:cNvSpPr txBox="1"/>
          <p:nvPr/>
        </p:nvSpPr>
        <p:spPr>
          <a:xfrm>
            <a:off x="1299588" y="2768431"/>
            <a:ext cx="2502556" cy="7714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t">
            <a:sp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600" b="0">
                <a:solidFill>
                  <a:srgbClr val="64697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u-RU" sz="1300" dirty="0">
                <a:latin typeface="Montserrat" panose="00000500000000000000" pitchFamily="2" charset="-52"/>
              </a:rPr>
              <a:t>Тестирование системы в учебно-опытном хозяйстве «Рамзай» Пензенского ГАУ</a:t>
            </a:r>
          </a:p>
        </p:txBody>
      </p:sp>
      <p:sp>
        <p:nvSpPr>
          <p:cNvPr id="165" name="Subtitle text"/>
          <p:cNvSpPr txBox="1"/>
          <p:nvPr/>
        </p:nvSpPr>
        <p:spPr>
          <a:xfrm>
            <a:off x="1737885" y="2488283"/>
            <a:ext cx="1944166" cy="2975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lvl1pPr algn="l">
              <a:defRPr sz="3200" b="0">
                <a:solidFill>
                  <a:srgbClr val="31333D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rPr lang="ru-RU" sz="1600" dirty="0">
                <a:latin typeface="Montserrat SemiBold" panose="00000700000000000000" pitchFamily="2" charset="-52"/>
              </a:rPr>
              <a:t>Тестирование</a:t>
            </a:r>
          </a:p>
        </p:txBody>
      </p:sp>
      <p:sp>
        <p:nvSpPr>
          <p:cNvPr id="167" name="A."/>
          <p:cNvSpPr txBox="1"/>
          <p:nvPr/>
        </p:nvSpPr>
        <p:spPr>
          <a:xfrm>
            <a:off x="1403838" y="4516719"/>
            <a:ext cx="316468" cy="2975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lvl1pPr algn="l">
              <a:defRPr sz="3200" b="0">
                <a:solidFill>
                  <a:srgbClr val="6362CD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rPr sz="1600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168" name="Lorem ipsum dolor sit amet, consectetur adipisg elit, sed do eiusmod tempor incididunt ut labore et dolore magna aliqua."/>
          <p:cNvSpPr txBox="1"/>
          <p:nvPr/>
        </p:nvSpPr>
        <p:spPr>
          <a:xfrm>
            <a:off x="1243444" y="4948554"/>
            <a:ext cx="2631199" cy="1731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t">
            <a:sp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600" b="0">
                <a:solidFill>
                  <a:srgbClr val="64697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u-RU" sz="1300" dirty="0">
                <a:latin typeface="Montserrat" panose="00000500000000000000" pitchFamily="2" charset="-52"/>
              </a:rPr>
              <a:t>Разработка опытного образца, покупка </a:t>
            </a:r>
            <a:r>
              <a:rPr lang="ru-RU" sz="1300" dirty="0">
                <a:latin typeface="Montserrat" panose="00000500000000000000" pitchFamily="2" charset="-52"/>
              </a:rPr>
              <a:t>комплектующих, разработка </a:t>
            </a:r>
            <a:r>
              <a:rPr lang="ru-RU" sz="1300" dirty="0">
                <a:latin typeface="Montserrat" panose="00000500000000000000" pitchFamily="2" charset="-52"/>
              </a:rPr>
              <a:t>WEB-дизайна для мобильного </a:t>
            </a:r>
            <a:r>
              <a:rPr lang="ru-RU" sz="1300" dirty="0">
                <a:latin typeface="Montserrat" panose="00000500000000000000" pitchFamily="2" charset="-52"/>
              </a:rPr>
              <a:t>приложения, разработка </a:t>
            </a:r>
            <a:r>
              <a:rPr lang="ru-RU" sz="1300" dirty="0">
                <a:latin typeface="Montserrat" panose="00000500000000000000" pitchFamily="2" charset="-52"/>
              </a:rPr>
              <a:t>баз данных в облачном хранилище</a:t>
            </a:r>
          </a:p>
        </p:txBody>
      </p:sp>
      <p:sp>
        <p:nvSpPr>
          <p:cNvPr id="169" name="Subtitle text"/>
          <p:cNvSpPr txBox="1"/>
          <p:nvPr/>
        </p:nvSpPr>
        <p:spPr>
          <a:xfrm>
            <a:off x="1631614" y="4398227"/>
            <a:ext cx="2284459" cy="5437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lvl1pPr algn="l">
              <a:defRPr sz="3200" b="0">
                <a:solidFill>
                  <a:srgbClr val="31333D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rPr lang="ru-RU" sz="1600" dirty="0">
                <a:latin typeface="Montserrat SemiBold" panose="00000700000000000000" pitchFamily="2" charset="-52"/>
              </a:rPr>
              <a:t>Разработка приложения</a:t>
            </a:r>
            <a:endParaRPr sz="1600" dirty="0">
              <a:latin typeface="Montserrat SemiBold" panose="00000700000000000000" pitchFamily="2" charset="-52"/>
            </a:endParaRPr>
          </a:p>
        </p:txBody>
      </p:sp>
      <p:sp>
        <p:nvSpPr>
          <p:cNvPr id="26" name="B.">
            <a:extLst>
              <a:ext uri="{FF2B5EF4-FFF2-40B4-BE49-F238E27FC236}">
                <a16:creationId xmlns:a16="http://schemas.microsoft.com/office/drawing/2014/main" id="{4D5515EF-58EC-4FC3-B2B6-1164FA34C3B2}"/>
              </a:ext>
            </a:extLst>
          </p:cNvPr>
          <p:cNvSpPr txBox="1"/>
          <p:nvPr/>
        </p:nvSpPr>
        <p:spPr>
          <a:xfrm>
            <a:off x="4813024" y="677190"/>
            <a:ext cx="316468" cy="2975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lvl1pPr algn="l">
              <a:defRPr sz="3200" b="0">
                <a:solidFill>
                  <a:srgbClr val="6362CD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rPr lang="ru-RU" sz="1600" dirty="0">
                <a:solidFill>
                  <a:schemeClr val="accent1"/>
                </a:solidFill>
              </a:rPr>
              <a:t>С</a:t>
            </a:r>
            <a:endParaRPr sz="1600" dirty="0">
              <a:solidFill>
                <a:schemeClr val="accent1"/>
              </a:solidFill>
            </a:endParaRPr>
          </a:p>
        </p:txBody>
      </p:sp>
      <p:sp>
        <p:nvSpPr>
          <p:cNvPr id="27" name="Lorem ipsum dolor sit amet, consectetur adipisg elit, sed do eiusmod tempor incididunt ut labore et dolore magna aliqua.">
            <a:extLst>
              <a:ext uri="{FF2B5EF4-FFF2-40B4-BE49-F238E27FC236}">
                <a16:creationId xmlns:a16="http://schemas.microsoft.com/office/drawing/2014/main" id="{C2AF18B4-CF7E-4A97-9ED5-2AD59B8D6164}"/>
              </a:ext>
            </a:extLst>
          </p:cNvPr>
          <p:cNvSpPr txBox="1"/>
          <p:nvPr/>
        </p:nvSpPr>
        <p:spPr>
          <a:xfrm>
            <a:off x="4718064" y="1292410"/>
            <a:ext cx="2596698" cy="7714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t">
            <a:sp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600" b="0">
                <a:solidFill>
                  <a:srgbClr val="64697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u-RU" sz="1300" dirty="0">
                <a:latin typeface="Montserrat" panose="00000500000000000000" pitchFamily="2" charset="-52"/>
              </a:rPr>
              <a:t>Исправление ошибок, возникших в ходе работы программы</a:t>
            </a:r>
            <a:endParaRPr sz="1300" dirty="0">
              <a:latin typeface="Montserrat" panose="00000500000000000000" pitchFamily="2" charset="-52"/>
            </a:endParaRPr>
          </a:p>
        </p:txBody>
      </p:sp>
      <p:sp>
        <p:nvSpPr>
          <p:cNvPr id="28" name="Subtitle text">
            <a:extLst>
              <a:ext uri="{FF2B5EF4-FFF2-40B4-BE49-F238E27FC236}">
                <a16:creationId xmlns:a16="http://schemas.microsoft.com/office/drawing/2014/main" id="{5C6EB333-A786-47DB-8A16-DCD1DC1E13A0}"/>
              </a:ext>
            </a:extLst>
          </p:cNvPr>
          <p:cNvSpPr txBox="1"/>
          <p:nvPr/>
        </p:nvSpPr>
        <p:spPr>
          <a:xfrm>
            <a:off x="5129492" y="673784"/>
            <a:ext cx="1944166" cy="5437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lvl1pPr algn="l">
              <a:defRPr sz="3200" b="0">
                <a:solidFill>
                  <a:srgbClr val="31333D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rPr lang="ru-RU" sz="1600" dirty="0">
                <a:latin typeface="Montserrat SemiBold" panose="00000700000000000000" pitchFamily="2" charset="-52"/>
              </a:rPr>
              <a:t>Доработка приложения</a:t>
            </a:r>
            <a:endParaRPr sz="1600" dirty="0">
              <a:latin typeface="Montserrat SemiBold" panose="00000700000000000000" pitchFamily="2" charset="-52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5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05959" y="301765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БИЗНЕС МОДЕЛЬ</a:t>
            </a:r>
            <a:endParaRPr lang="ru-RU"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123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БЮДЖЕТ И ИСТОЧНИКИ ФИНАНСИРОВАНИЯ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3866605" y="1192535"/>
            <a:ext cx="4563292" cy="445061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Источники финансирования – средства гранта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957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ВОЗМОЖНОСТИ И РИСКИ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13" name="Объект 2">
            <a:extLst>
              <a:ext uri="{FF2B5EF4-FFF2-40B4-BE49-F238E27FC236}">
                <a16:creationId xmlns:a16="http://schemas.microsoft.com/office/drawing/2014/main" id="{BCB1C0BA-1F0B-164E-B834-67AD758B6807}"/>
              </a:ext>
            </a:extLst>
          </p:cNvPr>
          <p:cNvSpPr txBox="1">
            <a:spLocks/>
          </p:cNvSpPr>
          <p:nvPr/>
        </p:nvSpPr>
        <p:spPr>
          <a:xfrm>
            <a:off x="731575" y="1262622"/>
            <a:ext cx="4860540" cy="5256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Возможности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Создание нового инновационного способа оценки экстерьера КРС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Селекция животных модельного типа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Увеличение продуктивных и воспроизводительных качеств животных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Снижение себестоимости 1 ц молока</a:t>
            </a:r>
          </a:p>
          <a:p>
            <a:endParaRPr lang="ru-RU" b="1" dirty="0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BCB1C0BA-1F0B-164E-B834-67AD758B6807}"/>
              </a:ext>
            </a:extLst>
          </p:cNvPr>
          <p:cNvSpPr txBox="1">
            <a:spLocks/>
          </p:cNvSpPr>
          <p:nvPr/>
        </p:nvSpPr>
        <p:spPr>
          <a:xfrm>
            <a:off x="6326832" y="1262622"/>
            <a:ext cx="4860540" cy="5256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Риски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Не выйдет на рынок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Узкая целевая аудитория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Страх предприятий перед внедрением новых технологий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6354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374" y="-649865"/>
            <a:ext cx="5307727" cy="7507865"/>
          </a:xfrm>
          <a:prstGeom prst="rect">
            <a:avLst/>
          </a:prstGeom>
        </p:spPr>
      </p:pic>
      <p:pic>
        <p:nvPicPr>
          <p:cNvPr id="13" name="Picture 6" descr="https://psv4.userapi.com/c856216/u132010139/docs/d3/40ac4b1a2c58/IMG_5229.png?extra=uQXWFqHazdW3LiLpLOPxQiG3QJB9oj7NG0UxR9WJP5hATXeTl3eQVrHO9N9XvRLruGwIjRkrPxFzw8Cw8f1CyI_exPud2PhzRARaVJxmSkYPaghUmi0rcVJGMFqpdSGtjDTKb-cbLLx-ENnonqA9j-Xj9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113" y="943446"/>
            <a:ext cx="2385533" cy="218972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-91454" y="3058865"/>
            <a:ext cx="30322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Программист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Александр Филиппов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Разработка программ для </a:t>
            </a:r>
            <a:br>
              <a:rPr lang="ru-RU" sz="1000" dirty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1000" dirty="0" err="1">
                <a:latin typeface="Times New Roman" pitchFamily="18" charset="0"/>
                <a:cs typeface="Times New Roman" pitchFamily="18" charset="0"/>
              </a:rPr>
              <a:t>Балт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latin typeface="Times New Roman" pitchFamily="18" charset="0"/>
                <a:cs typeface="Times New Roman" pitchFamily="18" charset="0"/>
              </a:rPr>
              <a:t>Нафта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», ООО «Газпром </a:t>
            </a:r>
            <a:r>
              <a:rPr lang="ru-RU" sz="1000" dirty="0" err="1">
                <a:latin typeface="Times New Roman" pitchFamily="18" charset="0"/>
                <a:cs typeface="Times New Roman" pitchFamily="18" charset="0"/>
              </a:rPr>
              <a:t>Трансгаз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 Нижний Новгород», ООО «Охранная Техника»</a:t>
            </a:r>
          </a:p>
        </p:txBody>
      </p:sp>
      <p:pic>
        <p:nvPicPr>
          <p:cNvPr id="15" name="Picture 10" descr="https://psv4.userapi.com/c856536/u132010139/docs/d14/05f24e5d2661/IMG_5226.png?extra=MeY-gpaiwslCWM4g6hVM6x8C2zujW2QgeOdSV9Qt2wb-WaFc4ZGzKpdhGn24mPLNfkrWDCS1_yuug7OZIJ2Ofk18udxqxpK64mVlZsGZawe-5Bir1WZ8RdKyTRfhP_MmOpkQ_6vssPPm0M71RKzVjVRE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9857" y="-245234"/>
            <a:ext cx="2182066" cy="2905195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408653" y="2259847"/>
            <a:ext cx="33067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кандидат с.-х наук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Каешова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Инна Владимировна Технологический факультет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Пензенский ГАУ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537" y="-623754"/>
            <a:ext cx="2179563" cy="426801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4536102" y="237505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Веб-разработчик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Евгений Дергунов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Веб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продакшн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«Экспансия»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449B0CF-85E0-5F45-B0DC-8B3923A5D9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142" y="223963"/>
            <a:ext cx="2227301" cy="2187497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7112539" y="241488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SMM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продвижение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Агентство 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CATS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537" l="0" r="99844">
                        <a14:foregroundMark x1="55781" y1="37407" x2="55781" y2="37407"/>
                        <a14:foregroundMark x1="30104" y1="34074" x2="30104" y2="34074"/>
                        <a14:foregroundMark x1="27396" y1="65000" x2="27396" y2="6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133" y="2451283"/>
            <a:ext cx="7240800" cy="3860403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2940817" y="5104049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2 курса магистратуры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Нечаева Мария Александровна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факультет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Пензенский ГАУ</a:t>
            </a:r>
          </a:p>
        </p:txBody>
      </p:sp>
    </p:spTree>
    <p:extLst>
      <p:ext uri="{BB962C8B-B14F-4D97-AF65-F5344CB8AC3E}">
        <p14:creationId xmlns:p14="http://schemas.microsoft.com/office/powerpoint/2010/main" val="122683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394</Words>
  <Application>Microsoft Office PowerPoint</Application>
  <PresentationFormat>Широкоэкранный</PresentationFormat>
  <Paragraphs>81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8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Helvetica Neue Medium</vt:lpstr>
      <vt:lpstr>Maven Pro Medium</vt:lpstr>
      <vt:lpstr>Montserrat</vt:lpstr>
      <vt:lpstr>Montserrat SemiBold</vt:lpstr>
      <vt:lpstr>Open Sans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Мария</cp:lastModifiedBy>
  <cp:revision>15</cp:revision>
  <dcterms:created xsi:type="dcterms:W3CDTF">2023-10-12T18:43:30Z</dcterms:created>
  <dcterms:modified xsi:type="dcterms:W3CDTF">2023-11-24T18:41:59Z</dcterms:modified>
</cp:coreProperties>
</file>