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8" r:id="rId4"/>
  </p:sldMasterIdLst>
  <p:notesMasterIdLst>
    <p:notesMasterId r:id="rId19"/>
  </p:notesMasterIdLst>
  <p:handoutMasterIdLst>
    <p:handoutMasterId r:id="rId20"/>
  </p:handoutMasterIdLst>
  <p:sldIdLst>
    <p:sldId id="410" r:id="rId5"/>
    <p:sldId id="383" r:id="rId6"/>
    <p:sldId id="389" r:id="rId7"/>
    <p:sldId id="408" r:id="rId8"/>
    <p:sldId id="391" r:id="rId9"/>
    <p:sldId id="407" r:id="rId10"/>
    <p:sldId id="406" r:id="rId11"/>
    <p:sldId id="404" r:id="rId12"/>
    <p:sldId id="411" r:id="rId13"/>
    <p:sldId id="412" r:id="rId14"/>
    <p:sldId id="405" r:id="rId15"/>
    <p:sldId id="414" r:id="rId16"/>
    <p:sldId id="415" r:id="rId17"/>
    <p:sldId id="398" r:id="rId1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98" autoAdjust="0"/>
    <p:restoredTop sz="96327" autoAdjust="0"/>
  </p:normalViewPr>
  <p:slideViewPr>
    <p:cSldViewPr snapToGrid="0">
      <p:cViewPr varScale="1">
        <p:scale>
          <a:sx n="115" d="100"/>
          <a:sy n="115" d="100"/>
        </p:scale>
        <p:origin x="29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1F6ED01-B613-435C-806E-485D60D5A270}" type="datetime1">
              <a:rPr lang="ru-RU" smtClean="0"/>
              <a:pPr rtl="0"/>
              <a:t>07.11.2025</a:t>
            </a:fld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pPr rtl="0"/>
              <a:t>‹#›</a:t>
            </a:fld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8" name="Верхний колонтитул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E22AA5DB-3D36-41C7-B5E9-13985188493D}" type="datetime1">
              <a:rPr lang="ru-RU" smtClean="0"/>
              <a:pPr/>
              <a:t>07.11.2025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248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75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596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596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Полилиния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Автофигура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Полилиния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ru-RU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ru-RU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ru-RU" sz="2000"/>
            </a:lvl3pPr>
            <a:lvl4pPr marL="1371600" indent="0">
              <a:spcBef>
                <a:spcPts val="1800"/>
              </a:spcBef>
              <a:buFont typeface="+mj-lt"/>
              <a:buNone/>
              <a:defRPr lang="ru-RU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endParaRPr lang="ru-RU" dirty="0"/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рисун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Полилиния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>
              <a:spcBef>
                <a:spcPts val="18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9" name="Местозаполнитель таблицы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hh.r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job.r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0.jpe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1117" y="411479"/>
            <a:ext cx="8035187" cy="3291840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en-US" sz="4400" spc="50" dirty="0" err="1"/>
              <a:t>CareerAI</a:t>
            </a:r>
            <a:r>
              <a:rPr lang="ru-RU" sz="4400" spc="50" dirty="0"/>
              <a:t>— умный сервис для поиска стажировок и вакансий для студентов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D509F8-6D26-466A-AC4D-A2659B6D1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Суть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 rtlCol="0"/>
          <a:lstStyle>
            <a:defPPr>
              <a:defRPr lang="ru-RU"/>
            </a:defPPr>
          </a:lstStyle>
          <a:p>
            <a:pPr marL="0" indent="276225" algn="just">
              <a:lnSpc>
                <a:spcPct val="150000"/>
              </a:lnSpc>
              <a:buNone/>
            </a:pPr>
            <a:r>
              <a:rPr lang="ru-RU" dirty="0"/>
              <a:t>Онлайн-платформа, помогающая студентам находить стажировки и первые рабочие места по интересам и навыкам. Искусственный интеллект анализирует профиль студента (курсы, оценки, участия в проектах) и предлагает персональные рекомендации.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2</a:t>
            </a:fld>
            <a:endParaRPr lang="ru-RU" dirty="0">
              <a:latin typeface="+mn-lt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D138748-8F90-4EB2-AA5C-986CB47BA960}"/>
              </a:ext>
            </a:extLst>
          </p:cNvPr>
          <p:cNvGrpSpPr/>
          <p:nvPr/>
        </p:nvGrpSpPr>
        <p:grpSpPr>
          <a:xfrm>
            <a:off x="11093450" y="-11430"/>
            <a:ext cx="1098550" cy="6869430"/>
            <a:chOff x="-5" y="-18"/>
            <a:chExt cx="1730" cy="1081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A69D26C-EDD7-4F0E-A18C-5AFE5E57B3BA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4">
              <a:extLst>
                <a:ext uri="{FF2B5EF4-FFF2-40B4-BE49-F238E27FC236}">
                  <a16:creationId xmlns:a16="http://schemas.microsoft.com/office/drawing/2014/main" id="{4466EAB4-6D48-4655-B505-0A98E1673B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8" name="Рисунок 5">
              <a:extLst>
                <a:ext uri="{FF2B5EF4-FFF2-40B4-BE49-F238E27FC236}">
                  <a16:creationId xmlns:a16="http://schemas.microsoft.com/office/drawing/2014/main" id="{91AB1A4E-AFC6-4622-9AE3-B158BEC198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9" name="Рисунок 6">
              <a:extLst>
                <a:ext uri="{FF2B5EF4-FFF2-40B4-BE49-F238E27FC236}">
                  <a16:creationId xmlns:a16="http://schemas.microsoft.com/office/drawing/2014/main" id="{15A1DEF8-5E35-4377-AE20-4969466EF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0" name="Рисунок 7">
              <a:extLst>
                <a:ext uri="{FF2B5EF4-FFF2-40B4-BE49-F238E27FC236}">
                  <a16:creationId xmlns:a16="http://schemas.microsoft.com/office/drawing/2014/main" id="{FCBD5A21-BDB1-4EB9-8695-D5476A0B5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1" name="Рисунок 8">
              <a:extLst>
                <a:ext uri="{FF2B5EF4-FFF2-40B4-BE49-F238E27FC236}">
                  <a16:creationId xmlns:a16="http://schemas.microsoft.com/office/drawing/2014/main" id="{987069EC-8805-45BB-BE23-1A91D455D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835" y="430529"/>
            <a:ext cx="5486400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Проблема</a:t>
            </a:r>
          </a:p>
        </p:txBody>
      </p:sp>
      <p:pic>
        <p:nvPicPr>
          <p:cNvPr id="12" name="Рисунок 4" descr="Текстура древесины крупным планом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113"/>
            <a:ext cx="5791200" cy="6880226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0E02AE9C-BA1D-195E-3B93-A5A0CC03D8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6294" y="3999258"/>
            <a:ext cx="5400136" cy="1645920"/>
          </a:xfrm>
        </p:spPr>
        <p:txBody>
          <a:bodyPr rtlCol="0"/>
          <a:lstStyle>
            <a:defPPr>
              <a:defRPr lang="ru-RU"/>
            </a:defPPr>
          </a:lstStyle>
          <a:p>
            <a:pPr algn="just">
              <a:lnSpc>
                <a:spcPct val="150000"/>
              </a:lnSpc>
            </a:pPr>
            <a:r>
              <a:rPr lang="ru-RU" sz="1800" dirty="0"/>
              <a:t>Студенты сталкиваются с трудностями при поиске подходящих стажировок и вакансий. Рынок труда перенасыщен, а релевантные предложения сложно найти среди большого объёма информации. Это приводит к потере времени, снижению мотивации и упущенным карьерным возможностям.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740B730-ECFB-4C37-B8F8-2F9F151B0E71}"/>
              </a:ext>
            </a:extLst>
          </p:cNvPr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3265E8A-91A8-4D52-8CB4-8D4876B0A9FF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4">
              <a:extLst>
                <a:ext uri="{FF2B5EF4-FFF2-40B4-BE49-F238E27FC236}">
                  <a16:creationId xmlns:a16="http://schemas.microsoft.com/office/drawing/2014/main" id="{46A13E04-4078-4F20-A373-61FEBEAB43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8" name="Рисунок 5">
              <a:extLst>
                <a:ext uri="{FF2B5EF4-FFF2-40B4-BE49-F238E27FC236}">
                  <a16:creationId xmlns:a16="http://schemas.microsoft.com/office/drawing/2014/main" id="{16A5882B-2AD8-4000-8D23-A7F37325ED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9" name="Рисунок 6">
              <a:extLst>
                <a:ext uri="{FF2B5EF4-FFF2-40B4-BE49-F238E27FC236}">
                  <a16:creationId xmlns:a16="http://schemas.microsoft.com/office/drawing/2014/main" id="{1F568758-6047-46EE-ABCC-0AC10F87E9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0" name="Рисунок 7">
              <a:extLst>
                <a:ext uri="{FF2B5EF4-FFF2-40B4-BE49-F238E27FC236}">
                  <a16:creationId xmlns:a16="http://schemas.microsoft.com/office/drawing/2014/main" id="{0FAB0A5D-88E5-4AFD-A11A-9F3B453DB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1" name="Рисунок 8">
              <a:extLst>
                <a:ext uri="{FF2B5EF4-FFF2-40B4-BE49-F238E27FC236}">
                  <a16:creationId xmlns:a16="http://schemas.microsoft.com/office/drawing/2014/main" id="{D9654D27-6882-4DDD-8636-FE1C09CC1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087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Проблемы: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6044" y="2277374"/>
            <a:ext cx="5624423" cy="4313207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1700" b="1" dirty="0"/>
              <a:t>1. Трудности поиска релевантных вакансий и стажировок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Студенты вынуждены вручную просматривать множество сайтов и групп, где публикации часто не структурированы и не персонализированы.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Большинство предлагают вакансии без учёта реальных интересов и учебной траектории студента.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1700" b="1" dirty="0"/>
              <a:t>2. Информационная перегрузка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На популярных платформах огромное число объявлений — сложно выделить среди них действительно подходящие возможности.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Не хватает инструментов фильтрации и ранжирования по актуальности для конкретного студента.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28273" y="2311879"/>
            <a:ext cx="5417388" cy="4313208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700" b="1" dirty="0"/>
              <a:t>3. Барьеры внедрения и создания сервиса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Ограниченность доступа к учебным данным студентов (приватность, согласие вузов и студентов).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Интеграция с университетскими базами требует согласования и технических доработок.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Рынок труда быстро меняется.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700" b="1" dirty="0"/>
              <a:t>4. Отсутствие обратной связи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Студенты редко получают обратную связь и понимание, почему выбрана или не выбрана та или иная вакансия.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dirty="0"/>
              <a:t>Нет возможностей для диалога с работодателями внутри самой платформы.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4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93" y="309909"/>
            <a:ext cx="6038490" cy="168020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Решение: </a:t>
            </a:r>
            <a:br>
              <a:rPr lang="ru-RU" sz="4000" dirty="0"/>
            </a:br>
            <a:r>
              <a:rPr lang="ru-RU" sz="4000" dirty="0"/>
              <a:t>Готовая платформа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59226" y="2381518"/>
            <a:ext cx="7297947" cy="365760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276225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CareerAI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автоматизирует процесс поиска стажировок и работы. Используя искусственный интеллект, сервис анализирует навыки, интересы и учебные достижения студента, формирует персонализированные рекомендации и оперативно информирует о релевантных вакансиях.</a:t>
            </a:r>
          </a:p>
          <a:p>
            <a:pPr rtl="0"/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8" name="Номер слайда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5</a:t>
            </a:fld>
            <a:endParaRPr lang="ru-RU" dirty="0">
              <a:latin typeface="+mn-lt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E8905F-7283-4DE0-80E2-A6C3328FEE8E}"/>
              </a:ext>
            </a:extLst>
          </p:cNvPr>
          <p:cNvGrpSpPr/>
          <p:nvPr/>
        </p:nvGrpSpPr>
        <p:grpSpPr>
          <a:xfrm>
            <a:off x="11093450" y="0"/>
            <a:ext cx="1098550" cy="6869430"/>
            <a:chOff x="-5" y="-18"/>
            <a:chExt cx="1730" cy="1081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0D7A31E-8A09-40FA-A614-4D0FB46BB429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4">
              <a:extLst>
                <a:ext uri="{FF2B5EF4-FFF2-40B4-BE49-F238E27FC236}">
                  <a16:creationId xmlns:a16="http://schemas.microsoft.com/office/drawing/2014/main" id="{08017EB7-87D3-4135-AA67-4F9665FF35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2" name="Рисунок 5">
              <a:extLst>
                <a:ext uri="{FF2B5EF4-FFF2-40B4-BE49-F238E27FC236}">
                  <a16:creationId xmlns:a16="http://schemas.microsoft.com/office/drawing/2014/main" id="{9D91EC07-3BC6-4143-BBF7-577AAE58E3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3" name="Рисунок 6">
              <a:extLst>
                <a:ext uri="{FF2B5EF4-FFF2-40B4-BE49-F238E27FC236}">
                  <a16:creationId xmlns:a16="http://schemas.microsoft.com/office/drawing/2014/main" id="{D947FF5B-D5AA-4FE6-97EF-F47EAE4F9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4" name="Рисунок 7">
              <a:extLst>
                <a:ext uri="{FF2B5EF4-FFF2-40B4-BE49-F238E27FC236}">
                  <a16:creationId xmlns:a16="http://schemas.microsoft.com/office/drawing/2014/main" id="{8357BD81-A614-4147-9CEA-0D4BFA84A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5" name="Рисунок 8">
              <a:extLst>
                <a:ext uri="{FF2B5EF4-FFF2-40B4-BE49-F238E27FC236}">
                  <a16:creationId xmlns:a16="http://schemas.microsoft.com/office/drawing/2014/main" id="{66242223-4E67-4568-9AB2-842D4AFF3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Целевая аудитория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C3632C-2D2E-7026-33B8-EE42DA4BD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5057" y="457200"/>
            <a:ext cx="5641675" cy="611612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449263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/>
              <a:t>1. Студенты вузов: </a:t>
            </a:r>
            <a:r>
              <a:rPr lang="ru-RU" dirty="0"/>
              <a:t>бакалавры, магистранты, учащиеся последних курсов, активно ищущие стажировку или первую работу.</a:t>
            </a:r>
          </a:p>
          <a:p>
            <a:pPr marL="0" indent="449263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/>
              <a:t>2. Выпускники: </a:t>
            </a:r>
            <a:r>
              <a:rPr lang="ru-RU" dirty="0"/>
              <a:t>недавние выпускники, начинающие карьерный путь или рассматривающие переквалификацию.</a:t>
            </a:r>
          </a:p>
          <a:p>
            <a:pPr marL="0" indent="449263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/>
              <a:t>3. Центры карьерного консультирования: </a:t>
            </a:r>
            <a:r>
              <a:rPr lang="ru-RU" dirty="0"/>
              <a:t>Университетские службы, сопровождающие студентов и выпускников в вопросах трудоустройства.</a:t>
            </a:r>
          </a:p>
          <a:p>
            <a:pPr marL="0" indent="449263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/>
              <a:t>4. Работодатели: </a:t>
            </a:r>
            <a:r>
              <a:rPr lang="ru-RU" dirty="0"/>
              <a:t>Компании, ищущие молодых, мотивированных специалистов и стажёров, готовых к обучению.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6</a:t>
            </a:fld>
            <a:endParaRPr lang="ru-RU" dirty="0">
              <a:latin typeface="+mn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0DCE929-6C3B-4027-B937-2B3FFE4774EB}"/>
              </a:ext>
            </a:extLst>
          </p:cNvPr>
          <p:cNvGrpSpPr/>
          <p:nvPr/>
        </p:nvGrpSpPr>
        <p:grpSpPr>
          <a:xfrm>
            <a:off x="11093450" y="-11430"/>
            <a:ext cx="1098550" cy="6869430"/>
            <a:chOff x="-5" y="-18"/>
            <a:chExt cx="1730" cy="10818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FD79B6D-17AA-45FE-844F-C14F51937643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4">
              <a:extLst>
                <a:ext uri="{FF2B5EF4-FFF2-40B4-BE49-F238E27FC236}">
                  <a16:creationId xmlns:a16="http://schemas.microsoft.com/office/drawing/2014/main" id="{E8834E41-D336-42B2-A02F-C5EFCEEEC5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9" name="Рисунок 5">
              <a:extLst>
                <a:ext uri="{FF2B5EF4-FFF2-40B4-BE49-F238E27FC236}">
                  <a16:creationId xmlns:a16="http://schemas.microsoft.com/office/drawing/2014/main" id="{E75F4D0F-53E8-45F5-9183-C982F1CC2E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0" name="Рисунок 6">
              <a:extLst>
                <a:ext uri="{FF2B5EF4-FFF2-40B4-BE49-F238E27FC236}">
                  <a16:creationId xmlns:a16="http://schemas.microsoft.com/office/drawing/2014/main" id="{5B47997A-0E02-477D-B17C-2AD8D7B71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1" name="Рисунок 7">
              <a:extLst>
                <a:ext uri="{FF2B5EF4-FFF2-40B4-BE49-F238E27FC236}">
                  <a16:creationId xmlns:a16="http://schemas.microsoft.com/office/drawing/2014/main" id="{64E9ECC9-34BE-46EB-B2F3-DBD1C240D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2" name="Рисунок 8">
              <a:extLst>
                <a:ext uri="{FF2B5EF4-FFF2-40B4-BE49-F238E27FC236}">
                  <a16:creationId xmlns:a16="http://schemas.microsoft.com/office/drawing/2014/main" id="{B374B099-0904-4AD5-8642-DB349A9E5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2A871D-B15E-C971-7C85-0AF173E3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10" y="278129"/>
            <a:ext cx="5063490" cy="235402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Технологии, используемые в </a:t>
            </a:r>
            <a:r>
              <a:rPr lang="ru-RU" dirty="0" err="1"/>
              <a:t>реализции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F2E863-4A4C-76FE-444A-083F9304338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3725" y="3279775"/>
            <a:ext cx="6755981" cy="2994025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algn="just">
              <a:buFont typeface="Arial" pitchFamily="34" charset="0"/>
              <a:buChar char="•"/>
            </a:pPr>
            <a:r>
              <a:rPr lang="ru-RU" sz="2200" dirty="0"/>
              <a:t>Искусственный интеллект (AI) и машинное обучение для анализа профилей</a:t>
            </a:r>
          </a:p>
          <a:p>
            <a:pPr algn="just">
              <a:buFont typeface="Arial" pitchFamily="34" charset="0"/>
              <a:buChar char="•"/>
            </a:pPr>
            <a:r>
              <a:rPr lang="ru-RU" sz="2200" dirty="0" err="1"/>
              <a:t>Веб-технологии</a:t>
            </a:r>
            <a:r>
              <a:rPr lang="ru-RU" sz="2200" dirty="0"/>
              <a:t> для интерфейса и работы с данными</a:t>
            </a:r>
          </a:p>
          <a:p>
            <a:pPr algn="just">
              <a:buFont typeface="Arial" pitchFamily="34" charset="0"/>
              <a:buChar char="•"/>
            </a:pPr>
            <a:r>
              <a:rPr lang="ru-RU" sz="2200" dirty="0"/>
              <a:t>Система автоматических уведомлений</a:t>
            </a:r>
          </a:p>
          <a:p>
            <a:pPr algn="just">
              <a:buFont typeface="Arial" pitchFamily="34" charset="0"/>
              <a:buChar char="•"/>
            </a:pPr>
            <a:r>
              <a:rPr lang="ru-RU" sz="2200" dirty="0"/>
              <a:t>Встроенный защищённый чат</a:t>
            </a:r>
          </a:p>
          <a:p>
            <a:pPr algn="just">
              <a:buFont typeface="Arial" pitchFamily="34" charset="0"/>
              <a:buChar char="•"/>
            </a:pPr>
            <a:r>
              <a:rPr lang="ru-RU" sz="2200" dirty="0"/>
              <a:t>Базы данных для хранения профилей и вакансий</a:t>
            </a:r>
          </a:p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7</a:t>
            </a:fld>
            <a:endParaRPr lang="ru-RU" dirty="0">
              <a:latin typeface="+mn-lt"/>
            </a:endParaRPr>
          </a:p>
        </p:txBody>
      </p:sp>
      <p:pic>
        <p:nvPicPr>
          <p:cNvPr id="11266" name="Picture 2" descr="Picture background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 cstate="print"/>
          <a:srcRect l="34587" r="34587"/>
          <a:stretch>
            <a:fillRect/>
          </a:stretch>
        </p:blipFill>
        <p:spPr bwMode="auto">
          <a:xfrm>
            <a:off x="8453438" y="0"/>
            <a:ext cx="3760787" cy="6858000"/>
          </a:xfrm>
          <a:prstGeom prst="rect">
            <a:avLst/>
          </a:prstGeom>
          <a:noFill/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0ACB25C-6E50-4800-95F5-AC3EEA7A44B8}"/>
              </a:ext>
            </a:extLst>
          </p:cNvPr>
          <p:cNvGrpSpPr/>
          <p:nvPr/>
        </p:nvGrpSpPr>
        <p:grpSpPr>
          <a:xfrm>
            <a:off x="11115675" y="0"/>
            <a:ext cx="1098550" cy="6869430"/>
            <a:chOff x="-5" y="-18"/>
            <a:chExt cx="1730" cy="1081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B257578-3335-4DA2-942A-DCFA9B30154E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4">
              <a:extLst>
                <a:ext uri="{FF2B5EF4-FFF2-40B4-BE49-F238E27FC236}">
                  <a16:creationId xmlns:a16="http://schemas.microsoft.com/office/drawing/2014/main" id="{B04CED78-91B7-44B8-9CD2-C8CBF8036A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>
              <a:extLst>
                <a:ext uri="{FF2B5EF4-FFF2-40B4-BE49-F238E27FC236}">
                  <a16:creationId xmlns:a16="http://schemas.microsoft.com/office/drawing/2014/main" id="{83B0E697-5049-48D4-A0F2-CB0F333B0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1" name="Рисунок 6">
              <a:extLst>
                <a:ext uri="{FF2B5EF4-FFF2-40B4-BE49-F238E27FC236}">
                  <a16:creationId xmlns:a16="http://schemas.microsoft.com/office/drawing/2014/main" id="{61BDC9DF-C04D-4DF6-A07B-B3FCFB7F30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2" name="Рисунок 7">
              <a:extLst>
                <a:ext uri="{FF2B5EF4-FFF2-40B4-BE49-F238E27FC236}">
                  <a16:creationId xmlns:a16="http://schemas.microsoft.com/office/drawing/2014/main" id="{BB923CC6-231A-4776-B323-F5E1B71F0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3" name="Рисунок 8">
              <a:extLst>
                <a:ext uri="{FF2B5EF4-FFF2-40B4-BE49-F238E27FC236}">
                  <a16:creationId xmlns:a16="http://schemas.microsoft.com/office/drawing/2014/main" id="{916001C8-C03C-4A96-94D8-7279DE595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36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Архитектура платформы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6045" y="2415396"/>
            <a:ext cx="5393235" cy="4209691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indent="449263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latin typeface="Sylfaen" pitchFamily="18" charset="0"/>
              </a:rPr>
              <a:t>Сбор данных</a:t>
            </a:r>
            <a:r>
              <a:rPr lang="ru-RU" dirty="0">
                <a:latin typeface="Sylfaen" pitchFamily="18" charset="0"/>
              </a:rPr>
              <a:t>: Импорт учебных данных студентов и вакансий от работодателей.</a:t>
            </a:r>
          </a:p>
          <a:p>
            <a:pPr indent="449263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latin typeface="Sylfaen" pitchFamily="18" charset="0"/>
              </a:rPr>
              <a:t>Хранилище данных</a:t>
            </a:r>
            <a:r>
              <a:rPr lang="ru-RU" dirty="0">
                <a:latin typeface="Sylfaen" pitchFamily="18" charset="0"/>
              </a:rPr>
              <a:t>: Безопасное хранение профилей и предложений.</a:t>
            </a:r>
          </a:p>
          <a:p>
            <a:pPr indent="449263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latin typeface="Sylfaen" pitchFamily="18" charset="0"/>
              </a:rPr>
              <a:t>AI-модуль</a:t>
            </a:r>
            <a:r>
              <a:rPr lang="ru-RU" dirty="0">
                <a:latin typeface="Sylfaen" pitchFamily="18" charset="0"/>
              </a:rPr>
              <a:t>: Анализ профилей и сопоставление с требованиями вакансий.</a:t>
            </a:r>
          </a:p>
          <a:p>
            <a:pPr indent="449263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latin typeface="Sylfaen" pitchFamily="18" charset="0"/>
              </a:rPr>
              <a:t>Рекомендательный модуль</a:t>
            </a:r>
            <a:r>
              <a:rPr lang="ru-RU" dirty="0">
                <a:latin typeface="Sylfaen" pitchFamily="18" charset="0"/>
              </a:rPr>
              <a:t>: Персональные подборки и фильтрация вакансий.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/>
          </a:p>
          <a:p>
            <a:pPr algn="just">
              <a:lnSpc>
                <a:spcPct val="120000"/>
              </a:lnSpc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E198AA-251D-4446-30C4-8F2FA7F6A7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4497" y="2521249"/>
            <a:ext cx="5008953" cy="355174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449263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ru-RU" b="1" dirty="0">
                <a:latin typeface="Sylfaen" pitchFamily="18" charset="0"/>
              </a:rPr>
              <a:t>Пользовательский интерфейс</a:t>
            </a:r>
            <a:r>
              <a:rPr lang="ru-RU" dirty="0">
                <a:latin typeface="Sylfaen" pitchFamily="18" charset="0"/>
              </a:rPr>
              <a:t>: </a:t>
            </a:r>
            <a:r>
              <a:rPr lang="ru-RU" dirty="0" err="1">
                <a:latin typeface="Sylfaen" pitchFamily="18" charset="0"/>
              </a:rPr>
              <a:t>Веб</a:t>
            </a:r>
            <a:r>
              <a:rPr lang="ru-RU" dirty="0">
                <a:latin typeface="Sylfaen" pitchFamily="18" charset="0"/>
              </a:rPr>
              <a:t> и мобильное приложение для просмотра и управления предложениями.</a:t>
            </a:r>
          </a:p>
          <a:p>
            <a:pPr marL="0" indent="449263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ru-RU" b="1" dirty="0">
                <a:latin typeface="Sylfaen" pitchFamily="18" charset="0"/>
              </a:rPr>
              <a:t>Уведомления</a:t>
            </a:r>
            <a:r>
              <a:rPr lang="ru-RU" dirty="0">
                <a:latin typeface="Sylfaen" pitchFamily="18" charset="0"/>
              </a:rPr>
              <a:t>: Автоматическая рассылка актуальных вакансий.</a:t>
            </a:r>
          </a:p>
          <a:p>
            <a:pPr marL="0" indent="449263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ru-RU" b="1" dirty="0">
                <a:latin typeface="Sylfaen" pitchFamily="18" charset="0"/>
              </a:rPr>
              <a:t>Чат</a:t>
            </a:r>
            <a:r>
              <a:rPr lang="ru-RU" dirty="0">
                <a:latin typeface="Sylfaen" pitchFamily="18" charset="0"/>
              </a:rPr>
              <a:t>: Коммуникация студентов с работодателями.</a:t>
            </a:r>
          </a:p>
          <a:p>
            <a:pPr marL="0" indent="449263">
              <a:lnSpc>
                <a:spcPct val="100000"/>
              </a:lnSpc>
              <a:spcBef>
                <a:spcPts val="0"/>
              </a:spcBef>
              <a:buFont typeface="+mj-lt"/>
              <a:buAutoNum type="arabicPeriod" startAt="5"/>
            </a:pPr>
            <a:endParaRPr lang="ru-RU" dirty="0"/>
          </a:p>
          <a:p>
            <a:pPr marL="0" indent="449263">
              <a:lnSpc>
                <a:spcPct val="100000"/>
              </a:lnSpc>
              <a:spcBef>
                <a:spcPts val="0"/>
              </a:spcBef>
              <a:buFont typeface="+mj-lt"/>
              <a:buAutoNum type="arabicPeriod" startAt="5"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8</a:t>
            </a:fld>
            <a:endParaRPr lang="ru-RU" dirty="0">
              <a:latin typeface="+mn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372AF06-BCAA-40F0-BFCE-0B70F5C16B12}"/>
              </a:ext>
            </a:extLst>
          </p:cNvPr>
          <p:cNvGrpSpPr/>
          <p:nvPr/>
        </p:nvGrpSpPr>
        <p:grpSpPr>
          <a:xfrm>
            <a:off x="11093450" y="-11430"/>
            <a:ext cx="1098550" cy="6869430"/>
            <a:chOff x="-5" y="-18"/>
            <a:chExt cx="1730" cy="10818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165FC9B-55B5-499D-AC57-7F0042F41756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4">
              <a:extLst>
                <a:ext uri="{FF2B5EF4-FFF2-40B4-BE49-F238E27FC236}">
                  <a16:creationId xmlns:a16="http://schemas.microsoft.com/office/drawing/2014/main" id="{67437786-5443-4D08-B167-A91EBD08E4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9" name="Рисунок 5">
              <a:extLst>
                <a:ext uri="{FF2B5EF4-FFF2-40B4-BE49-F238E27FC236}">
                  <a16:creationId xmlns:a16="http://schemas.microsoft.com/office/drawing/2014/main" id="{68C11B31-BA42-4905-BFED-5DE1F1F0BC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0" name="Рисунок 6">
              <a:extLst>
                <a:ext uri="{FF2B5EF4-FFF2-40B4-BE49-F238E27FC236}">
                  <a16:creationId xmlns:a16="http://schemas.microsoft.com/office/drawing/2014/main" id="{57C00B65-6AC8-42C2-979C-D1D6997237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1" name="Рисунок 7">
              <a:extLst>
                <a:ext uri="{FF2B5EF4-FFF2-40B4-BE49-F238E27FC236}">
                  <a16:creationId xmlns:a16="http://schemas.microsoft.com/office/drawing/2014/main" id="{6A9897CC-92D9-4801-A5CB-0EDF50CB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2" name="Рисунок 8">
              <a:extLst>
                <a:ext uri="{FF2B5EF4-FFF2-40B4-BE49-F238E27FC236}">
                  <a16:creationId xmlns:a16="http://schemas.microsoft.com/office/drawing/2014/main" id="{0F65AAB5-7691-49B8-BF42-1C23882F2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0768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Архитектура платформы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6045" y="2415396"/>
            <a:ext cx="10023895" cy="4209691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indent="449263">
              <a:lnSpc>
                <a:spcPct val="150000"/>
              </a:lnSpc>
              <a:spcBef>
                <a:spcPts val="0"/>
              </a:spcBef>
            </a:pPr>
            <a:r>
              <a:rPr lang="ru-RU" b="1" dirty="0"/>
              <a:t>Взаимодействие компонентов:</a:t>
            </a:r>
            <a:endParaRPr lang="ru-RU" dirty="0"/>
          </a:p>
          <a:p>
            <a:pPr indent="449263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Данные поступают через импорт → хранятся и анализируются в базе → AI-ядро оценивает профиль → формируются рекомендации → выводятся через интерфейс → студент информируется через уведомления и может связаться с работодателем через чат.</a:t>
            </a:r>
          </a:p>
          <a:p>
            <a:pPr indent="449263" algn="just">
              <a:lnSpc>
                <a:spcPct val="120000"/>
              </a:lnSpc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9</a:t>
            </a:fld>
            <a:endParaRPr lang="ru-RU" dirty="0">
              <a:latin typeface="+mn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9CC7622-B7F9-477F-899E-78CA8AB097E5}"/>
              </a:ext>
            </a:extLst>
          </p:cNvPr>
          <p:cNvGrpSpPr/>
          <p:nvPr/>
        </p:nvGrpSpPr>
        <p:grpSpPr>
          <a:xfrm>
            <a:off x="11093450" y="-11430"/>
            <a:ext cx="1098550" cy="6869430"/>
            <a:chOff x="-5" y="-18"/>
            <a:chExt cx="1730" cy="10818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8E637994-8AB3-4BA9-A998-3D66923B7E7E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4">
              <a:extLst>
                <a:ext uri="{FF2B5EF4-FFF2-40B4-BE49-F238E27FC236}">
                  <a16:creationId xmlns:a16="http://schemas.microsoft.com/office/drawing/2014/main" id="{E69C0EE6-1BE6-40A6-A2F3-9C4E094AE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9" name="Рисунок 5">
              <a:extLst>
                <a:ext uri="{FF2B5EF4-FFF2-40B4-BE49-F238E27FC236}">
                  <a16:creationId xmlns:a16="http://schemas.microsoft.com/office/drawing/2014/main" id="{AE573DBF-DE7D-42FB-9E3B-7F843628A0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0" name="Рисунок 6">
              <a:extLst>
                <a:ext uri="{FF2B5EF4-FFF2-40B4-BE49-F238E27FC236}">
                  <a16:creationId xmlns:a16="http://schemas.microsoft.com/office/drawing/2014/main" id="{404CF271-DB89-4A25-8C80-D5C10A4F5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1" name="Рисунок 7">
              <a:extLst>
                <a:ext uri="{FF2B5EF4-FFF2-40B4-BE49-F238E27FC236}">
                  <a16:creationId xmlns:a16="http://schemas.microsoft.com/office/drawing/2014/main" id="{1AA2E699-CA4F-4288-97C4-4C284CD3C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2" name="Рисунок 8">
              <a:extLst>
                <a:ext uri="{FF2B5EF4-FFF2-40B4-BE49-F238E27FC236}">
                  <a16:creationId xmlns:a16="http://schemas.microsoft.com/office/drawing/2014/main" id="{2C3A310A-8C96-4BF7-A3EA-89D9D68C1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0768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596" y="309909"/>
            <a:ext cx="9661585" cy="168020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Уникальное торговое предложение (почему мы лучше конкурентов?)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24585" y="2638293"/>
            <a:ext cx="6815809" cy="2967487"/>
          </a:xfrm>
        </p:spPr>
        <p:txBody>
          <a:bodyPr rtlCol="0">
            <a:normAutofit fontScale="92500" lnSpcReduction="20000"/>
          </a:bodyPr>
          <a:lstStyle>
            <a:defPPr>
              <a:defRPr lang="ru-RU"/>
            </a:defPPr>
          </a:lstStyle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Глубокий анализ учебного и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внеучебного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опыта, а не только стандартное резюме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Персональные рекомендации, адаптированные под индивидуальные образовательные траектории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Интеграция с университетскими системами и карьерными центрами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Простота и скорость получения релевантных предложений</a:t>
            </a:r>
          </a:p>
          <a:p>
            <a:pPr rtl="0"/>
            <a:endParaRPr lang="ru-RU" dirty="0"/>
          </a:p>
        </p:txBody>
      </p:sp>
      <p:grpSp>
        <p:nvGrpSpPr>
          <p:cNvPr id="2" name="Группа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8" name="Номер слайда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10</a:t>
            </a:fld>
            <a:endParaRPr lang="ru-RU" dirty="0">
              <a:latin typeface="+mn-lt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84C27C0-888A-4AE5-8301-0A03F2F0DD6D}"/>
              </a:ext>
            </a:extLst>
          </p:cNvPr>
          <p:cNvGrpSpPr/>
          <p:nvPr/>
        </p:nvGrpSpPr>
        <p:grpSpPr>
          <a:xfrm>
            <a:off x="11093450" y="0"/>
            <a:ext cx="1098550" cy="6869430"/>
            <a:chOff x="-5" y="-18"/>
            <a:chExt cx="1730" cy="1081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2460A0-3C34-428A-A616-5DAD37E1B36C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4">
              <a:extLst>
                <a:ext uri="{FF2B5EF4-FFF2-40B4-BE49-F238E27FC236}">
                  <a16:creationId xmlns:a16="http://schemas.microsoft.com/office/drawing/2014/main" id="{9D7464B9-4345-4815-926D-7C7F850C0F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2" name="Рисунок 5">
              <a:extLst>
                <a:ext uri="{FF2B5EF4-FFF2-40B4-BE49-F238E27FC236}">
                  <a16:creationId xmlns:a16="http://schemas.microsoft.com/office/drawing/2014/main" id="{9BEC4D0D-23FB-43EF-B2FD-B19FABF8B7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3" name="Рисунок 6">
              <a:extLst>
                <a:ext uri="{FF2B5EF4-FFF2-40B4-BE49-F238E27FC236}">
                  <a16:creationId xmlns:a16="http://schemas.microsoft.com/office/drawing/2014/main" id="{142F28F5-9BA4-4498-86F7-8F6C50829C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4" name="Рисунок 7">
              <a:extLst>
                <a:ext uri="{FF2B5EF4-FFF2-40B4-BE49-F238E27FC236}">
                  <a16:creationId xmlns:a16="http://schemas.microsoft.com/office/drawing/2014/main" id="{AE5AEF84-B32F-4939-B2B9-F4CA2146C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5" name="Рисунок 8">
              <a:extLst>
                <a:ext uri="{FF2B5EF4-FFF2-40B4-BE49-F238E27FC236}">
                  <a16:creationId xmlns:a16="http://schemas.microsoft.com/office/drawing/2014/main" id="{B80002AC-EEDD-4776-BD4D-BB047CEDE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6A9A9A7-F1D2-237D-AC72-E21A286F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409" y="4661717"/>
            <a:ext cx="7936230" cy="138076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Анализ конкурентов</a:t>
            </a:r>
          </a:p>
        </p:txBody>
      </p:sp>
      <p:graphicFrame>
        <p:nvGraphicFramePr>
          <p:cNvPr id="8" name="Местозаполнитель таблицы 2">
            <a:extLst>
              <a:ext uri="{FF2B5EF4-FFF2-40B4-BE49-F238E27FC236}">
                <a16:creationId xmlns:a16="http://schemas.microsoft.com/office/drawing/2014/main" id="{C60AA2D2-28D7-69D7-F6C5-B31DAD3332C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77928532"/>
              </p:ext>
            </p:extLst>
          </p:nvPr>
        </p:nvGraphicFramePr>
        <p:xfrm>
          <a:off x="207034" y="584199"/>
          <a:ext cx="11645660" cy="47548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750267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1907997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  <a:gridCol w="2329132">
                  <a:extLst>
                    <a:ext uri="{9D8B030D-6E8A-4147-A177-3AD203B41FA5}">
                      <a16:colId xmlns:a16="http://schemas.microsoft.com/office/drawing/2014/main" val="3119692462"/>
                    </a:ext>
                  </a:extLst>
                </a:gridCol>
                <a:gridCol w="2329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9132">
                  <a:extLst>
                    <a:ext uri="{9D8B030D-6E8A-4147-A177-3AD203B41FA5}">
                      <a16:colId xmlns:a16="http://schemas.microsoft.com/office/drawing/2014/main" val="3472639139"/>
                    </a:ext>
                  </a:extLst>
                </a:gridCol>
              </a:tblGrid>
              <a:tr h="300349">
                <a:tc>
                  <a:txBody>
                    <a:bodyPr/>
                    <a:lstStyle/>
                    <a:p>
                      <a:pPr algn="l" fontAlgn="t"/>
                      <a:r>
                        <a:rPr lang="ru-RU" sz="1900" b="1" dirty="0">
                          <a:solidFill>
                            <a:srgbClr val="333333"/>
                          </a:solidFill>
                        </a:rPr>
                        <a:t>Критерии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900" b="1">
                          <a:solidFill>
                            <a:srgbClr val="333333"/>
                          </a:solidFill>
                        </a:rPr>
                        <a:t>CareerAI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900" b="1" u="none" strike="noStrike">
                          <a:solidFill>
                            <a:srgbClr val="428BCA"/>
                          </a:solidFill>
                          <a:hlinkClick r:id="rId3"/>
                        </a:rPr>
                        <a:t>hh.ru</a:t>
                      </a:r>
                      <a:endParaRPr lang="en-US" sz="1900" b="1">
                        <a:solidFill>
                          <a:srgbClr val="333333"/>
                        </a:solidFill>
                      </a:endParaRP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900" b="1">
                          <a:solidFill>
                            <a:srgbClr val="333333"/>
                          </a:solidFill>
                        </a:rPr>
                        <a:t>Горячая точка (</a:t>
                      </a:r>
                      <a:r>
                        <a:rPr lang="en-US" sz="1900" b="1">
                          <a:solidFill>
                            <a:srgbClr val="333333"/>
                          </a:solidFill>
                        </a:rPr>
                        <a:t>HotWork Student)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900" b="1" u="none" strike="noStrike">
                          <a:solidFill>
                            <a:srgbClr val="428BCA"/>
                          </a:solidFill>
                          <a:hlinkClick r:id="rId4"/>
                        </a:rPr>
                        <a:t>Job.ru</a:t>
                      </a:r>
                      <a:endParaRPr lang="en-US" sz="1900" b="1">
                        <a:solidFill>
                          <a:srgbClr val="333333"/>
                        </a:solidFill>
                      </a:endParaRP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300349"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Основная аудитория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Студенты, выпускники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Все соискатели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Студенты, молодые специалисты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Все соискатели</a:t>
                      </a: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438971"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Персонализация вакансий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Высокая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Средняя 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Низкая/Средняя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Средняя</a:t>
                      </a: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300349"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Анализ учебных данных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Да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Нет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Нет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Нет</a:t>
                      </a: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300349"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Рекомендации стажировок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Да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Частично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Частично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Частично</a:t>
                      </a: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349"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Уведомления о новых вакансиях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Да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Да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Да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Да</a:t>
                      </a: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349"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Встроенный чат с работодателем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Да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Нет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Нет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Частично (через сайт)</a:t>
                      </a: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238689"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Интеграция с вузами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Частично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Нет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Нет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Нет</a:t>
                      </a: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349"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Отзывы о работодателях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Нет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Да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/>
                        <a:t>Нет</a:t>
                      </a:r>
                    </a:p>
                  </a:txBody>
                  <a:tcPr marL="38100" marR="38100" marT="22860" marB="228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900" dirty="0"/>
                        <a:t>Нет</a:t>
                      </a:r>
                    </a:p>
                  </a:txBody>
                  <a:tcPr marL="38100" marR="38100" marT="22860" marB="22860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11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7695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657" y="866625"/>
            <a:ext cx="10873740" cy="649235"/>
          </a:xfrm>
        </p:spPr>
        <p:txBody>
          <a:bodyPr/>
          <a:lstStyle/>
          <a:p>
            <a:r>
              <a:rPr lang="en-US" dirty="0"/>
              <a:t>MVP</a:t>
            </a:r>
            <a:r>
              <a:rPr lang="ru-RU" dirty="0"/>
              <a:t> </a:t>
            </a:r>
            <a:r>
              <a:rPr lang="en-US" dirty="0" err="1"/>
              <a:t>CareerAl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66431" y="2331103"/>
            <a:ext cx="5036100" cy="3381555"/>
          </a:xfrm>
        </p:spPr>
        <p:txBody>
          <a:bodyPr>
            <a:normAutofit fontScale="85000" lnSpcReduction="20000"/>
          </a:bodyPr>
          <a:lstStyle/>
          <a:p>
            <a:pPr marL="0" indent="449263">
              <a:buNone/>
            </a:pPr>
            <a:r>
              <a:rPr lang="ru-RU" b="1" dirty="0"/>
              <a:t>Основные функции:</a:t>
            </a:r>
            <a:endParaRPr lang="ru-RU" dirty="0"/>
          </a:p>
          <a:p>
            <a:pPr marL="0" indent="449263"/>
            <a:r>
              <a:rPr lang="ru-RU" dirty="0"/>
              <a:t>Создание профиля студента с учебными данными</a:t>
            </a:r>
          </a:p>
          <a:p>
            <a:pPr marL="0" indent="449263"/>
            <a:r>
              <a:rPr lang="ru-RU" dirty="0"/>
              <a:t>Импорт вакансий и стажировок</a:t>
            </a:r>
          </a:p>
          <a:p>
            <a:pPr marL="0" indent="449263"/>
            <a:r>
              <a:rPr lang="ru-RU" dirty="0"/>
              <a:t>Базовый AI для подбора рекомендаций</a:t>
            </a:r>
          </a:p>
          <a:p>
            <a:pPr marL="0" indent="449263"/>
            <a:r>
              <a:rPr lang="ru-RU" dirty="0"/>
              <a:t>Отображение персональных предложений с фильтрацией</a:t>
            </a:r>
          </a:p>
          <a:p>
            <a:pPr marL="0" indent="449263"/>
            <a:r>
              <a:rPr lang="ru-RU" dirty="0"/>
              <a:t>Уведомления о новых вакансиях</a:t>
            </a:r>
          </a:p>
          <a:p>
            <a:pPr marL="0" indent="449263"/>
            <a:r>
              <a:rPr lang="ru-RU" dirty="0"/>
              <a:t>Обратная связь от пользователей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12</a:t>
            </a:fld>
            <a:endParaRPr lang="ru-RU" dirty="0">
              <a:latin typeface="+mn-lt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863821" y="2319504"/>
            <a:ext cx="4946818" cy="4239562"/>
          </a:xfrm>
          <a:prstGeom prst="rect">
            <a:avLst/>
          </a:prstGeom>
        </p:spPr>
        <p:txBody>
          <a:bodyPr vert="horz" lIns="0" tIns="228600" rIns="0" bIns="0" rtlCol="0">
            <a:normAutofit/>
          </a:bodyPr>
          <a:lstStyle/>
          <a:p>
            <a:pPr indent="449263">
              <a:lnSpc>
                <a:spcPct val="90000"/>
              </a:lnSpc>
              <a:spcBef>
                <a:spcPts val="1800"/>
              </a:spcBef>
            </a:pPr>
            <a:r>
              <a:rPr lang="ru-RU" sz="1700" b="1" dirty="0">
                <a:solidFill>
                  <a:schemeClr val="bg1"/>
                </a:solidFill>
              </a:rPr>
              <a:t>Задачи:</a:t>
            </a:r>
            <a:endParaRPr lang="en-US" sz="1700" b="1" dirty="0">
              <a:solidFill>
                <a:schemeClr val="bg1"/>
              </a:solidFill>
            </a:endParaRPr>
          </a:p>
          <a:p>
            <a:pPr indent="449263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bg1"/>
                </a:solidFill>
              </a:rPr>
              <a:t>Проверить спрос</a:t>
            </a:r>
          </a:p>
          <a:p>
            <a:pPr indent="449263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bg1"/>
                </a:solidFill>
              </a:rPr>
              <a:t>Собрать данные для улучшения системы</a:t>
            </a:r>
          </a:p>
          <a:p>
            <a:pPr indent="449263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bg1"/>
                </a:solidFill>
              </a:rPr>
              <a:t>Минимизировать затраты на старт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73657" y="1396348"/>
            <a:ext cx="11044685" cy="946029"/>
          </a:xfrm>
          <a:prstGeom prst="rect">
            <a:avLst/>
          </a:prstGeom>
        </p:spPr>
        <p:txBody>
          <a:bodyPr vert="horz" lIns="0" tIns="228600" rIns="0" bIns="0" rtlCol="0">
            <a:normAutofit/>
          </a:bodyPr>
          <a:lstStyle/>
          <a:p>
            <a:pPr marL="283464" lvl="0" indent="-283464" algn="just">
              <a:lnSpc>
                <a:spcPct val="90000"/>
              </a:lnSpc>
              <a:spcBef>
                <a:spcPts val="1800"/>
              </a:spcBef>
            </a:pPr>
            <a:r>
              <a:rPr lang="ru-RU" sz="2000" b="1" dirty="0">
                <a:solidFill>
                  <a:schemeClr val="bg1"/>
                </a:solidFill>
              </a:rPr>
              <a:t>Цель:</a:t>
            </a:r>
            <a:r>
              <a:rPr lang="ru-RU" sz="2000" dirty="0">
                <a:solidFill>
                  <a:schemeClr val="bg1"/>
                </a:solidFill>
              </a:rPr>
              <a:t> Быстрый запуск базовой версии для проверки идеи и сбора обратной связи.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CD15F99-B668-446E-9CD4-9275564F8994}"/>
              </a:ext>
            </a:extLst>
          </p:cNvPr>
          <p:cNvGrpSpPr/>
          <p:nvPr/>
        </p:nvGrpSpPr>
        <p:grpSpPr>
          <a:xfrm>
            <a:off x="11110762" y="-5715"/>
            <a:ext cx="1098550" cy="6869430"/>
            <a:chOff x="-5" y="-18"/>
            <a:chExt cx="1730" cy="1081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2C8C766-FD2A-4D4B-B87A-6BD9508FF924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4">
              <a:extLst>
                <a:ext uri="{FF2B5EF4-FFF2-40B4-BE49-F238E27FC236}">
                  <a16:creationId xmlns:a16="http://schemas.microsoft.com/office/drawing/2014/main" id="{B5663050-F8BD-47B4-BD6D-2F23D2350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>
              <a:extLst>
                <a:ext uri="{FF2B5EF4-FFF2-40B4-BE49-F238E27FC236}">
                  <a16:creationId xmlns:a16="http://schemas.microsoft.com/office/drawing/2014/main" id="{D1FD834A-6DBF-44EC-953A-6B3EC93BD9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1" name="Рисунок 6">
              <a:extLst>
                <a:ext uri="{FF2B5EF4-FFF2-40B4-BE49-F238E27FC236}">
                  <a16:creationId xmlns:a16="http://schemas.microsoft.com/office/drawing/2014/main" id="{3B0937A9-2361-4C52-9A80-C18C942FBA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2" name="Рисунок 7">
              <a:extLst>
                <a:ext uri="{FF2B5EF4-FFF2-40B4-BE49-F238E27FC236}">
                  <a16:creationId xmlns:a16="http://schemas.microsoft.com/office/drawing/2014/main" id="{3072D5A2-064E-4AE9-A312-2BC071C56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3" name="Рисунок 8">
              <a:extLst>
                <a:ext uri="{FF2B5EF4-FFF2-40B4-BE49-F238E27FC236}">
                  <a16:creationId xmlns:a16="http://schemas.microsoft.com/office/drawing/2014/main" id="{421C09E7-8580-4AF4-81E0-88B1EF3B7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8662" y="5727940"/>
            <a:ext cx="7936230" cy="487066"/>
          </a:xfrm>
        </p:spPr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>
          <a:xfrm>
            <a:off x="4381854" y="3047519"/>
            <a:ext cx="1940457" cy="1397481"/>
          </a:xfrm>
        </p:spPr>
        <p:txBody>
          <a:bodyPr>
            <a:noAutofit/>
          </a:bodyPr>
          <a:lstStyle/>
          <a:p>
            <a:pPr algn="ctr">
              <a:lnSpc>
                <a:spcPct val="160000"/>
              </a:lnSpc>
              <a:spcBef>
                <a:spcPts val="0"/>
              </a:spcBef>
            </a:pPr>
            <a:r>
              <a:rPr lang="ru-RU" sz="1400" b="1" dirty="0" err="1"/>
              <a:t>Авджян</a:t>
            </a:r>
            <a:r>
              <a:rPr lang="ru-RU" sz="1400" b="1" dirty="0"/>
              <a:t> Р.А.</a:t>
            </a:r>
          </a:p>
          <a:p>
            <a:pPr algn="ctr">
              <a:lnSpc>
                <a:spcPct val="160000"/>
              </a:lnSpc>
              <a:spcBef>
                <a:spcPts val="0"/>
              </a:spcBef>
            </a:pPr>
            <a:r>
              <a:rPr lang="ru-RU" sz="1400" dirty="0"/>
              <a:t> UX/UI-дизайнер</a:t>
            </a:r>
            <a:br>
              <a:rPr lang="ru-RU" b="1" dirty="0"/>
            </a:br>
            <a:endParaRPr lang="ru-RU" b="1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smtClean="0"/>
              <a:pPr rtl="0"/>
              <a:t>13</a:t>
            </a:fld>
            <a:endParaRPr lang="ru-RU" dirty="0">
              <a:latin typeface="+mn-lt"/>
            </a:endParaRPr>
          </a:p>
        </p:txBody>
      </p:sp>
      <p:pic>
        <p:nvPicPr>
          <p:cNvPr id="6" name="Picture 3" descr="C:\Users\masha\Downloads\53504417440780774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8609" y="1020238"/>
            <a:ext cx="1940458" cy="1940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C:\Users\masha\Downloads\53732233329478168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5496" y="1020238"/>
            <a:ext cx="1940457" cy="19404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3"/>
          <p:cNvSpPr>
            <a:spLocks noGrp="1"/>
          </p:cNvSpPr>
          <p:nvPr>
            <p:ph sz="quarter" idx="13"/>
          </p:nvPr>
        </p:nvSpPr>
        <p:spPr>
          <a:xfrm>
            <a:off x="1658609" y="3050713"/>
            <a:ext cx="1940458" cy="131409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1400" b="1" dirty="0" err="1"/>
              <a:t>Чесак</a:t>
            </a:r>
            <a:r>
              <a:rPr lang="ru-RU" sz="1400" b="1" dirty="0"/>
              <a:t> Д.О.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1400" dirty="0"/>
              <a:t>руководитель проекта</a:t>
            </a:r>
          </a:p>
        </p:txBody>
      </p:sp>
      <p:sp>
        <p:nvSpPr>
          <p:cNvPr id="9" name="Содержимое 3"/>
          <p:cNvSpPr>
            <a:spLocks noGrp="1"/>
          </p:cNvSpPr>
          <p:nvPr>
            <p:ph sz="quarter" idx="13"/>
          </p:nvPr>
        </p:nvSpPr>
        <p:spPr>
          <a:xfrm>
            <a:off x="9282034" y="3108845"/>
            <a:ext cx="2047873" cy="165914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1400" b="1" dirty="0" err="1"/>
              <a:t>Посохова</a:t>
            </a:r>
            <a:r>
              <a:rPr lang="ru-RU" sz="1400" b="1" dirty="0"/>
              <a:t> М.А.</a:t>
            </a:r>
            <a:r>
              <a:rPr lang="ru-RU" sz="1400" dirty="0"/>
              <a:t> 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1400" dirty="0"/>
              <a:t>аналитик и специалист по </a:t>
            </a:r>
            <a:r>
              <a:rPr lang="ru-RU" sz="1400" dirty="0" err="1"/>
              <a:t>контенту</a:t>
            </a:r>
            <a:br>
              <a:rPr lang="ru-RU" dirty="0"/>
            </a:br>
            <a:endParaRPr lang="ru-RU" dirty="0"/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ru-RU" dirty="0"/>
          </a:p>
        </p:txBody>
      </p:sp>
      <p:pic>
        <p:nvPicPr>
          <p:cNvPr id="48130" name="Picture 2" descr="C:\Users\masha\Downloads\43584588531002019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19363" y="1020237"/>
            <a:ext cx="1940458" cy="1940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7372C32-8735-4D85-A14D-1CF210DE78AC}"/>
              </a:ext>
            </a:extLst>
          </p:cNvPr>
          <p:cNvGrpSpPr/>
          <p:nvPr/>
        </p:nvGrpSpPr>
        <p:grpSpPr>
          <a:xfrm>
            <a:off x="-131287" y="0"/>
            <a:ext cx="1098550" cy="6869430"/>
            <a:chOff x="-5" y="-18"/>
            <a:chExt cx="1730" cy="1081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C856319-5945-4038-9BC3-F2275A89C650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4">
              <a:extLst>
                <a:ext uri="{FF2B5EF4-FFF2-40B4-BE49-F238E27FC236}">
                  <a16:creationId xmlns:a16="http://schemas.microsoft.com/office/drawing/2014/main" id="{46B622CF-945C-4E1F-B7E1-333C6B63EF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3" name="Рисунок 5">
              <a:extLst>
                <a:ext uri="{FF2B5EF4-FFF2-40B4-BE49-F238E27FC236}">
                  <a16:creationId xmlns:a16="http://schemas.microsoft.com/office/drawing/2014/main" id="{C2516FCD-F0D4-46D3-9358-F78804DEAC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4" name="Рисунок 6">
              <a:extLst>
                <a:ext uri="{FF2B5EF4-FFF2-40B4-BE49-F238E27FC236}">
                  <a16:creationId xmlns:a16="http://schemas.microsoft.com/office/drawing/2014/main" id="{B973C150-8D8E-4763-96B3-DCED9975FA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5" name="Рисунок 7">
              <a:extLst>
                <a:ext uri="{FF2B5EF4-FFF2-40B4-BE49-F238E27FC236}">
                  <a16:creationId xmlns:a16="http://schemas.microsoft.com/office/drawing/2014/main" id="{695F58E8-CF69-4F41-AAC6-10F6C2779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6" name="Рисунок 8">
              <a:extLst>
                <a:ext uri="{FF2B5EF4-FFF2-40B4-BE49-F238E27FC236}">
                  <a16:creationId xmlns:a16="http://schemas.microsoft.com/office/drawing/2014/main" id="{A1DFC2D9-CA7D-49F8-93D8-C50C2660A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EC05EDD-E2C6-4D13-A133-DD5AE7FEDB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2477" y="1020237"/>
            <a:ext cx="1940458" cy="1940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Содержимое 3">
            <a:extLst>
              <a:ext uri="{FF2B5EF4-FFF2-40B4-BE49-F238E27FC236}">
                <a16:creationId xmlns:a16="http://schemas.microsoft.com/office/drawing/2014/main" id="{A73527B1-FD00-4C26-B152-4F804915AAAF}"/>
              </a:ext>
            </a:extLst>
          </p:cNvPr>
          <p:cNvSpPr txBox="1">
            <a:spLocks/>
          </p:cNvSpPr>
          <p:nvPr/>
        </p:nvSpPr>
        <p:spPr>
          <a:xfrm>
            <a:off x="6786223" y="3050713"/>
            <a:ext cx="1940458" cy="1314091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1400" b="1" dirty="0" err="1"/>
              <a:t>Сульдина</a:t>
            </a:r>
            <a:r>
              <a:rPr lang="ru-RU" sz="1400" b="1" dirty="0"/>
              <a:t> Д.Я.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400" dirty="0" err="1"/>
              <a:t>FullStack</a:t>
            </a:r>
            <a:r>
              <a:rPr lang="ru-RU" sz="1400" dirty="0"/>
              <a:t> разработчик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Спасибо!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866" y="4549552"/>
            <a:ext cx="5486400" cy="16459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err="1"/>
              <a:t>Чесак</a:t>
            </a:r>
            <a:r>
              <a:rPr lang="ru-RU" dirty="0"/>
              <a:t> Даниил Олегович</a:t>
            </a:r>
            <a:br>
              <a:rPr lang="ru-RU" dirty="0"/>
            </a:br>
            <a:r>
              <a:rPr lang="ru-RU" dirty="0"/>
              <a:t>тел.: 8 (911) 368-01-01</a:t>
            </a:r>
            <a:br>
              <a:rPr lang="ru-RU" dirty="0"/>
            </a:br>
            <a:r>
              <a:rPr lang="ru-RU" dirty="0" err="1"/>
              <a:t>телеграм</a:t>
            </a:r>
            <a:r>
              <a:rPr lang="ru-RU" dirty="0"/>
              <a:t>: </a:t>
            </a:r>
            <a:r>
              <a:rPr lang="en-US" dirty="0"/>
              <a:t>@flex.cheesecake</a:t>
            </a: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8632DC1-3539-4794-9DAB-CF91893DC686}"/>
              </a:ext>
            </a:extLst>
          </p:cNvPr>
          <p:cNvGrpSpPr/>
          <p:nvPr/>
        </p:nvGrpSpPr>
        <p:grpSpPr>
          <a:xfrm>
            <a:off x="11093450" y="-11430"/>
            <a:ext cx="1098550" cy="6869430"/>
            <a:chOff x="-5" y="-18"/>
            <a:chExt cx="1730" cy="1081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DA0C51E-4849-4A28-803E-5874BCA4DFE3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4">
              <a:extLst>
                <a:ext uri="{FF2B5EF4-FFF2-40B4-BE49-F238E27FC236}">
                  <a16:creationId xmlns:a16="http://schemas.microsoft.com/office/drawing/2014/main" id="{810602DD-FB2B-4456-BD88-30888B1B1F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8" name="Рисунок 5">
              <a:extLst>
                <a:ext uri="{FF2B5EF4-FFF2-40B4-BE49-F238E27FC236}">
                  <a16:creationId xmlns:a16="http://schemas.microsoft.com/office/drawing/2014/main" id="{7F6B5A10-7EA5-4AE6-8365-58D249DBAB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9" name="Рисунок 6">
              <a:extLst>
                <a:ext uri="{FF2B5EF4-FFF2-40B4-BE49-F238E27FC236}">
                  <a16:creationId xmlns:a16="http://schemas.microsoft.com/office/drawing/2014/main" id="{33E1A912-F36D-4AD6-97EC-DE6D52C31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0" name="Рисунок 7">
              <a:extLst>
                <a:ext uri="{FF2B5EF4-FFF2-40B4-BE49-F238E27FC236}">
                  <a16:creationId xmlns:a16="http://schemas.microsoft.com/office/drawing/2014/main" id="{87CCF26D-B9CF-47A4-A854-D53D65700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1" name="Рисунок 8">
              <a:extLst>
                <a:ext uri="{FF2B5EF4-FFF2-40B4-BE49-F238E27FC236}">
                  <a16:creationId xmlns:a16="http://schemas.microsoft.com/office/drawing/2014/main" id="{AF2AF258-A5BF-4E68-8A16-03647F3A2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0FE134-9032-4C7F-BC57-C7DE3F83336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744</Words>
  <Application>Microsoft Office PowerPoint</Application>
  <PresentationFormat>Широкоэкранный</PresentationFormat>
  <Paragraphs>141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Franklin Gothic Book</vt:lpstr>
      <vt:lpstr>Franklin Gothic Demi</vt:lpstr>
      <vt:lpstr>Sylfaen</vt:lpstr>
      <vt:lpstr>Пользовательская</vt:lpstr>
      <vt:lpstr>CareerAI— умный сервис для поиска стажировок и вакансий для студентов</vt:lpstr>
      <vt:lpstr>Суть проекта</vt:lpstr>
      <vt:lpstr>Проблема</vt:lpstr>
      <vt:lpstr>Проблемы:</vt:lpstr>
      <vt:lpstr>Решение:  Готовая платформа</vt:lpstr>
      <vt:lpstr>Целевая аудитория</vt:lpstr>
      <vt:lpstr>Технологии, используемые в реализции</vt:lpstr>
      <vt:lpstr>Архитектура платформы</vt:lpstr>
      <vt:lpstr>Архитектура платформы</vt:lpstr>
      <vt:lpstr>Уникальное торговое предложение (почему мы лучше конкурентов?)</vt:lpstr>
      <vt:lpstr>Анализ конкурентов</vt:lpstr>
      <vt:lpstr>MVP CareerAl</vt:lpstr>
      <vt:lpstr>Команда проекта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2023-12-20T08:12:12Z</dcterms:created>
  <dcterms:modified xsi:type="dcterms:W3CDTF">2025-11-07T20:02:06Z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