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03" r:id="rId3"/>
    <p:sldId id="309" r:id="rId4"/>
    <p:sldId id="318" r:id="rId5"/>
    <p:sldId id="266" r:id="rId6"/>
    <p:sldId id="316" r:id="rId7"/>
    <p:sldId id="324" r:id="rId8"/>
    <p:sldId id="301" r:id="rId9"/>
    <p:sldId id="322" r:id="rId10"/>
    <p:sldId id="323" r:id="rId11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7522221315849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466171953274724E-2"/>
                  <c:y val="-2.09570991678381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43540732281258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1185925140402597E-2"/>
                  <c:y val="-1.921045231640051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Лист1!$G$9:$G$12</c:f>
              <c:strCache>
                <c:ptCount val="4"/>
                <c:pt idx="0">
                  <c:v>SOM</c:v>
                </c:pt>
                <c:pt idx="1">
                  <c:v>SAM</c:v>
                </c:pt>
                <c:pt idx="2">
                  <c:v>TOM</c:v>
                </c:pt>
                <c:pt idx="3">
                  <c:v>PAM</c:v>
                </c:pt>
              </c:strCache>
            </c:strRef>
          </c:cat>
          <c:val>
            <c:numRef>
              <c:f>Лист1!$H$9:$H$12</c:f>
              <c:numCache>
                <c:formatCode>#,##0</c:formatCode>
                <c:ptCount val="4"/>
                <c:pt idx="0" formatCode="General">
                  <c:v>300000</c:v>
                </c:pt>
                <c:pt idx="1">
                  <c:v>92160000</c:v>
                </c:pt>
                <c:pt idx="2">
                  <c:v>153600000</c:v>
                </c:pt>
                <c:pt idx="3">
                  <c:v>258600000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5909560"/>
        <c:axId val="393491728"/>
        <c:axId val="0"/>
      </c:bar3DChart>
      <c:catAx>
        <c:axId val="345909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393491728"/>
        <c:crosses val="autoZero"/>
        <c:auto val="1"/>
        <c:lblAlgn val="ctr"/>
        <c:lblOffset val="100"/>
        <c:noMultiLvlLbl val="0"/>
      </c:catAx>
      <c:valAx>
        <c:axId val="393491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5909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928912055007215E-2"/>
          <c:y val="8.2732513235672711E-2"/>
          <c:w val="0.55429115374662674"/>
          <c:h val="0.8102557664709886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00-4C7F-BD05-55FDE6F6F0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00-4C7F-BD05-55FDE6F6F0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00-4C7F-BD05-55FDE6F6F0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00-4C7F-BD05-55FDE6F6F0ED}"/>
              </c:ext>
            </c:extLst>
          </c:dPt>
          <c:dLbls>
            <c:dLbl>
              <c:idx val="0"/>
              <c:layout>
                <c:manualLayout>
                  <c:x val="-0.11829831462290671"/>
                  <c:y val="-7.499222872522834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B00-4C7F-BD05-55FDE6F6F0E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764472726481061E-2"/>
                  <c:y val="0.107751302404550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B00-4C7F-BD05-55FDE6F6F0E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063262195701793E-3"/>
                  <c:y val="8.30090528668175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00-4C7F-BD05-55FDE6F6F0E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1917010444335273E-2"/>
                  <c:y val="-0.1760128816039605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B00-4C7F-BD05-55FDE6F6F0E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Лист1!$H$8:$H$11</c:f>
              <c:strCache>
                <c:ptCount val="4"/>
                <c:pt idx="0">
                  <c:v>ВУЗы</c:v>
                </c:pt>
                <c:pt idx="1">
                  <c:v>СУЗы</c:v>
                </c:pt>
                <c:pt idx="2">
                  <c:v>Предприятия промышленного кластера</c:v>
                </c:pt>
                <c:pt idx="3">
                  <c:v>Школы</c:v>
                </c:pt>
              </c:strCache>
            </c:strRef>
          </c:cat>
          <c:val>
            <c:numRef>
              <c:f>Лист1!$I$8:$I$11</c:f>
              <c:numCache>
                <c:formatCode>General</c:formatCode>
                <c:ptCount val="4"/>
                <c:pt idx="0">
                  <c:v>25</c:v>
                </c:pt>
                <c:pt idx="1">
                  <c:v>20</c:v>
                </c:pt>
                <c:pt idx="2">
                  <c:v>10</c:v>
                </c:pt>
                <c:pt idx="3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00-4C7F-BD05-55FDE6F6F0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Nunito Sans" pitchFamily="2" charset="-52"/>
            </a:endParaRPr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05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15600" y="205785"/>
            <a:ext cx="11360800" cy="41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Nunito Sans" pitchFamily="2" charset="-52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15600" y="106854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Nunito Sans" pitchFamily="2" charset="-52"/>
              </a:defRPr>
            </a:lvl1pPr>
            <a:lvl2pPr marL="1219170" lvl="1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1904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1904"/>
              </a:spcBef>
              <a:spcAft>
                <a:spcPts val="1904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822684" y="6492637"/>
            <a:ext cx="1053640" cy="15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3" name="Google Shape;23;p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8778" y="323255"/>
            <a:ext cx="604239" cy="299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06961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1620">
          <p15:clr>
            <a:srgbClr val="FBAE40"/>
          </p15:clr>
        </p15:guide>
        <p15:guide id="4294967295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 cstate="print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-2" y="3627120"/>
            <a:ext cx="7714697" cy="579121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184600" y="2665532"/>
            <a:ext cx="7980686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462" y="1179221"/>
            <a:ext cx="4405744" cy="44057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8187" y="1879413"/>
            <a:ext cx="77101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262626"/>
              </a:buClr>
              <a:buSzPts val="1600"/>
            </a:pPr>
            <a:r>
              <a:rPr lang="ru-RU" sz="44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Проект «Цифровая лаборатория»</a:t>
            </a:r>
            <a:endParaRPr lang="ru-RU" sz="60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62626"/>
              </a:buClr>
              <a:buSzPts val="1600"/>
            </a:pPr>
            <a:r>
              <a:rPr lang="ru-RU" dirty="0" smtClean="0">
                <a:solidFill>
                  <a:srgbClr val="1B14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Команда «</a:t>
            </a:r>
            <a:r>
              <a:rPr lang="ru-RU" dirty="0" err="1" smtClean="0">
                <a:solidFill>
                  <a:srgbClr val="1B14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ТриЭмЦэ</a:t>
            </a:r>
            <a:r>
              <a:rPr lang="ru-RU" dirty="0" smtClean="0">
                <a:solidFill>
                  <a:srgbClr val="1B14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solidFill>
                <a:srgbClr val="1B14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9211776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ПРОБЛЕМА</a:t>
            </a:r>
            <a:endParaRPr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xmlns="" id="{B1403F65-A442-7379-084E-2416179D857F}"/>
              </a:ext>
            </a:extLst>
          </p:cNvPr>
          <p:cNvSpPr txBox="1"/>
          <p:nvPr/>
        </p:nvSpPr>
        <p:spPr>
          <a:xfrm>
            <a:off x="246463" y="1049986"/>
            <a:ext cx="11262346" cy="3416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457200" indent="-457200">
              <a:buAutoNum type="arabicParenR"/>
              <a:defRPr sz="1800"/>
            </a:pPr>
            <a:r>
              <a:rPr lang="ru-RU" sz="2400" dirty="0" smtClean="0">
                <a:latin typeface="Century Gothic" panose="020B0502020202020204" pitchFamily="34" charset="0"/>
              </a:rPr>
              <a:t>Школы </a:t>
            </a:r>
            <a:r>
              <a:rPr lang="ru-RU" sz="2400" dirty="0">
                <a:latin typeface="Century Gothic" panose="020B0502020202020204" pitchFamily="34" charset="0"/>
              </a:rPr>
              <a:t>, которые сталкиваются со следующими проблемами- отсутствие достаточного объема финансирования, что не дает возможность </a:t>
            </a:r>
            <a:r>
              <a:rPr lang="ru-RU" sz="2400" dirty="0" smtClean="0">
                <a:latin typeface="Century Gothic" panose="020B0502020202020204" pitchFamily="34" charset="0"/>
              </a:rPr>
              <a:t>приобретения </a:t>
            </a:r>
            <a:r>
              <a:rPr lang="ru-RU" sz="2400" dirty="0">
                <a:latin typeface="Century Gothic" panose="020B0502020202020204" pitchFamily="34" charset="0"/>
              </a:rPr>
              <a:t>передовых образовательных технологий и нести </a:t>
            </a:r>
            <a:r>
              <a:rPr lang="ru-RU" sz="2400" dirty="0" smtClean="0">
                <a:latin typeface="Century Gothic" panose="020B0502020202020204" pitchFamily="34" charset="0"/>
              </a:rPr>
              <a:t>операционные </a:t>
            </a:r>
            <a:r>
              <a:rPr lang="ru-RU" sz="2400" dirty="0">
                <a:latin typeface="Century Gothic" panose="020B0502020202020204" pitchFamily="34" charset="0"/>
              </a:rPr>
              <a:t>затраты связанные с </a:t>
            </a:r>
            <a:r>
              <a:rPr lang="ru-RU" sz="2400" dirty="0" smtClean="0">
                <a:latin typeface="Century Gothic" panose="020B0502020202020204" pitchFamily="34" charset="0"/>
              </a:rPr>
              <a:t>учебным </a:t>
            </a:r>
            <a:r>
              <a:rPr lang="ru-RU" sz="2400" dirty="0">
                <a:latin typeface="Century Gothic" panose="020B0502020202020204" pitchFamily="34" charset="0"/>
              </a:rPr>
              <a:t>процессом; отсутствие квалифицированных </a:t>
            </a:r>
            <a:r>
              <a:rPr lang="ru-RU" sz="2400" dirty="0" smtClean="0">
                <a:latin typeface="Century Gothic" panose="020B0502020202020204" pitchFamily="34" charset="0"/>
              </a:rPr>
              <a:t>преподавателей </a:t>
            </a:r>
            <a:r>
              <a:rPr lang="ru-RU" sz="2400" dirty="0">
                <a:latin typeface="Century Gothic" panose="020B0502020202020204" pitchFamily="34" charset="0"/>
              </a:rPr>
              <a:t>с передовыми знаниями; </a:t>
            </a:r>
            <a:r>
              <a:rPr lang="ru-RU" sz="2400" dirty="0" smtClean="0">
                <a:latin typeface="Century Gothic" panose="020B0502020202020204" pitchFamily="34" charset="0"/>
              </a:rPr>
              <a:t>отсутствует </a:t>
            </a:r>
            <a:r>
              <a:rPr lang="ru-RU" sz="2400" dirty="0">
                <a:latin typeface="Century Gothic" panose="020B0502020202020204" pitchFamily="34" charset="0"/>
              </a:rPr>
              <a:t>материально-техническая база - нет места и условий для проведения уроков </a:t>
            </a:r>
            <a:endParaRPr lang="ru-RU" sz="2400" dirty="0" smtClean="0">
              <a:latin typeface="Century Gothic" panose="020B0502020202020204" pitchFamily="34" charset="0"/>
            </a:endParaRPr>
          </a:p>
          <a:p>
            <a:pPr marL="457200" indent="-457200">
              <a:buAutoNum type="arabicParenR"/>
              <a:defRPr sz="1800"/>
            </a:pPr>
            <a:r>
              <a:rPr lang="ru-RU" sz="2400" dirty="0" smtClean="0">
                <a:latin typeface="Century Gothic" panose="020B0502020202020204" pitchFamily="34" charset="0"/>
              </a:rPr>
              <a:t>Предприятия </a:t>
            </a:r>
            <a:r>
              <a:rPr lang="ru-RU" sz="2400" dirty="0">
                <a:latin typeface="Century Gothic" panose="020B0502020202020204" pitchFamily="34" charset="0"/>
              </a:rPr>
              <a:t>промышленного кластера - сталкиваются с проблемой обучения работника перед </a:t>
            </a:r>
            <a:r>
              <a:rPr lang="ru-RU" sz="2400" dirty="0" smtClean="0">
                <a:latin typeface="Century Gothic" panose="020B0502020202020204" pitchFamily="34" charset="0"/>
              </a:rPr>
              <a:t>производством</a:t>
            </a:r>
            <a:endParaRPr lang="ru-RU" sz="2400" dirty="0" smtClean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3737" t="38408" r="4561" b="20597"/>
          <a:stretch/>
        </p:blipFill>
        <p:spPr>
          <a:xfrm>
            <a:off x="594376" y="4466263"/>
            <a:ext cx="11136573" cy="23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21117" y="228021"/>
            <a:ext cx="497392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ПРОДУКТ</a:t>
            </a:r>
            <a:r>
              <a:rPr lang="ru-RU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-РЕШЕНИЕ</a:t>
            </a:r>
            <a:endParaRPr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594365" y="1412240"/>
            <a:ext cx="57666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Наш продукт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: цифровая лаборатория.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Основные функции / возможности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роведение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научных и технологических операций в виртуальном режиме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Сценарий использования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перемещение курсором мышки, взаимодействие с объектами или явлениями с последующей тестовой проверкой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385495-A4AC-8C31-6678-331B7A00445D}"/>
              </a:ext>
            </a:extLst>
          </p:cNvPr>
          <p:cNvSpPr/>
          <p:nvPr/>
        </p:nvSpPr>
        <p:spPr>
          <a:xfrm>
            <a:off x="7361178" y="1198880"/>
            <a:ext cx="3469382" cy="3590161"/>
          </a:xfrm>
          <a:prstGeom prst="rect">
            <a:avLst/>
          </a:prstGeom>
          <a:noFill/>
          <a:ln w="19050">
            <a:solidFill>
              <a:srgbClr val="08C8D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605ECD4-B9E4-8452-DEDD-F2844EDD1788}"/>
              </a:ext>
            </a:extLst>
          </p:cNvPr>
          <p:cNvSpPr txBox="1"/>
          <p:nvPr/>
        </p:nvSpPr>
        <p:spPr>
          <a:xfrm>
            <a:off x="7225443" y="5039459"/>
            <a:ext cx="3762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Примеры внешнего вида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9848" t="39462" r="32477" b="38523"/>
          <a:stretch>
            <a:fillRect/>
          </a:stretch>
        </p:blipFill>
        <p:spPr bwMode="auto">
          <a:xfrm>
            <a:off x="7357730" y="1190847"/>
            <a:ext cx="3498111" cy="359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Google Shape;383;p16">
            <a:extLst>
              <a:ext uri="{FF2B5EF4-FFF2-40B4-BE49-F238E27FC236}">
                <a16:creationId xmlns:a16="http://schemas.microsoft.com/office/drawing/2014/main" xmlns="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xmlns="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9558629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Century Gothic" panose="020B0502020202020204" pitchFamily="34" charset="0"/>
                <a:cs typeface="Arial" panose="020B0604020202020204" pitchFamily="34" charset="0"/>
              </a:rPr>
              <a:t>ОБЪЁМ </a:t>
            </a:r>
            <a:r>
              <a:rPr lang="ru-RU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РЫНКА, </a:t>
            </a:r>
            <a:r>
              <a:rPr lang="ru-RU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руб</a:t>
            </a:r>
            <a:endParaRPr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81837"/>
              </p:ext>
            </p:extLst>
          </p:nvPr>
        </p:nvGraphicFramePr>
        <p:xfrm>
          <a:off x="166047" y="798001"/>
          <a:ext cx="12025953" cy="605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Century Gothic" panose="020B0502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1954102"/>
            <a:ext cx="4629225" cy="3288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5924048"/>
              </p:ext>
            </p:extLst>
          </p:nvPr>
        </p:nvGraphicFramePr>
        <p:xfrm>
          <a:off x="5288279" y="1054382"/>
          <a:ext cx="6568441" cy="5237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0" y="0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Century Gothic" panose="020B0502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2339998429"/>
              </p:ext>
            </p:extLst>
          </p:nvPr>
        </p:nvGraphicFramePr>
        <p:xfrm>
          <a:off x="505304" y="935875"/>
          <a:ext cx="10842925" cy="5029250"/>
        </p:xfrm>
        <a:graphic>
          <a:graphicData uri="http://schemas.openxmlformats.org/drawingml/2006/table">
            <a:tbl>
              <a:tblPr firstRow="1" bandRow="1"/>
              <a:tblGrid>
                <a:gridCol w="2081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90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0399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Критерии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Конкурент</a:t>
                      </a:r>
                      <a:endParaRPr sz="16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Наш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проект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
</a:t>
                      </a:r>
                      <a:r>
                        <a:rPr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«</a:t>
                      </a:r>
                      <a:r>
                        <a:rPr lang="ru-RU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Цифровая</a:t>
                      </a:r>
                      <a:r>
                        <a:rPr lang="ru-RU" sz="1600" b="1" baseline="0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 лаборатория</a:t>
                      </a:r>
                      <a:r>
                        <a:rPr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»</a:t>
                      </a:r>
                      <a:endParaRPr sz="16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Цифровая лаборатория из Интернета</a:t>
                      </a:r>
                      <a:endParaRPr sz="16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Проведение на сторонней площадке</a:t>
                      </a:r>
                      <a:endParaRPr sz="16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 smtClean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sym typeface="Arial"/>
                        </a:rPr>
                        <a:t>Проведение на производстве</a:t>
                      </a:r>
                      <a:endParaRPr sz="16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  <a:sym typeface="Arial"/>
                        </a:rPr>
                        <a:t>Стоимость</a:t>
                      </a:r>
                      <a:endParaRPr sz="1400" dirty="0"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5000/</a:t>
                      </a:r>
                      <a:r>
                        <a:rPr lang="ru-RU" sz="1600" baseline="0" dirty="0" smtClean="0">
                          <a:latin typeface="Century Gothic" panose="020B0502020202020204" pitchFamily="34" charset="0"/>
                        </a:rPr>
                        <a:t> месяц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Минимальная сумма заказа </a:t>
                      </a: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000 рублей.</a:t>
                      </a:r>
                    </a:p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Транспортные расходы не включены в цену. </a:t>
                      </a:r>
                    </a:p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Стоимость, сроки и условия доставки рассчитываются индивидуально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Требует договоренности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Требует договоренности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  <a:sym typeface="Arial"/>
                        </a:rPr>
                        <a:t>Логистика</a:t>
                      </a:r>
                      <a:endParaRPr sz="1400" dirty="0"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Проведение</a:t>
                      </a:r>
                      <a:r>
                        <a:rPr lang="ru-RU" sz="1600" baseline="0" dirty="0" smtClean="0">
                          <a:latin typeface="Century Gothic" panose="020B0502020202020204" pitchFamily="34" charset="0"/>
                        </a:rPr>
                        <a:t> на месте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Проведение</a:t>
                      </a:r>
                      <a:r>
                        <a:rPr lang="ru-RU" sz="1600" baseline="0" dirty="0" smtClean="0">
                          <a:latin typeface="Century Gothic" panose="020B0502020202020204" pitchFamily="34" charset="0"/>
                        </a:rPr>
                        <a:t> на месте</a:t>
                      </a:r>
                      <a:endParaRPr lang="ru-RU" sz="1600" dirty="0" smtClean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Необходимость выезда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Необходимость выезда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  <a:sym typeface="Arial"/>
                        </a:rPr>
                        <a:t>Затраты на реагенты и оборудование</a:t>
                      </a:r>
                      <a:endParaRPr sz="1400" dirty="0"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Отсутствуют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Отсутствуют</a:t>
                      </a: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Необходимы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Необходимы</a:t>
                      </a: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5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  <a:sym typeface="Arial"/>
                        </a:rPr>
                        <a:t>Техническая поддержка</a:t>
                      </a:r>
                      <a:endParaRPr sz="1400" dirty="0">
                        <a:latin typeface="Century Gothic" panose="020B0502020202020204" pitchFamily="34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Полная техническая поддержка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Отсутствует</a:t>
                      </a: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Отсутствует</a:t>
                      </a:r>
                      <a:endParaRPr sz="1600" dirty="0">
                        <a:latin typeface="Century Gothic" panose="020B0502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ym typeface="Arial"/>
                        </a:defRPr>
                      </a:pPr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Отсутствует</a:t>
                      </a: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Прямоугольник 4"/>
          <p:cNvSpPr/>
          <p:nvPr/>
        </p:nvSpPr>
        <p:spPr>
          <a:xfrm>
            <a:off x="81169" y="133728"/>
            <a:ext cx="11969136" cy="3731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Nunito Sans" pitchFamily="2" charset="-52"/>
            </a:endParaRPr>
          </a:p>
        </p:txBody>
      </p:sp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10822684" y="6492637"/>
            <a:ext cx="1053640" cy="1595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38867" rIns="77733" bIns="38867" rtlCol="0" anchor="ctr" anchorCtr="0">
            <a:noAutofit/>
          </a:bodyPr>
          <a:lstStyle/>
          <a:p>
            <a:fld id="{00000000-1234-1234-1234-123412341234}" type="slidenum">
              <a:rPr lang="ru-RU"/>
              <a:pPr/>
              <a:t>7</a:t>
            </a:fld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223" y="133728"/>
            <a:ext cx="911896" cy="91189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041617" y="2880532"/>
            <a:ext cx="1375257" cy="137525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7" dirty="0">
                <a:latin typeface="Nunito Sans" pitchFamily="2" charset="-52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438" y="1870677"/>
            <a:ext cx="1858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latin typeface="Century Gothic" panose="020B0502020202020204" pitchFamily="34" charset="0"/>
              </a:rPr>
              <a:t>2024 г. </a:t>
            </a:r>
          </a:p>
          <a:p>
            <a:pPr lvl="0" algn="ctr">
              <a:defRPr/>
            </a:pPr>
            <a:r>
              <a:rPr lang="ru-RU" sz="2400" dirty="0">
                <a:latin typeface="Century Gothic" panose="020B0502020202020204" pitchFamily="34" charset="0"/>
              </a:rPr>
              <a:t>I-II квартал </a:t>
            </a:r>
          </a:p>
        </p:txBody>
      </p:sp>
      <p:sp>
        <p:nvSpPr>
          <p:cNvPr id="13" name="Овал 12"/>
          <p:cNvSpPr/>
          <p:nvPr/>
        </p:nvSpPr>
        <p:spPr>
          <a:xfrm>
            <a:off x="3952472" y="2880532"/>
            <a:ext cx="1375257" cy="137525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7" dirty="0">
                <a:latin typeface="Nunito Sans" pitchFamily="2" charset="-52"/>
              </a:rPr>
              <a:t>2</a:t>
            </a:r>
            <a:endParaRPr lang="ru-RU" sz="5867" dirty="0">
              <a:latin typeface="Nunito Sans" pitchFamily="2" charset="-52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973305" y="2880532"/>
            <a:ext cx="1375257" cy="137525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7" dirty="0">
                <a:latin typeface="Nunito Sans" pitchFamily="2" charset="-52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853" y="4613504"/>
            <a:ext cx="2111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Базовый инжиниринг</a:t>
            </a:r>
            <a:endParaRPr lang="ru-RU" sz="2400" b="1" dirty="0">
              <a:solidFill>
                <a:srgbClr val="1B1464"/>
              </a:solidFill>
              <a:latin typeface="Nunito Sans" pitchFamily="2" charset="-52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0021248" y="2880532"/>
            <a:ext cx="1375257" cy="1375257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7" dirty="0">
                <a:latin typeface="Nunito Sans" pitchFamily="2" charset="-52"/>
              </a:rPr>
              <a:t>4</a:t>
            </a:r>
            <a:endParaRPr lang="ru-RU" sz="5867" dirty="0">
              <a:latin typeface="Nunito Sans" pitchFamily="2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84673" y="4613504"/>
            <a:ext cx="305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/>
              <a:t>Разработка продукта  «Цифровая лаборатория»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2646948" y="3247030"/>
            <a:ext cx="1075448" cy="642257"/>
          </a:xfrm>
          <a:prstGeom prst="rightArrow">
            <a:avLst/>
          </a:prstGeom>
          <a:solidFill>
            <a:srgbClr val="1B1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Nunito Sans" pitchFamily="2" charset="-52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5599237" y="3247030"/>
            <a:ext cx="1075448" cy="642257"/>
          </a:xfrm>
          <a:prstGeom prst="rightArrow">
            <a:avLst/>
          </a:prstGeom>
          <a:solidFill>
            <a:srgbClr val="1B1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Nunito Sans" pitchFamily="2" charset="-52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8647180" y="3247030"/>
            <a:ext cx="1075448" cy="642257"/>
          </a:xfrm>
          <a:prstGeom prst="rightArrow">
            <a:avLst/>
          </a:prstGeom>
          <a:solidFill>
            <a:srgbClr val="1B1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Nunito Sans" pitchFamily="2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32453" y="4607925"/>
            <a:ext cx="31619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Получение </a:t>
            </a:r>
            <a:r>
              <a:rPr lang="ru-RU" sz="2400" dirty="0"/>
              <a:t>патента на </a:t>
            </a:r>
            <a:r>
              <a:rPr lang="ru-RU" sz="2400" dirty="0" smtClean="0"/>
              <a:t>изобретение</a:t>
            </a:r>
            <a:endParaRPr lang="ru-RU" sz="2400" dirty="0"/>
          </a:p>
          <a:p>
            <a:pPr algn="ctr"/>
            <a:r>
              <a:rPr lang="ru-RU" sz="2400" dirty="0" smtClean="0"/>
              <a:t>Комплектация </a:t>
            </a:r>
            <a:r>
              <a:rPr lang="ru-RU" sz="2400" dirty="0"/>
              <a:t>и сборка </a:t>
            </a:r>
            <a:r>
              <a:rPr lang="ru-RU" sz="2400" dirty="0" smtClean="0"/>
              <a:t>лаборатории</a:t>
            </a:r>
            <a:endParaRPr lang="ru-RU" sz="2400" dirty="0"/>
          </a:p>
          <a:p>
            <a:pPr algn="ctr"/>
            <a:r>
              <a:rPr lang="ru-RU" sz="2400" dirty="0" smtClean="0"/>
              <a:t>Проведение ОПИ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363542" y="4607926"/>
            <a:ext cx="26906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/>
              <a:t>Пилотирование проекта - апробация на действующем объекте </a:t>
            </a:r>
          </a:p>
        </p:txBody>
      </p:sp>
      <p:sp>
        <p:nvSpPr>
          <p:cNvPr id="27" name="Google Shape;95;p16"/>
          <p:cNvSpPr txBox="1">
            <a:spLocks/>
          </p:cNvSpPr>
          <p:nvPr/>
        </p:nvSpPr>
        <p:spPr>
          <a:xfrm>
            <a:off x="637273" y="359001"/>
            <a:ext cx="6744428" cy="70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33" tIns="77733" rIns="77733" bIns="777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800"/>
            </a:pPr>
            <a:r>
              <a:rPr lang="ru-RU" sz="4267" dirty="0">
                <a:solidFill>
                  <a:srgbClr val="1B1464"/>
                </a:solidFill>
                <a:latin typeface="Nunito Sans" pitchFamily="2" charset="-52"/>
              </a:rPr>
              <a:t>РЕЗУЛЬТАТЫ</a:t>
            </a:r>
            <a:endParaRPr lang="ru-RU" sz="3733" dirty="0">
              <a:solidFill>
                <a:srgbClr val="1B1464"/>
              </a:solidFill>
              <a:latin typeface="Nunito Sans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73545" y="1822611"/>
            <a:ext cx="2558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latin typeface="Century Gothic" panose="020B0502020202020204" pitchFamily="34" charset="0"/>
              </a:rPr>
              <a:t>2024 г. </a:t>
            </a:r>
          </a:p>
          <a:p>
            <a:pPr lvl="0" algn="ctr">
              <a:defRPr/>
            </a:pPr>
            <a:r>
              <a:rPr lang="en-US" sz="2400" dirty="0">
                <a:latin typeface="Century Gothic" panose="020B0502020202020204" pitchFamily="34" charset="0"/>
              </a:rPr>
              <a:t>III-IV </a:t>
            </a:r>
            <a:r>
              <a:rPr lang="ru-RU" sz="2400" dirty="0">
                <a:latin typeface="Century Gothic" panose="020B0502020202020204" pitchFamily="34" charset="0"/>
              </a:rPr>
              <a:t>кварталы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2453" y="1870677"/>
            <a:ext cx="2558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latin typeface="Century Gothic" panose="020B0502020202020204" pitchFamily="34" charset="0"/>
              </a:rPr>
              <a:t>2025 г. </a:t>
            </a:r>
          </a:p>
          <a:p>
            <a:pPr lvl="0" algn="ctr">
              <a:defRPr/>
            </a:pPr>
            <a:r>
              <a:rPr lang="en-US" sz="2400" dirty="0">
                <a:latin typeface="Century Gothic" panose="020B0502020202020204" pitchFamily="34" charset="0"/>
              </a:rPr>
              <a:t>I-II </a:t>
            </a:r>
            <a:r>
              <a:rPr lang="ru-RU" sz="2400" dirty="0">
                <a:latin typeface="Century Gothic" panose="020B0502020202020204" pitchFamily="34" charset="0"/>
              </a:rPr>
              <a:t>квартал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63542" y="1822611"/>
            <a:ext cx="2558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latin typeface="Century Gothic" panose="020B0502020202020204" pitchFamily="34" charset="0"/>
              </a:rPr>
              <a:t>2025 г. </a:t>
            </a:r>
          </a:p>
          <a:p>
            <a:pPr lvl="0" algn="ctr">
              <a:defRPr/>
            </a:pPr>
            <a:r>
              <a:rPr lang="en-US" sz="2400" dirty="0">
                <a:latin typeface="Century Gothic" panose="020B0502020202020204" pitchFamily="34" charset="0"/>
              </a:rPr>
              <a:t>III-IV </a:t>
            </a:r>
            <a:r>
              <a:rPr lang="ru-RU" sz="2400" dirty="0">
                <a:latin typeface="Century Gothic" panose="020B0502020202020204" pitchFamily="34" charset="0"/>
              </a:rPr>
              <a:t>кварталы</a:t>
            </a:r>
          </a:p>
        </p:txBody>
      </p:sp>
    </p:spTree>
    <p:extLst>
      <p:ext uri="{BB962C8B-B14F-4D97-AF65-F5344CB8AC3E}">
        <p14:creationId xmlns:p14="http://schemas.microsoft.com/office/powerpoint/2010/main" val="179148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xmlns="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xmlns="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8A972F05-16E6-B335-51BC-F0EDAB9E6F0E}"/>
              </a:ext>
            </a:extLst>
          </p:cNvPr>
          <p:cNvGrpSpPr/>
          <p:nvPr/>
        </p:nvGrpSpPr>
        <p:grpSpPr>
          <a:xfrm>
            <a:off x="0" y="0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xmlns="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xmlns="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xmlns="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xmlns="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xmlns="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xmlns="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xmlns="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6F2434E-AB9E-C1AF-5E14-C5C2B844D983}"/>
              </a:ext>
            </a:extLst>
          </p:cNvPr>
          <p:cNvSpPr txBox="1"/>
          <p:nvPr/>
        </p:nvSpPr>
        <p:spPr>
          <a:xfrm>
            <a:off x="1235726" y="5245373"/>
            <a:ext cx="27478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Антон Каверзин</a:t>
            </a:r>
            <a:endParaRPr lang="ru-RU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Руководитель проекта</a:t>
            </a:r>
            <a:endParaRPr lang="ru-RU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BE691B-B724-CC18-981E-F066D433ECE6}"/>
              </a:ext>
            </a:extLst>
          </p:cNvPr>
          <p:cNvSpPr txBox="1"/>
          <p:nvPr/>
        </p:nvSpPr>
        <p:spPr>
          <a:xfrm>
            <a:off x="6484247" y="5445427"/>
            <a:ext cx="444673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 panose="020B0502020202020204" pitchFamily="34" charset="0"/>
                <a:cs typeface="Arial" panose="020B0604020202020204" pitchFamily="34" charset="0"/>
                <a:sym typeface="Arial"/>
              </a:rPr>
              <a:t>Студенты направления</a:t>
            </a: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 panose="020B0502020202020204" pitchFamily="34" charset="0"/>
                <a:cs typeface="Arial" panose="020B0604020202020204" pitchFamily="34" charset="0"/>
                <a:sym typeface="Arial"/>
              </a:rPr>
              <a:t> «Металлургия»</a:t>
            </a:r>
            <a:endParaRPr kumimoji="0" lang="ru-RU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 panose="020B0502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8" t="3579" r="25768" b="66927"/>
          <a:stretch/>
        </p:blipFill>
        <p:spPr>
          <a:xfrm>
            <a:off x="640222" y="1132099"/>
            <a:ext cx="3938877" cy="38810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870" y="1941712"/>
            <a:ext cx="6825359" cy="30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-1" y="-1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Запрос</a:t>
            </a:r>
            <a:endParaRPr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329321" y="1285681"/>
            <a:ext cx="57666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dirty="0" smtClean="0">
                <a:latin typeface="Century Gothic" panose="020B0502020202020204" pitchFamily="34" charset="0"/>
              </a:rPr>
              <a:t>Для реализации нашего проекта нам необходима поддержка партнеров из информационного кластера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342" y="1162850"/>
            <a:ext cx="4699380" cy="53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8020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77;p16"/>
          <p:cNvGrpSpPr/>
          <p:nvPr/>
        </p:nvGrpSpPr>
        <p:grpSpPr>
          <a:xfrm>
            <a:off x="-1" y="-1"/>
            <a:ext cx="12192000" cy="6858001"/>
            <a:chOff x="0" y="0"/>
            <a:chExt cx="12192000" cy="6858000"/>
          </a:xfrm>
        </p:grpSpPr>
        <p:grpSp>
          <p:nvGrpSpPr>
            <p:cNvPr id="332" name="Google Shape;378;p16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30" name="Google Shape;379;p16" descr="Google Shape;379;p16"/>
              <p:cNvPicPr>
                <a:picLocks noChangeAspect="1"/>
              </p:cNvPicPr>
              <p:nvPr/>
            </p:nvPicPr>
            <p:blipFill>
              <a:blip r:embed="rId2" cstate="print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1" name="Google Shape;380;p16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Контакты</a:t>
            </a:r>
            <a:endParaRPr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CE81F34-4552-B322-2F44-9E1A2B366185}"/>
              </a:ext>
            </a:extLst>
          </p:cNvPr>
          <p:cNvSpPr txBox="1"/>
          <p:nvPr/>
        </p:nvSpPr>
        <p:spPr>
          <a:xfrm>
            <a:off x="1598563" y="5077873"/>
            <a:ext cx="57666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dirty="0" smtClean="0">
                <a:latin typeface="Century Gothic" panose="020B0502020202020204" pitchFamily="34" charset="0"/>
              </a:rPr>
              <a:t>Каверзин Антон Викторович</a:t>
            </a:r>
          </a:p>
          <a:p>
            <a:pPr lvl="0"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Тел. 89131646677</a:t>
            </a:r>
          </a:p>
          <a:p>
            <a:pPr lvl="0">
              <a:defRPr/>
            </a:pPr>
            <a:r>
              <a:rPr lang="ru-RU" sz="2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Е-</a:t>
            </a:r>
            <a:r>
              <a:rPr lang="en-US" sz="2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mail KaverzinAV@norvuz.ru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68" y="934617"/>
            <a:ext cx="4235356" cy="423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8" t="3579" r="25768" b="66927"/>
          <a:stretch/>
        </p:blipFill>
        <p:spPr>
          <a:xfrm>
            <a:off x="1807006" y="1034547"/>
            <a:ext cx="3710416" cy="36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193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254</Words>
  <Application>Microsoft Office PowerPoint</Application>
  <PresentationFormat>Широкоэкранный</PresentationFormat>
  <Paragraphs>82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Nunito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Каверзин Антон Викторович</cp:lastModifiedBy>
  <cp:revision>41</cp:revision>
  <dcterms:created xsi:type="dcterms:W3CDTF">2023-11-04T17:04:24Z</dcterms:created>
  <dcterms:modified xsi:type="dcterms:W3CDTF">2023-12-11T03:46:00Z</dcterms:modified>
</cp:coreProperties>
</file>