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6" r:id="rId3"/>
    <p:sldId id="257" r:id="rId5"/>
    <p:sldId id="258" r:id="rId6"/>
    <p:sldId id="259" r:id="rId7"/>
    <p:sldId id="279" r:id="rId8"/>
    <p:sldId id="260" r:id="rId9"/>
    <p:sldId id="281" r:id="rId10"/>
    <p:sldId id="280" r:id="rId11"/>
    <p:sldId id="261" r:id="rId12"/>
    <p:sldId id="262" r:id="rId13"/>
    <p:sldId id="263" r:id="rId14"/>
    <p:sldId id="264" r:id="rId15"/>
    <p:sldId id="265" r:id="rId16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атьяна гусева" initials="тг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72" d="100"/>
          <a:sy n="72" d="100"/>
        </p:scale>
        <p:origin x="307" y="67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2-06T14:47:05.017" idx="1">
    <p:pos x="10" y="10"/>
    <p:text>эти картинки ничего не показывают. Какой результат? какие характеристики? Вы просто смешали компонены и все? а испытания проводили? Красибо было бы, например, две фотки грязная и чистая машина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5BD50-79AF-48C3-BB41-9B5BC3EF1234}" type="datetimeFigureOut">
              <a:rPr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3435D-9055-48F2-B013-4EAB629E7A3F}" type="slidenum">
              <a:rPr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 hasCustomPrompt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PhAnim="0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</a:p>
        </p:txBody>
      </p:sp>
      <p:grpSp>
        <p:nvGrpSpPr>
          <p:cNvPr id="44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43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48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47" name="3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</a:p>
          </p:txBody>
        </p:sp>
        <p:sp>
          <p:nvSpPr>
            <p:cNvPr id="50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/>
              <a:tblGrid>
                <a:gridCol w="1785431"/>
                <a:gridCol w="1785431"/>
                <a:gridCol w="1785431"/>
                <a:gridCol w="1785431"/>
                <a:gridCol w="1785431"/>
                <a:gridCol w="1785431"/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PhAnim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40" marR="0" indent="-32004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441783" y="2743533"/>
            <a:ext cx="6909600" cy="2006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10160">
              <a:lnSpc>
                <a:spcPct val="102000"/>
              </a:lnSpc>
            </a:pPr>
            <a:r>
              <a:rPr lang="ru-RU" sz="4000" b="1" dirty="0">
                <a:solidFill>
                  <a:srgbClr val="8F00FF"/>
                </a:solidFill>
                <a:latin typeface="Helvetica"/>
                <a:cs typeface="Helvetica"/>
              </a:rPr>
              <a:t>Косметика для автомобилей на основе растительного сырья.</a:t>
            </a:r>
            <a:endParaRPr lang="ru-RU" dirty="0"/>
          </a:p>
        </p:txBody>
      </p:sp>
      <p:sp>
        <p:nvSpPr>
          <p:cNvPr id="85" name="Google Shape;85;p1"/>
          <p:cNvSpPr txBox="1"/>
          <p:nvPr/>
        </p:nvSpPr>
        <p:spPr>
          <a:xfrm>
            <a:off x="446303" y="4749599"/>
            <a:ext cx="6909600" cy="8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86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ru-RU" sz="2400" dirty="0">
                <a:solidFill>
                  <a:srgbClr val="8F00FF"/>
                </a:solidFill>
                <a:latin typeface="Helvetica"/>
                <a:cs typeface="Helvetica"/>
              </a:rPr>
              <a:t>Маликов Артур </a:t>
            </a:r>
            <a:r>
              <a:rPr lang="ru-RU" sz="2400" dirty="0" err="1">
                <a:solidFill>
                  <a:srgbClr val="8F00FF"/>
                </a:solidFill>
                <a:latin typeface="Helvetica"/>
                <a:cs typeface="Helvetica"/>
              </a:rPr>
              <a:t>Ильназович</a:t>
            </a:r>
            <a:endParaRPr lang="ru-RU" sz="2400" dirty="0">
              <a:latin typeface="Helvetica"/>
              <a:cs typeface="Helvetica"/>
            </a:endParaRPr>
          </a:p>
          <a:p>
            <a:r>
              <a:rPr lang="ru-RU" sz="2400" dirty="0">
                <a:solidFill>
                  <a:schemeClr val="tx1"/>
                </a:solidFill>
                <a:latin typeface="Helvetica"/>
                <a:cs typeface="Helvetica"/>
              </a:rPr>
              <a:t>Лидер </a:t>
            </a:r>
            <a:endParaRPr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0172213" cy="20685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 bwMode="auto">
          <a:xfrm>
            <a:off x="559689" y="865622"/>
            <a:ext cx="11437577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 b="1">
                <a:latin typeface="+mn-lt"/>
              </a:rPr>
              <a:t>Актуальность проекта в настоящем и будущем </a:t>
            </a:r>
            <a:endParaRPr sz="3600" b="1">
              <a:latin typeface="+mn-lt"/>
            </a:endParaRPr>
          </a:p>
        </p:txBody>
      </p:sp>
      <p:sp>
        <p:nvSpPr>
          <p:cNvPr id="185" name="Текст 2"/>
          <p:cNvSpPr txBox="1"/>
          <p:nvPr/>
        </p:nvSpPr>
        <p:spPr bwMode="auto">
          <a:xfrm>
            <a:off x="559689" y="1292788"/>
            <a:ext cx="11496844" cy="612267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 dirty="0">
                <a:latin typeface="Times New Roman" panose="02020603050405020304" charset="0"/>
                <a:cs typeface="Times New Roman" panose="02020603050405020304" charset="0"/>
              </a:rPr>
              <a:t>Шампунь на основе растительного сырья имеет высокую актуальность и востребована в различных отраслях промышленности и производства по следующим причинам:</a:t>
            </a:r>
            <a:endParaRPr lang="ru-RU" sz="2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sz="2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8" indent="-4572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b="1" dirty="0">
                <a:latin typeface="Times New Roman" panose="02020603050405020304" charset="0"/>
                <a:ea typeface="+mn-lt"/>
                <a:cs typeface="Times New Roman" panose="02020603050405020304" charset="0"/>
              </a:rPr>
              <a:t>Экологичность</a:t>
            </a:r>
            <a:r>
              <a:rPr lang="ru-RU" sz="2400" b="1" dirty="0">
                <a:latin typeface="Times New Roman" panose="02020603050405020304" charset="0"/>
                <a:cs typeface="Times New Roman" panose="02020603050405020304" charset="0"/>
              </a:rPr>
              <a:t>; </a:t>
            </a:r>
            <a:endParaRPr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8" indent="-4572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b="1" dirty="0">
                <a:latin typeface="Times New Roman" panose="02020603050405020304" charset="0"/>
                <a:ea typeface="+mn-lt"/>
                <a:cs typeface="Times New Roman" panose="02020603050405020304" charset="0"/>
              </a:rPr>
              <a:t>Безопасность для здоровья</a:t>
            </a:r>
            <a:r>
              <a:rPr lang="ru-RU" sz="2400" b="1" dirty="0">
                <a:latin typeface="Times New Roman" panose="02020603050405020304" charset="0"/>
                <a:cs typeface="Times New Roman" panose="02020603050405020304" charset="0"/>
              </a:rPr>
              <a:t>;</a:t>
            </a:r>
            <a:endParaRPr lang="ru-RU" sz="24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8" indent="-4572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b="1" dirty="0">
                <a:latin typeface="Times New Roman" panose="02020603050405020304" charset="0"/>
                <a:ea typeface="+mn-lt"/>
                <a:cs typeface="Times New Roman" panose="02020603050405020304" charset="0"/>
              </a:rPr>
              <a:t>Инновации в производстве;</a:t>
            </a:r>
            <a:endParaRPr lang="ru-RU" sz="2400" b="1" dirty="0">
              <a:latin typeface="Times New Roman" panose="02020603050405020304" charset="0"/>
              <a:ea typeface="+mn-lt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2400" dirty="0">
              <a:latin typeface="Times New Roman" panose="02020603050405020304" charset="0"/>
              <a:ea typeface="+mn-lt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dirty="0">
                <a:latin typeface="Times New Roman" panose="02020603050405020304" charset="0"/>
                <a:ea typeface="+mn-lt"/>
                <a:cs typeface="Times New Roman" panose="02020603050405020304" charset="0"/>
              </a:rPr>
              <a:t>Учитывая растущий интерес потребителей к экологически чистым и безопасным продуктам, а также возможности для инноваций на рынке, этот проект может стать успешным и востребованным.</a:t>
            </a:r>
            <a:endParaRPr lang="ru-RU" sz="2400" dirty="0">
              <a:latin typeface="Times New Roman" panose="02020603050405020304" charset="0"/>
              <a:ea typeface="+mn-lt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t>2</a:t>
              </a:r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b="1" cap="all">
                <a:solidFill>
                  <a:schemeClr val="tx1"/>
                </a:solidFill>
                <a:latin typeface="+mn-lt"/>
              </a:rPr>
              <a:t>АКТУАЛЬНОСТЬ ПРОЕКТА</a:t>
            </a:r>
            <a:endParaRPr sz="1600" b="1" cap="all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3</a:t>
              </a:r>
              <a:endParaRPr lang="ru-RU"/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b="1" cap="all">
                <a:solidFill>
                  <a:schemeClr val="tx1"/>
                </a:solidFill>
                <a:latin typeface="+mn-lt"/>
              </a:rPr>
              <a:t>ПРОБЛЕМА</a:t>
            </a:r>
            <a:endParaRPr sz="1600" b="1" cap="all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" name="Текст 2"/>
          <p:cNvSpPr txBox="1"/>
          <p:nvPr/>
        </p:nvSpPr>
        <p:spPr bwMode="auto">
          <a:xfrm>
            <a:off x="515620" y="1920386"/>
            <a:ext cx="5373118" cy="513778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>
                <a:latin typeface="Times New Roman" panose="02020603050405020304" charset="0"/>
                <a:ea typeface="+mn-lt"/>
                <a:cs typeface="Times New Roman" panose="02020603050405020304" charset="0"/>
              </a:rPr>
              <a:t>Наш продукт решает проблему многих предприятий, работающих в условиях повышенных требований к уходу за транспортными средствами. Особенно это актуально для таких отраслей, как транспортная логистика, автопарки и сервисные центры, где автомобили подвергаются интенсивной эксплуатации и воздействию различных загрязнений</a:t>
            </a:r>
            <a:r>
              <a:rPr lang="ru-RU" sz="2000" dirty="0">
                <a:latin typeface="Times New Roman" panose="02020603050405020304" charset="0"/>
                <a:ea typeface="+mn-lt"/>
                <a:cs typeface="Times New Roman" panose="02020603050405020304" charset="0"/>
              </a:rPr>
              <a:t>. </a:t>
            </a:r>
            <a:endParaRPr lang="ru-RU" sz="2000" dirty="0">
              <a:latin typeface="Times New Roman" panose="02020603050405020304" charset="0"/>
              <a:ea typeface="+mn-lt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dirty="0">
                <a:latin typeface="Times New Roman" panose="02020603050405020304" charset="0"/>
                <a:ea typeface="+mn-lt"/>
                <a:cs typeface="Times New Roman" panose="02020603050405020304" charset="0"/>
              </a:rPr>
              <a:t>Шампунь для автомобилей на основе растительного сырья предлагает экологически чистое и эффективное решение для очистки транспортных средств. Его формула разработана с учетом специфики загрязнений, характерных для интенсивно эксплуатируемых автомобилей </a:t>
            </a:r>
            <a:endParaRPr lang="ru-RU" sz="1200" dirty="0">
              <a:latin typeface="Times New Roman" panose="02020603050405020304" charset="0"/>
              <a:ea typeface="+mn-lt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2000" dirty="0">
              <a:latin typeface="Times New Roman" panose="02020603050405020304" charset="0"/>
              <a:ea typeface="+mn-lt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Текст 2"/>
          <p:cNvSpPr txBox="1"/>
          <p:nvPr/>
        </p:nvSpPr>
        <p:spPr bwMode="auto">
          <a:xfrm>
            <a:off x="559690" y="1039210"/>
            <a:ext cx="4673214" cy="83099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2400" b="1" dirty="0">
                <a:latin typeface="+mn-lt"/>
              </a:rPr>
              <a:t>ПРОБЛЕМА КЛИЕНТА, КОТОРУЮ МЫ РЕШАЕМ</a:t>
            </a:r>
            <a:endParaRPr sz="2400" b="1" dirty="0">
              <a:latin typeface="+mn-lt"/>
            </a:endParaRPr>
          </a:p>
        </p:txBody>
      </p:sp>
      <p:sp>
        <p:nvSpPr>
          <p:cNvPr id="5" name="Текст 2"/>
          <p:cNvSpPr txBox="1"/>
          <p:nvPr/>
        </p:nvSpPr>
        <p:spPr bwMode="auto">
          <a:xfrm>
            <a:off x="6094288" y="1038899"/>
            <a:ext cx="5180207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2400" b="1">
                <a:latin typeface="+mn-lt"/>
              </a:rPr>
              <a:t>ПОЧЕМУ СУЩЕСТВУЮЩИХ ВАРИАНТОВ РЕШЕНИЯ НЕ ДОСТАТОЧНО</a:t>
            </a:r>
            <a:endParaRPr sz="2400" b="1">
              <a:latin typeface="+mn-lt"/>
            </a:endParaRPr>
          </a:p>
        </p:txBody>
      </p:sp>
      <p:sp>
        <p:nvSpPr>
          <p:cNvPr id="13" name="Текст 2"/>
          <p:cNvSpPr txBox="1"/>
          <p:nvPr/>
        </p:nvSpPr>
        <p:spPr bwMode="auto">
          <a:xfrm>
            <a:off x="6096000" y="2244718"/>
            <a:ext cx="4989789" cy="415290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Существует несколько причин, по которым разработка новых формул шампуня может быть необходима:</a:t>
            </a:r>
            <a:b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1. Повышение качества очистки.</a:t>
            </a:r>
            <a:b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2. Соответствие стандартам.</a:t>
            </a:r>
            <a:b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3. Адаптация к климатическим условиям.</a:t>
            </a:r>
            <a:b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</a:b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b="1" cap="all">
                <a:solidFill>
                  <a:schemeClr val="tx1"/>
                </a:solidFill>
                <a:latin typeface="+mn-lt"/>
              </a:rPr>
              <a:t>РЕШЕНИЕ</a:t>
            </a:r>
            <a:endParaRPr sz="1600" b="1" cap="all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Текст 2"/>
          <p:cNvSpPr txBox="1"/>
          <p:nvPr/>
        </p:nvSpPr>
        <p:spPr bwMode="auto">
          <a:xfrm>
            <a:off x="589495" y="963415"/>
            <a:ext cx="11279598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buNone/>
              <a:defRPr/>
            </a:pPr>
            <a:r>
              <a:rPr lang="ru-RU" sz="2400" b="1" dirty="0">
                <a:latin typeface="+mn-lt"/>
              </a:rPr>
              <a:t>Что вы предлагаете, уникальные преимущества и выгоды для клиента</a:t>
            </a:r>
            <a:endParaRPr dirty="0"/>
          </a:p>
        </p:txBody>
      </p:sp>
      <p:grpSp>
        <p:nvGrpSpPr>
          <p:cNvPr id="17" name="Прямоугольник 16"/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9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sp>
        <p:nvSpPr>
          <p:cNvPr id="2" name="Текст 2"/>
          <p:cNvSpPr txBox="1"/>
          <p:nvPr/>
        </p:nvSpPr>
        <p:spPr bwMode="auto">
          <a:xfrm>
            <a:off x="592116" y="1696221"/>
            <a:ext cx="11011024" cy="541464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Arial" panose="020B0604020202020204"/>
              </a:rPr>
              <a:t>Мы предполагаем что наш продукт будет более качественным, а так же будет обладать рядом преимуществ перед импортными:</a:t>
            </a:r>
            <a:endParaRPr lang="ru-RU" sz="1800" dirty="0">
              <a:latin typeface="Arial" panose="020B0604020202020204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b="1" dirty="0">
                <a:latin typeface="Arial" panose="020B0604020202020204"/>
              </a:rPr>
              <a:t>1.</a:t>
            </a:r>
            <a:r>
              <a:rPr lang="ru-RU" sz="1800" dirty="0">
                <a:latin typeface="Arial" panose="020B0604020202020204"/>
              </a:rPr>
              <a:t> </a:t>
            </a:r>
            <a:r>
              <a:rPr lang="ru-RU" sz="1800" b="1" dirty="0">
                <a:latin typeface="Arial" panose="020B0604020202020204"/>
              </a:rPr>
              <a:t>Локальные особенности</a:t>
            </a:r>
            <a:r>
              <a:rPr lang="ru-RU" sz="1800" dirty="0">
                <a:latin typeface="Arial" panose="020B0604020202020204"/>
              </a:rPr>
              <a:t>: Продукт адаптирован к местным условиям, что повышает его эффективность.</a:t>
            </a:r>
            <a:endParaRPr lang="ru-RU" sz="1800" dirty="0">
              <a:latin typeface="Arial" panose="020B0604020202020204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b="1" dirty="0">
                <a:latin typeface="Arial" panose="020B0604020202020204"/>
              </a:rPr>
              <a:t>2. Отсутствие вреда здоровью</a:t>
            </a:r>
            <a:r>
              <a:rPr lang="ru-RU" sz="1800" dirty="0">
                <a:latin typeface="Arial" panose="020B0604020202020204"/>
              </a:rPr>
              <a:t>: Не содержит агрессивных химикатов, что снижает риск аллергий и проблем со здоровьем.</a:t>
            </a:r>
            <a:endParaRPr lang="ru-RU" sz="1800" dirty="0">
              <a:latin typeface="Arial" panose="020B0604020202020204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b="1" dirty="0">
                <a:latin typeface="Arial" panose="020B0604020202020204"/>
              </a:rPr>
              <a:t>3. Экологические аспекты</a:t>
            </a:r>
            <a:r>
              <a:rPr lang="ru-RU" sz="1800" dirty="0">
                <a:latin typeface="Arial" panose="020B0604020202020204"/>
              </a:rPr>
              <a:t>: Не содержит токсичных веществ, безопасен для пользователей и окружающей среды.</a:t>
            </a:r>
            <a:endParaRPr lang="ru-RU" sz="1800" dirty="0">
              <a:latin typeface="Arial" panose="020B0604020202020204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b="1" dirty="0">
                <a:latin typeface="Arial" panose="020B0604020202020204"/>
              </a:rPr>
              <a:t>4. Внешний вид</a:t>
            </a:r>
            <a:r>
              <a:rPr lang="ru-RU" sz="1800" dirty="0">
                <a:latin typeface="Arial" panose="020B0604020202020204"/>
              </a:rPr>
              <a:t>: Очищает и придаёт блеск, защищая лакокрасочное покрытие.</a:t>
            </a:r>
            <a:endParaRPr lang="ru-RU" sz="1800" dirty="0">
              <a:latin typeface="Arial" panose="020B0604020202020204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b="1" dirty="0">
                <a:latin typeface="Arial" panose="020B0604020202020204"/>
              </a:rPr>
              <a:t>5. Снижение углеродного следа</a:t>
            </a:r>
            <a:r>
              <a:rPr lang="ru-RU" sz="1800" dirty="0">
                <a:latin typeface="Arial" panose="020B0604020202020204"/>
              </a:rPr>
              <a:t>: Растительные компоненты уменьшают углеродный след благодаря использованию возобновляемых ресурсов.</a:t>
            </a:r>
            <a:endParaRPr lang="ru-RU" sz="1800" dirty="0">
              <a:latin typeface="Arial" panose="020B0604020202020204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b="1" dirty="0">
                <a:latin typeface="Arial" panose="020B0604020202020204"/>
              </a:rPr>
              <a:t>6. Растительные компоненты</a:t>
            </a:r>
            <a:r>
              <a:rPr lang="ru-RU" sz="1800" dirty="0">
                <a:latin typeface="Arial" panose="020B0604020202020204"/>
              </a:rPr>
              <a:t>: Натуральные экстракты и эфирные масла обеспечивают эффективную очистку и приятный аромат, а также дополнительные полезные свойства.</a:t>
            </a:r>
            <a:endParaRPr lang="ru-RU" sz="1800" dirty="0">
              <a:latin typeface="Arial" panose="020B0604020202020204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b="1" cap="all">
                <a:solidFill>
                  <a:schemeClr val="tx1"/>
                </a:solidFill>
                <a:latin typeface="+mn-lt"/>
              </a:rPr>
              <a:t>РЫНОК</a:t>
            </a:r>
            <a:endParaRPr sz="1600" b="1" cap="all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Текст 2"/>
          <p:cNvSpPr txBox="1"/>
          <p:nvPr/>
        </p:nvSpPr>
        <p:spPr bwMode="auto">
          <a:xfrm>
            <a:off x="553778" y="1014613"/>
            <a:ext cx="5379189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buNone/>
              <a:defRPr/>
            </a:pPr>
            <a:r>
              <a:rPr lang="ru-RU" sz="2400" b="1" dirty="0">
                <a:latin typeface="+mn-lt"/>
              </a:rPr>
              <a:t>Аналоги и конкуренты</a:t>
            </a:r>
            <a:endParaRPr dirty="0"/>
          </a:p>
        </p:txBody>
      </p:sp>
      <p:grpSp>
        <p:nvGrpSpPr>
          <p:cNvPr id="4" name="Прямоугольник 16"/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2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t>5</a:t>
              </a:r>
            </a:p>
          </p:txBody>
        </p:sp>
      </p:grpSp>
      <p:graphicFrame>
        <p:nvGraphicFramePr>
          <p:cNvPr id="989311321" name="Таблица 989311320"/>
          <p:cNvGraphicFramePr/>
          <p:nvPr/>
        </p:nvGraphicFramePr>
        <p:xfrm>
          <a:off x="859754" y="1998133"/>
          <a:ext cx="10477249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6999"/>
                <a:gridCol w="8810250"/>
              </a:tblGrid>
              <a:tr h="541667">
                <a:tc>
                  <a:txBody>
                    <a:bodyPr/>
                    <a:lstStyle/>
                    <a:p>
                      <a:pPr lvl="0" algn="l">
                        <a:buNone/>
                        <a:defRPr/>
                      </a:pP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Meguiar's</a:t>
                      </a:r>
                      <a:endParaRPr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Продукты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Meguiar's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могут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быть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дороже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сравнению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другими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брендами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отпугнуть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некоторых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потребителей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Некоторые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продукты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требуют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тщательного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разбавления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быть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неудобно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пользователей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предпочитающих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готовые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решения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600" strike="noStrike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166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1" i="0" u="none" strike="noStrike" cap="none" spc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Chemical Guys</a:t>
                      </a:r>
                      <a:endParaRPr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Широкий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ассортимент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запутать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покупателей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Многие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новички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знают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какой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именно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шампунь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выбрать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своих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нужд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Некоторые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пользователи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сообщают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недостаточной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эффективности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сильных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загрязнениях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600" strike="noStrike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1667">
                <a:tc>
                  <a:txBody>
                    <a:bodyPr/>
                    <a:lstStyle/>
                    <a:p>
                      <a:pPr lvl="0" algn="l">
                        <a:buNone/>
                        <a:defRPr/>
                      </a:pP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Sonax</a:t>
                      </a:r>
                      <a:endParaRPr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бренды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высокого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качества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Sonax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быть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дороже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чем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бюджетные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варианты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Некоторые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пользователи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сообщают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сложности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применении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особенно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если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шампуня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специфические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рекомендации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использованию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166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Griot's Garage</a:t>
                      </a:r>
                      <a:endParaRPr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Продукция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Griot's Garage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также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находится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высоком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ценовом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сегменте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ограничивать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доступность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некоторых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пользователей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В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некоторых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регионах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быть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трудно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найти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продукты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Griot's Garage в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магазинах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600" strike="noStrike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1667">
                <a:tc>
                  <a:txBody>
                    <a:bodyPr/>
                    <a:lstStyle/>
                    <a:p>
                      <a:pPr lvl="0" algn="l">
                        <a:buNone/>
                        <a:defRPr/>
                      </a:pP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Optimum</a:t>
                      </a:r>
                      <a:endParaRPr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Несмотря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инновационные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продукты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некоторым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пользователям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быть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комфортно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пробовать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известные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марки.Опять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продукты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из-за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уникальных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формул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могут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стоить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дороже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чем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аналогичные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товары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известных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брендов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600" strike="noStrike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b="1" cap="all">
                <a:solidFill>
                  <a:schemeClr val="tx1"/>
                </a:solidFill>
                <a:latin typeface="+mn-lt"/>
              </a:rPr>
              <a:t>РЫНОК</a:t>
            </a:r>
            <a:endParaRPr sz="1600" b="1" cap="all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Текст 2"/>
          <p:cNvSpPr txBox="1"/>
          <p:nvPr/>
        </p:nvSpPr>
        <p:spPr bwMode="auto">
          <a:xfrm>
            <a:off x="553778" y="853966"/>
            <a:ext cx="5379189" cy="459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buNone/>
              <a:defRPr/>
            </a:pPr>
            <a:r>
              <a:rPr lang="ru-RU" sz="2400" b="1" dirty="0">
                <a:latin typeface="+mn-lt"/>
              </a:rPr>
              <a:t>Объём-ёмкость рынка</a:t>
            </a:r>
            <a:endParaRPr dirty="0"/>
          </a:p>
        </p:txBody>
      </p:sp>
      <p:grpSp>
        <p:nvGrpSpPr>
          <p:cNvPr id="4" name="Прямоугольник 16"/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2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6</a:t>
              </a:r>
              <a:endParaRPr lang="ru-RU"/>
            </a:p>
          </p:txBody>
        </p:sp>
      </p:grpSp>
      <p:sp>
        <p:nvSpPr>
          <p:cNvPr id="2" name="Текстовое поле 1"/>
          <p:cNvSpPr txBox="1"/>
          <p:nvPr/>
        </p:nvSpPr>
        <p:spPr>
          <a:xfrm>
            <a:off x="498475" y="1283335"/>
            <a:ext cx="11452225" cy="485584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/>
          <a:p>
            <a:pPr algn="l"/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Первоначальные инвестиции для запуска производства автошампуня составят от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120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до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200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тыс. рублей. Эти средства будут направлены на несколько ключевых аспектов:</a:t>
            </a:r>
            <a:endParaRPr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1. Закупка сырья: Для производства шампуня потребуется качественное растительное сырьё, которое соответствует экологическим стандартам. Это обеспечит не только эффективность продукта, но и его привлекательность для потребителей, ориентированных на экологию.</a:t>
            </a:r>
            <a:endParaRPr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2. Аренда помещения: Необходимо будет арендовать производственное помещение, которое соответствует санитарным и экологическим нормам. Это место должно обеспечивать удобные условия для работы сотрудников и хранения сырья и готовой продукции.</a:t>
            </a:r>
            <a:endParaRPr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3. Оборудование: Для производства автошампуня потребуется специализированное оборудование, включая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мешалки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, емкости для хранения и разливки, а также упаковочные машины. Эти затраты также входят в первоначальные инвестиции.</a:t>
            </a:r>
            <a:endParaRPr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Себестоимость одного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литра нашего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автошампуня состав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ит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от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180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до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230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рублей. Это включает в себя затраты на сырьё, аренду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лаборатории 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и оборудования, а также трудозатраты.</a:t>
            </a:r>
            <a:endParaRPr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На оптовом рынке стоимость аналогичных моющих средств начинается с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220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рублей. Разница между себестоимостью и ценой реализации составит нашу прибыль. Таким образом, если мы установим цену на уровне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180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рублей, то прибыль с одного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литра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составит от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30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до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0 рублей.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При цене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180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рублей за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литр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, общая выручка за месяц составит около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558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 тыс. рублей. Таким образом, чистая прибыль до налогообложения составит примерно 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40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0-</a:t>
            </a:r>
            <a:r>
              <a:rPr lang="ru-RU" sz="1600">
                <a:latin typeface="Times New Roman" panose="02020603050405020304" charset="0"/>
                <a:cs typeface="Times New Roman" panose="02020603050405020304" charset="0"/>
              </a:rPr>
              <a:t>42</a:t>
            </a:r>
            <a:r>
              <a:rPr altLang="en-US" sz="1600">
                <a:latin typeface="Times New Roman" panose="02020603050405020304" charset="0"/>
                <a:cs typeface="Times New Roman" panose="02020603050405020304" charset="0"/>
              </a:rPr>
              <a:t>0 тыс. рублей в месяц. После уплаты налога на прибыль, который может составлять около 20%, чистая прибыль окажется в диапазоне 300-336 тыс. рублей в месяц.</a:t>
            </a:r>
            <a:endParaRPr altLang="en-US" sz="16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 bwMode="auto">
          <a:xfrm>
            <a:off x="559689" y="720791"/>
            <a:ext cx="11437577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 b="1">
                <a:latin typeface="+mn-lt"/>
              </a:rPr>
              <a:t>Продвижение продукта </a:t>
            </a:r>
            <a:endParaRPr sz="3600" b="1">
              <a:latin typeface="+mn-lt"/>
            </a:endParaRPr>
          </a:p>
        </p:txBody>
      </p:sp>
      <p:sp>
        <p:nvSpPr>
          <p:cNvPr id="185" name="Текст 2"/>
          <p:cNvSpPr txBox="1"/>
          <p:nvPr/>
        </p:nvSpPr>
        <p:spPr bwMode="auto">
          <a:xfrm>
            <a:off x="523875" y="1252855"/>
            <a:ext cx="11668125" cy="535305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1. Социальные сети: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   - Создание контента, ориентированного на экологические преимущества продукта, включая посты, видео и инфографику.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   - Проведение конкурсов и акций, где пользователи могут делиться своими фотографиями с продуктом, что увеличит вовлеченность и охват.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2. Email-маркетинг: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   - Создание информационной рассылки с новостями о продукте, акциями и советами по уходу за автомобилем.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3. Партнёрства с экомагазинами и сервисами: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   - Сотрудничество с магазинами и сервисами, которые ориентированы на экологически чистые продукты, для совместного продвижения.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4. Виртуальные мероприятия: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   - Организация вебинаров или онлайн-конференций на темы экологии и ухода за автомобилями, где можно представить продукт и его преимущества.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5. Промо-материалы: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    - Разработка буклетов и флаеров с информацией о продукте и его преимуществах для распространения на мероприятиях и в магазинах.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6. Обратная связь и улучшение: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    - Создание платформы для сбора отзывов и предложений от клиентов для постоянного улучшения продукта и его продвижения.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7</a:t>
              </a:r>
              <a:endParaRPr lang="ru-RU"/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5268"/>
            <a:ext cx="6518934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b="1" cap="all">
                <a:solidFill>
                  <a:schemeClr val="tx1"/>
                </a:solidFill>
                <a:latin typeface="+mn-lt"/>
              </a:rPr>
              <a:t>Рынок</a:t>
            </a:r>
            <a:endParaRPr lang="ru-RU" sz="1600" b="1" cap="all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20955" y="355268"/>
            <a:ext cx="6518934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b="1" cap="all">
                <a:solidFill>
                  <a:schemeClr val="tx1"/>
                </a:solidFill>
                <a:latin typeface="+mn-lt"/>
              </a:rPr>
              <a:t>ЦЕЛЕВАЯ АУДИТОРИЯ</a:t>
            </a:r>
            <a:endParaRPr sz="1600" b="1" cap="all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Текст 2"/>
          <p:cNvSpPr txBox="1"/>
          <p:nvPr/>
        </p:nvSpPr>
        <p:spPr bwMode="auto">
          <a:xfrm>
            <a:off x="553778" y="1015891"/>
            <a:ext cx="5379189" cy="459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buNone/>
              <a:defRPr/>
            </a:pPr>
            <a:r>
              <a:rPr lang="ru-RU" sz="2400" b="1" dirty="0">
                <a:latin typeface="+mn-lt"/>
              </a:rPr>
              <a:t>Целевая аудитория</a:t>
            </a:r>
            <a:endParaRPr dirty="0"/>
          </a:p>
        </p:txBody>
      </p:sp>
      <p:grpSp>
        <p:nvGrpSpPr>
          <p:cNvPr id="4" name="Прямоугольник 16"/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2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8</a:t>
              </a:r>
              <a:endParaRPr lang="ru-RU"/>
            </a:p>
          </p:txBody>
        </p:sp>
      </p:grpSp>
      <p:sp>
        <p:nvSpPr>
          <p:cNvPr id="2" name="Текстовое поле 1"/>
          <p:cNvSpPr txBox="1"/>
          <p:nvPr/>
        </p:nvSpPr>
        <p:spPr>
          <a:xfrm>
            <a:off x="993775" y="1481455"/>
            <a:ext cx="10509250" cy="503745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/>
          <a:p>
            <a:pPr>
              <a:lnSpc>
                <a:spcPct val="90000"/>
              </a:lnSpc>
            </a:pP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Целевая аудитория может включать следующие группы: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90000"/>
              </a:lnSpc>
            </a:pP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90000"/>
              </a:lnSpc>
            </a:pP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1. Автомобилисты, заботящиеся об экологии – люди, которые предпочитают экологически чистые продукты и стремятся минимизировать негативное воздействие на окружающую среду.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90000"/>
              </a:lnSpc>
            </a:pP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90000"/>
              </a:lnSpc>
            </a:pP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2. Автолюбители и энтузиасты – люди, которые уделяют большое внимание уходу за своим автомобилем и ищут высококачественные, натуральные продукты для его обслуживания.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90000"/>
              </a:lnSpc>
            </a:pP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90000"/>
              </a:lnSpc>
            </a:pP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3. Профессиональные мойщики и детайлинг-сервисы – компании, предлагающие услуги по уходу за автомобилями, которые заинтересованы в использовании безопасных и эффективных средств.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90000"/>
              </a:lnSpc>
            </a:pP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90000"/>
              </a:lnSpc>
            </a:pP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4. Потребители, следящие за модными тенденциями – люди, интересующиеся новинками на рынке и готовые инвестировать в стильные и современные продукты для ухода за автомобилем.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90000"/>
              </a:lnSpc>
            </a:pP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b="1" cap="all">
                <a:solidFill>
                  <a:schemeClr val="tx1"/>
                </a:solidFill>
                <a:latin typeface="+mn-lt"/>
              </a:rPr>
              <a:t>Бизнес-модель</a:t>
            </a:r>
            <a:endParaRPr lang="ru-RU" sz="1600" b="1" cap="all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9" name="Текст 2"/>
          <p:cNvSpPr txBox="1"/>
          <p:nvPr/>
        </p:nvSpPr>
        <p:spPr bwMode="auto">
          <a:xfrm>
            <a:off x="673166" y="789578"/>
            <a:ext cx="10990096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2400" b="1">
                <a:latin typeface="+mn-lt"/>
              </a:rPr>
              <a:t>Бизнес-модель – как вы зарабатываете или планируете</a:t>
            </a:r>
            <a:endParaRPr lang="ru-RU" sz="2400" b="1">
              <a:latin typeface="+mn-lt"/>
            </a:endParaRPr>
          </a:p>
        </p:txBody>
      </p:sp>
      <p:sp>
        <p:nvSpPr>
          <p:cNvPr id="2" name="Текст 2"/>
          <p:cNvSpPr txBox="1"/>
          <p:nvPr/>
        </p:nvSpPr>
        <p:spPr bwMode="auto">
          <a:xfrm>
            <a:off x="643798" y="1225693"/>
            <a:ext cx="10464804" cy="470662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t">
            <a:spAutoFit/>
          </a:bodyPr>
          <a:lstStyle/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Исследование и разработка: на первом этапе будет проведено исследование и разработка инновационной технологии создания материалов с использованием уже известных методов и материалов. </a:t>
            </a:r>
            <a:endParaRPr lang="ru-RU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Патентование и лицензирование: после успешных результатов исследований технология будет патентована, а затем лицензирована другим организациям в виде лицензий с неисключительными правами на использование технологии. </a:t>
            </a: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Продажа лицензий B2B: будет осуществляться продажа лицензий на использование технологии создания материалов предприятиям в секторе B2B, таким как производители автомобилей, авиации, оборудования и других отраслей. </a:t>
            </a:r>
            <a:endParaRPr lang="ru-RU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Поддержка и обучение: предоставление обучения и консультаций для компаний, имеющих лицензии, по использованию технологии создания материалов, а также техническая поддержка и обновление информации о технологии. </a:t>
            </a:r>
            <a:endParaRPr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Маркетинг и продвижение: продвижение технологии и привлечение новых клиентов будет осуществляться через маркетинговые кампании, участие в отраслевых и экологических выставках и конференциях, а также партнерские программы с другими компаниями.</a:t>
            </a:r>
            <a:endParaRPr sz="2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4" name="Прямоугольник 16"/>
          <p:cNvGrpSpPr/>
          <p:nvPr/>
        </p:nvGrpSpPr>
        <p:grpSpPr bwMode="auto">
          <a:xfrm>
            <a:off x="-6777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2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9</a:t>
              </a:r>
              <a:endParaRPr lang="ru-RU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b="1" cap="all">
                <a:solidFill>
                  <a:schemeClr val="tx1"/>
                </a:solidFill>
                <a:latin typeface="+mn-lt"/>
              </a:rPr>
              <a:t>Текущие результаты</a:t>
            </a:r>
            <a:endParaRPr lang="ru-RU" sz="1600" b="1" cap="all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" name="Прямоугольник 16"/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10</a:t>
              </a:r>
              <a:endParaRPr lang="ru-RU"/>
            </a:p>
          </p:txBody>
        </p:sp>
      </p:grpSp>
      <p:sp>
        <p:nvSpPr>
          <p:cNvPr id="19" name="Текст 2"/>
          <p:cNvSpPr txBox="1"/>
          <p:nvPr/>
        </p:nvSpPr>
        <p:spPr bwMode="auto">
          <a:xfrm>
            <a:off x="420955" y="846369"/>
            <a:ext cx="10990096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2400" b="1">
                <a:latin typeface="+mn-lt"/>
              </a:rPr>
              <a:t>Текущие результаты:</a:t>
            </a:r>
            <a:endParaRPr lang="ru-RU" sz="2400" b="1">
              <a:latin typeface="+mn-lt"/>
            </a:endParaRPr>
          </a:p>
        </p:txBody>
      </p:sp>
      <p:sp>
        <p:nvSpPr>
          <p:cNvPr id="2" name="Текст 2"/>
          <p:cNvSpPr txBox="1"/>
          <p:nvPr/>
        </p:nvSpPr>
        <p:spPr bwMode="auto">
          <a:xfrm>
            <a:off x="472440" y="1362710"/>
            <a:ext cx="5623560" cy="101346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b="1">
                <a:latin typeface="Times New Roman" panose="02020603050405020304" charset="0"/>
                <a:cs typeface="Times New Roman" panose="02020603050405020304" charset="0"/>
              </a:rPr>
              <a:t>Первая попытка приготовления не увенчалась успехом, так как методика по приготовлению ПАВ оказалась не верной:</a:t>
            </a:r>
            <a:endParaRPr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Рисунок 3" descr="Изображение выглядит как пить, в помещении, алкоголь, стена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3785" y="1229360"/>
            <a:ext cx="3596005" cy="2458085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498475" y="4105910"/>
            <a:ext cx="5335905" cy="225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/>
          <a:p>
            <a:r>
              <a:rPr lang="ru-RU" sz="2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 данный момент идёт приготовление ПАВ уже по проверенной ранее методике, подготовлены реагенты к приготовлению конечного продукта - шампуня.</a:t>
            </a:r>
            <a:endParaRPr lang="ru-RU" altLang="en-US" sz="2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Текст 2"/>
          <p:cNvSpPr txBox="1"/>
          <p:nvPr/>
        </p:nvSpPr>
        <p:spPr bwMode="auto"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b="1" cap="all">
                <a:solidFill>
                  <a:schemeClr val="tx1"/>
                </a:solidFill>
                <a:latin typeface="+mn-lt"/>
              </a:rPr>
              <a:t>Команда</a:t>
            </a:r>
            <a:endParaRPr sz="1600" b="1" cap="all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" name="Прямоугольник 16"/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1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11</a:t>
              </a:r>
              <a:endParaRPr lang="ru-RU"/>
            </a:p>
          </p:txBody>
        </p:sp>
      </p:grpSp>
      <p:sp>
        <p:nvSpPr>
          <p:cNvPr id="4" name="TextBox 3"/>
          <p:cNvSpPr txBox="1"/>
          <p:nvPr/>
        </p:nvSpPr>
        <p:spPr bwMode="auto">
          <a:xfrm>
            <a:off x="420955" y="1128128"/>
            <a:ext cx="61020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  <a:defRPr/>
            </a:pPr>
            <a:r>
              <a:rPr lang="ru-RU" sz="1800"/>
              <a:t>Ключевые члены вашей команды (</a:t>
            </a:r>
            <a:r>
              <a:rPr lang="en-GB" sz="1800"/>
              <a:t>CEO, CTO </a:t>
            </a:r>
            <a:r>
              <a:rPr lang="ru-RU" sz="1800"/>
              <a:t>и С</a:t>
            </a:r>
            <a:r>
              <a:rPr lang="en-GB" sz="1800"/>
              <a:t>MO), </a:t>
            </a:r>
            <a:r>
              <a:rPr lang="ru-RU" sz="1800"/>
              <a:t>опыт и компетенции;</a:t>
            </a:r>
            <a:endParaRPr lang="ru-RU" sz="1800"/>
          </a:p>
        </p:txBody>
      </p:sp>
      <p:sp>
        <p:nvSpPr>
          <p:cNvPr id="33" name="TextBox 32"/>
          <p:cNvSpPr txBox="1"/>
          <p:nvPr/>
        </p:nvSpPr>
        <p:spPr bwMode="auto">
          <a:xfrm>
            <a:off x="783524" y="3794184"/>
            <a:ext cx="2203948" cy="861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ru-RU" sz="1600" b="1" dirty="0"/>
              <a:t>Маликов </a:t>
            </a:r>
            <a:br>
              <a:rPr lang="ru-RU" sz="1600" b="1" dirty="0"/>
            </a:br>
            <a:r>
              <a:rPr lang="ru-RU" sz="1600" b="1" dirty="0"/>
              <a:t>Артур </a:t>
            </a:r>
            <a:br>
              <a:rPr lang="ru-RU" sz="1600" b="1" dirty="0"/>
            </a:br>
            <a:r>
              <a:rPr lang="ru-RU" sz="1600" b="1" dirty="0" err="1"/>
              <a:t>Ильназович</a:t>
            </a:r>
            <a:endParaRPr lang="ru-RU" dirty="0" err="1"/>
          </a:p>
        </p:txBody>
      </p:sp>
      <p:sp>
        <p:nvSpPr>
          <p:cNvPr id="34" name="TextBox 33"/>
          <p:cNvSpPr txBox="1"/>
          <p:nvPr/>
        </p:nvSpPr>
        <p:spPr bwMode="auto">
          <a:xfrm>
            <a:off x="787739" y="4753692"/>
            <a:ext cx="2792786" cy="1169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/>
              <a:t>Лидер</a:t>
            </a:r>
            <a:endParaRPr dirty="0"/>
          </a:p>
          <a:p>
            <a:pPr>
              <a:defRPr/>
            </a:pPr>
            <a:r>
              <a:rPr lang="ru-RU" sz="1400" dirty="0"/>
              <a:t>Управление командой, внешние и внутренние  коммуникации, постановка задач.</a:t>
            </a:r>
            <a:endParaRPr dirty="0"/>
          </a:p>
        </p:txBody>
      </p:sp>
      <p:sp>
        <p:nvSpPr>
          <p:cNvPr id="36" name="TextBox 35"/>
          <p:cNvSpPr txBox="1"/>
          <p:nvPr/>
        </p:nvSpPr>
        <p:spPr bwMode="auto">
          <a:xfrm>
            <a:off x="3399696" y="3812499"/>
            <a:ext cx="2203948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/>
              <a:t>Мазитов </a:t>
            </a:r>
            <a:endParaRPr lang="ru-RU" sz="1600" b="1"/>
          </a:p>
          <a:p>
            <a:pPr>
              <a:defRPr/>
            </a:pPr>
            <a:r>
              <a:rPr lang="ru-RU" sz="1600" b="1"/>
              <a:t>Эмиль </a:t>
            </a:r>
            <a:endParaRPr lang="ru-RU" sz="1600" b="1"/>
          </a:p>
          <a:p>
            <a:pPr>
              <a:defRPr/>
            </a:pPr>
            <a:r>
              <a:rPr lang="ru-RU" sz="1600" b="1"/>
              <a:t>Рустемович </a:t>
            </a:r>
            <a:endParaRPr lang="ru-RU" sz="1600" b="1"/>
          </a:p>
        </p:txBody>
      </p:sp>
      <p:sp>
        <p:nvSpPr>
          <p:cNvPr id="37" name="TextBox 36"/>
          <p:cNvSpPr txBox="1"/>
          <p:nvPr/>
        </p:nvSpPr>
        <p:spPr bwMode="auto">
          <a:xfrm>
            <a:off x="3453649" y="4754960"/>
            <a:ext cx="1982528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ru-RU" sz="1400" dirty="0"/>
              <a:t>Участник</a:t>
            </a:r>
            <a:endParaRPr dirty="0"/>
          </a:p>
          <a:p>
            <a:pPr>
              <a:defRPr/>
            </a:pPr>
            <a:r>
              <a:rPr lang="ru-RU" sz="1400" dirty="0"/>
              <a:t>Организация производственных процессов.</a:t>
            </a:r>
            <a:endParaRPr dirty="0"/>
          </a:p>
        </p:txBody>
      </p:sp>
      <p:sp>
        <p:nvSpPr>
          <p:cNvPr id="39" name="TextBox 38"/>
          <p:cNvSpPr txBox="1"/>
          <p:nvPr/>
        </p:nvSpPr>
        <p:spPr bwMode="auto">
          <a:xfrm>
            <a:off x="8902723" y="3795541"/>
            <a:ext cx="2203948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/>
              <a:t>Касьянова</a:t>
            </a:r>
            <a:endParaRPr lang="ru-RU" sz="1600" b="1"/>
          </a:p>
          <a:p>
            <a:pPr>
              <a:defRPr/>
            </a:pPr>
            <a:r>
              <a:rPr lang="ru-RU" sz="1600" b="1"/>
              <a:t>Лилия Зайнулловна</a:t>
            </a:r>
            <a:endParaRPr lang="ru-RU" sz="1600" b="1"/>
          </a:p>
        </p:txBody>
      </p:sp>
      <p:sp>
        <p:nvSpPr>
          <p:cNvPr id="40" name="TextBox 39"/>
          <p:cNvSpPr txBox="1"/>
          <p:nvPr/>
        </p:nvSpPr>
        <p:spPr bwMode="auto">
          <a:xfrm>
            <a:off x="8907680" y="4757710"/>
            <a:ext cx="1982528" cy="1169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400"/>
              <a:t>Наставник</a:t>
            </a:r>
            <a:endParaRPr lang="ru-RU" sz="1400"/>
          </a:p>
          <a:p>
            <a:pPr>
              <a:defRPr/>
            </a:pPr>
            <a:r>
              <a:rPr lang="ru-RU" sz="1400"/>
              <a:t>консультирует по научному проекту, направляет по проекту.</a:t>
            </a:r>
            <a:endParaRPr lang="ru-RU" sz="1400"/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5943600" y="3276599"/>
            <a:ext cx="304799" cy="304799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ru-RU"/>
          </a:p>
        </p:txBody>
      </p:sp>
      <p:pic>
        <p:nvPicPr>
          <p:cNvPr id="269620654" name="Рисунок 2696206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8916645" y="2235047"/>
            <a:ext cx="1073231" cy="1434385"/>
          </a:xfrm>
          <a:prstGeom prst="rect">
            <a:avLst/>
          </a:prstGeom>
        </p:spPr>
      </p:pic>
      <p:pic>
        <p:nvPicPr>
          <p:cNvPr id="1847586072" name="Рисунок 18475860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72649" y="2231146"/>
            <a:ext cx="1045967" cy="143949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Человеческое лицо, одежда, человек, в помещении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820" y="2204603"/>
            <a:ext cx="1055459" cy="144297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 bwMode="auto">
          <a:xfrm>
            <a:off x="6096746" y="3794481"/>
            <a:ext cx="2743199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ru-RU" sz="1600" b="1" dirty="0" err="1"/>
              <a:t>Сагадиев</a:t>
            </a:r>
            <a:br>
              <a:rPr lang="ru-RU" sz="1600" b="1" dirty="0"/>
            </a:br>
            <a:r>
              <a:rPr lang="ru-RU" sz="1600" b="1" dirty="0"/>
              <a:t>Руслан</a:t>
            </a:r>
            <a:br>
              <a:rPr lang="ru-RU" sz="1600" b="1" dirty="0"/>
            </a:br>
            <a:r>
              <a:rPr lang="ru-RU" sz="1600" b="1" dirty="0" err="1"/>
              <a:t>Венерович</a:t>
            </a:r>
            <a:endParaRPr lang="ru-RU" sz="1600" b="1" dirty="0" err="1"/>
          </a:p>
        </p:txBody>
      </p:sp>
      <p:sp>
        <p:nvSpPr>
          <p:cNvPr id="22" name="TextBox 21"/>
          <p:cNvSpPr txBox="1"/>
          <p:nvPr/>
        </p:nvSpPr>
        <p:spPr bwMode="auto">
          <a:xfrm>
            <a:off x="6096347" y="4706621"/>
            <a:ext cx="1763410" cy="1661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ru-RU" sz="1400" dirty="0"/>
              <a:t>Участник</a:t>
            </a:r>
            <a:endParaRPr lang="en-US" sz="1400" dirty="0"/>
          </a:p>
          <a:p>
            <a:r>
              <a:rPr lang="ru-RU" sz="1400" dirty="0"/>
              <a:t>Разработка технической документации, контроль качества на предприятии.</a:t>
            </a:r>
            <a:endParaRPr lang="en-US" sz="1400" dirty="0"/>
          </a:p>
          <a:p>
            <a:pPr algn="l"/>
            <a:endParaRPr lang="ru-RU" dirty="0"/>
          </a:p>
        </p:txBody>
      </p:sp>
      <p:pic>
        <p:nvPicPr>
          <p:cNvPr id="23" name="Рисунок 22" descr="Изображение выглядит как человек, Человеческое лицо, одежда, в помещении&#10;&#10;Автоматически созданное описа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961" y="2243317"/>
            <a:ext cx="1059320" cy="13658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b="1" cap="all">
                <a:solidFill>
                  <a:schemeClr val="tx1"/>
                </a:solidFill>
                <a:latin typeface="+mn-lt"/>
              </a:rPr>
              <a:t>Планы развития</a:t>
            </a:r>
            <a:endParaRPr lang="ru-RU" sz="1600" b="1" cap="all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6" name="Текст 2"/>
          <p:cNvSpPr txBox="1"/>
          <p:nvPr/>
        </p:nvSpPr>
        <p:spPr bwMode="auto">
          <a:xfrm>
            <a:off x="609153" y="2472849"/>
            <a:ext cx="5664898" cy="255206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План дальнейшего развития проекта:</a:t>
            </a:r>
            <a:endParaRPr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lvl="8" indent="-342900">
              <a:buFontTx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Исследование рынка;</a:t>
            </a:r>
            <a:endParaRPr lang="en-US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Разработка экологической формулы;</a:t>
            </a:r>
            <a:endParaRPr lang="en-US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lvl="8" indent="-342900">
              <a:buFontTx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Тестирование продукта;</a:t>
            </a:r>
            <a:endParaRPr lang="en-US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lvl="8" indent="-342900">
              <a:buFontTx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Закупка сырья;</a:t>
            </a:r>
            <a:endParaRPr lang="en-US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lvl="8" indent="-342900">
              <a:buFontTx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Производство шампуня;</a:t>
            </a:r>
            <a:endParaRPr lang="en-US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lvl="8" indent="-342900">
              <a:buFontTx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Маркетинговая стратегия;</a:t>
            </a:r>
            <a:endParaRPr lang="ru-RU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lvl="8" indent="-342900">
              <a:buFontTx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Запуск продаж.</a:t>
            </a:r>
            <a:endParaRPr lang="ru-RU" sz="2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Текст 2"/>
          <p:cNvSpPr txBox="1"/>
          <p:nvPr/>
        </p:nvSpPr>
        <p:spPr bwMode="auto">
          <a:xfrm>
            <a:off x="559690" y="1400383"/>
            <a:ext cx="11068892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2400" b="1" dirty="0">
                <a:latin typeface="Helvetica"/>
              </a:rPr>
              <a:t>Планы развития, потребности и предложения</a:t>
            </a:r>
            <a:endParaRPr lang="ru-RU" sz="2400" b="1" dirty="0">
              <a:latin typeface="Helvetica"/>
            </a:endParaRPr>
          </a:p>
        </p:txBody>
      </p:sp>
      <p:grpSp>
        <p:nvGrpSpPr>
          <p:cNvPr id="19" name="Прямоугольник 16"/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</a:p>
          </p:txBody>
        </p:sp>
        <p:sp>
          <p:nvSpPr>
            <p:cNvPr id="21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12</a:t>
              </a:r>
              <a:endParaRPr lang="ru-RU"/>
            </a:p>
          </p:txBody>
        </p:sp>
      </p:grpSp>
      <p:sp>
        <p:nvSpPr>
          <p:cNvPr id="2" name="Текст 2"/>
          <p:cNvSpPr txBox="1"/>
          <p:nvPr/>
        </p:nvSpPr>
        <p:spPr bwMode="auto">
          <a:xfrm>
            <a:off x="5364745" y="2472849"/>
            <a:ext cx="6015909" cy="341376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Предложения на будущее :</a:t>
            </a:r>
            <a:endParaRPr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Данный проект находится в разработке и нуждается в финансировании: Затраты на персонал - Расчет заработной платы персонала, участвующего в производстве и продаже продукции, химики и менеджер по продажам. Патентование и государственные пошлины. Расходы на патентование продукта и оплата государственных пошлин за регистрацию. Тестирование продукта: - Стоимость проведения необходимых тестов и сертификации продукции. Производственные затраты - Расходы на аренду производственного помещения, оборудование, электроэнергию, воду и прочие расходы.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</a:defRPr>
            </a:pPr>
          </a:p>
        </p:txBody>
      </p:sp>
      <p:sp>
        <p:nvSpPr>
          <p:cNvPr id="290" name="Прямоугольник 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</a:p>
        </p:txBody>
      </p:sp>
      <p:sp>
        <p:nvSpPr>
          <p:cNvPr id="291" name="Прямоугольник 13"/>
          <p:cNvSpPr/>
          <p:nvPr/>
        </p:nvSpPr>
        <p:spPr bwMode="auto"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</a:p>
        </p:txBody>
      </p:sp>
      <p:sp>
        <p:nvSpPr>
          <p:cNvPr id="292" name="Прямоугольник 9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</a:defRPr>
            </a:pPr>
          </a:p>
        </p:txBody>
      </p:sp>
      <p:sp>
        <p:nvSpPr>
          <p:cNvPr id="295" name="Текст 2"/>
          <p:cNvSpPr txBox="1"/>
          <p:nvPr/>
        </p:nvSpPr>
        <p:spPr bwMode="auto"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lnSpcReduction="20000"/>
          </a:bodyPr>
          <a:lstStyle/>
          <a:p>
            <a:pPr algn="l">
              <a:defRPr/>
            </a:pPr>
            <a:r>
              <a:rPr lang="ru-RU" sz="6000" b="1" dirty="0">
                <a:solidFill>
                  <a:srgbClr val="8F00FF"/>
                </a:solidFill>
              </a:rPr>
              <a:t>СПАСИБО ЗА ВНИМАНИЕ!</a:t>
            </a:r>
            <a:endParaRPr>
              <a:solidFill>
                <a:srgbClr val="8F00FF"/>
              </a:solidFill>
            </a:endParaRP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lang="ru-RU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dirty="0">
                <a:latin typeface="Times New Roman" panose="02020603050405020304" charset="0"/>
                <a:cs typeface="Times New Roman" panose="02020603050405020304" charset="0"/>
              </a:rPr>
              <a:t>КОНТАКТЫ</a:t>
            </a:r>
            <a:endParaRPr>
              <a:latin typeface="Times New Roman" panose="02020603050405020304" charset="0"/>
              <a:ea typeface="Gilroy-ExtraBold"/>
              <a:cs typeface="Times New Roman" panose="02020603050405020304" charset="0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89821515849 </a:t>
            </a: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E</a:t>
            </a:r>
            <a:r>
              <a:rPr dirty="0">
                <a:latin typeface="Times New Roman" panose="02020603050405020304" charset="0"/>
                <a:cs typeface="Times New Roman" panose="02020603050405020304" charset="0"/>
              </a:rPr>
              <a:t>mail</a:t>
            </a: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: malikoffartur0@gmail.com</a:t>
            </a:r>
            <a:endParaRPr 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Квадрат"/>
          <p:cNvSpPr/>
          <p:nvPr/>
        </p:nvSpPr>
        <p:spPr bwMode="auto">
          <a:xfrm>
            <a:off x="8355780" y="1794064"/>
            <a:ext cx="3868881" cy="5063935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prstGeom prst="rect">
          <a:avLst/>
        </a:prstGeom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noFill/>
        <a:ln w="25400" cap="flat">
          <a:solidFill>
            <a:schemeClr val="accent1"/>
          </a:solidFill>
          <a:prstDash val="solid"/>
          <a:round/>
        </a:ln>
        <a:prstGeom prst="rect">
          <a:avLst/>
        </a:prstGeom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noFill/>
        <a:ln w="12700" cap="flat">
          <a:noFill/>
          <a:miter lim="400000"/>
        </a:ln>
        <a:prstGeom prst="rect">
          <a:avLst/>
        </a:prstGeom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9701</Words>
  <Application>WPS Presentation</Application>
  <PresentationFormat>Широкоэкранный</PresentationFormat>
  <Paragraphs>229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9" baseType="lpstr">
      <vt:lpstr>Arial</vt:lpstr>
      <vt:lpstr>SimSun</vt:lpstr>
      <vt:lpstr>Wingdings</vt:lpstr>
      <vt:lpstr>Calibri Light</vt:lpstr>
      <vt:lpstr>Arial</vt:lpstr>
      <vt:lpstr>Gilroy-ExtraBold</vt:lpstr>
      <vt:lpstr>Segoe Print</vt:lpstr>
      <vt:lpstr>Gilroy-Light</vt:lpstr>
      <vt:lpstr>Helvetica</vt:lpstr>
      <vt:lpstr>Times New Roman</vt:lpstr>
      <vt:lpstr>Gilroy-Bold</vt:lpstr>
      <vt:lpstr>Helvetica Neue</vt:lpstr>
      <vt:lpstr>Microsoft YaHei</vt:lpstr>
      <vt:lpstr>Arial Unicode MS</vt:lpstr>
      <vt:lpstr>Calibri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Артур Маликов</cp:lastModifiedBy>
  <cp:revision>405</cp:revision>
  <dcterms:created xsi:type="dcterms:W3CDTF">2024-12-07T15:02:00Z</dcterms:created>
  <dcterms:modified xsi:type="dcterms:W3CDTF">2024-12-09T10:35:00Z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682923CE75DA4B6A877F5047F292E5B2_13</vt:lpwstr>
  </property>
  <property fmtid="{D5CDD505-2E9C-101B-9397-08002B2CF9AE}" pid="3" name="KSOProductBuildVer">
    <vt:lpwstr>1049-12.2.0.18639</vt:lpwstr>
  </property>
</Properties>
</file>