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  <a:fill>
          <a:solidFill>
            <a:schemeClr val="lt1"/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82" d="100"/>
          <a:sy n="82" d="100"/>
        </p:scale>
        <p:origin x="691" y="58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 /><Relationship Id="rId12" Type="http://schemas.openxmlformats.org/officeDocument/2006/relationships/tableStyles" Target="tableStyles.xml" /><Relationship Id="rId13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9A0683D-8A6D-450C-9035-CB611BFFE93C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716892A-7A27-4DB3-ABAD-505FB4599DB0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jpg"/><Relationship Id="rId5" Type="http://schemas.openxmlformats.org/officeDocument/2006/relationships/image" Target="../media/image9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2146039" y="2124437"/>
            <a:ext cx="42547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200" b="1"/>
              <a:t>Малогабаритный лазер-гравер</a:t>
            </a:r>
            <a:endParaRPr/>
          </a:p>
        </p:txBody>
      </p:sp>
      <p:pic>
        <p:nvPicPr>
          <p:cNvPr id="1390150569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762" y="-24543"/>
            <a:ext cx="1218247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 flipH="0" flipV="0">
            <a:off x="2380470" y="1650501"/>
            <a:ext cx="2002723" cy="45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b="1"/>
              <a:t>BGS Solutions</a:t>
            </a:r>
            <a:endParaRPr lang="ru-RU" sz="2400" b="1"/>
          </a:p>
        </p:txBody>
      </p:sp>
      <p:sp>
        <p:nvSpPr>
          <p:cNvPr id="574557499" name="TextBox 3"/>
          <p:cNvSpPr txBox="1"/>
          <p:nvPr/>
        </p:nvSpPr>
        <p:spPr bwMode="auto">
          <a:xfrm>
            <a:off x="582705" y="1562208"/>
            <a:ext cx="2098100" cy="1067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/>
              <a:t>Команда:</a:t>
            </a:r>
            <a:endParaRPr/>
          </a:p>
          <a:p>
            <a:pPr>
              <a:defRPr/>
            </a:pPr>
            <a:r>
              <a:rPr lang="ru-RU" sz="3200"/>
              <a:t>Проект:</a:t>
            </a:r>
            <a:endParaRPr/>
          </a:p>
        </p:txBody>
      </p:sp>
      <p:sp>
        <p:nvSpPr>
          <p:cNvPr id="1671144303" name="TextBox 4"/>
          <p:cNvSpPr txBox="1"/>
          <p:nvPr/>
        </p:nvSpPr>
        <p:spPr bwMode="auto">
          <a:xfrm flipH="0" flipV="0">
            <a:off x="2075670" y="2124437"/>
            <a:ext cx="5312218" cy="45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b="1"/>
              <a:t>Малогабаритный лазер-гравер</a:t>
            </a:r>
            <a:endParaRPr lang="ru-RU" sz="24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353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4306469" y="1872340"/>
            <a:ext cx="3602683" cy="3048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rgbClr val="FBA714"/>
                </a:solidFill>
                <a:latin typeface="Artifakt Element Book"/>
                <a:ea typeface="Artifakt Element Book"/>
              </a:rPr>
              <a:t>Интернет магазины по продаже </a:t>
            </a:r>
            <a:endParaRPr lang="ru-RU" sz="1600">
              <a:solidFill>
                <a:srgbClr val="FBA714"/>
              </a:solidFill>
              <a:latin typeface="Artifakt Element Book"/>
              <a:ea typeface="Artifakt Element Book"/>
            </a:endParaRPr>
          </a:p>
          <a:p>
            <a:pPr algn="ctr">
              <a:defRPr/>
            </a:pPr>
            <a:r>
              <a:rPr lang="ru-RU" sz="1600">
                <a:solidFill>
                  <a:srgbClr val="FBA714"/>
                </a:solidFill>
                <a:latin typeface="Artifakt Element Book"/>
                <a:ea typeface="Artifakt Element Book"/>
              </a:rPr>
              <a:t>чпу оборудования</a:t>
            </a:r>
            <a:endParaRPr/>
          </a:p>
          <a:p>
            <a:pPr algn="ctr">
              <a:defRPr/>
            </a:pPr>
            <a:endParaRPr lang="ru-RU" sz="1600">
              <a:solidFill>
                <a:srgbClr val="FBA714"/>
              </a:solidFill>
              <a:latin typeface="Artifakt Element Book"/>
              <a:ea typeface="Artifakt Element Book"/>
            </a:endParaRPr>
          </a:p>
          <a:p>
            <a:pPr algn="ctr">
              <a:defRPr/>
            </a:pPr>
            <a:r>
              <a:rPr lang="ru-RU" sz="1600">
                <a:solidFill>
                  <a:srgbClr val="FBA714"/>
                </a:solidFill>
                <a:latin typeface="Artifakt Element Book"/>
                <a:ea typeface="Artifakt Element Book"/>
              </a:rPr>
              <a:t>Производители рекламной продукции</a:t>
            </a:r>
            <a:endParaRPr/>
          </a:p>
          <a:p>
            <a:pPr algn="ctr">
              <a:defRPr/>
            </a:pPr>
            <a:endParaRPr lang="ru-RU" sz="1600">
              <a:solidFill>
                <a:srgbClr val="FBA714"/>
              </a:solidFill>
              <a:latin typeface="Artifakt Element Book"/>
              <a:ea typeface="Artifakt Element Book"/>
            </a:endParaRPr>
          </a:p>
          <a:p>
            <a:pPr algn="ctr">
              <a:defRPr/>
            </a:pPr>
            <a:endParaRPr lang="ru-RU" sz="1600">
              <a:solidFill>
                <a:srgbClr val="FBA714"/>
              </a:solidFill>
              <a:latin typeface="Artifakt Element Book"/>
              <a:ea typeface="Artifakt Element Book"/>
            </a:endParaRPr>
          </a:p>
          <a:p>
            <a:pPr algn="ctr">
              <a:defRPr/>
            </a:pPr>
            <a:r>
              <a:rPr lang="ru-RU" sz="1600">
                <a:solidFill>
                  <a:srgbClr val="FBA714"/>
                </a:solidFill>
                <a:latin typeface="Artifakt Element Book"/>
                <a:ea typeface="Artifakt Element Book"/>
              </a:rPr>
              <a:t>Мелкие и средние производства</a:t>
            </a:r>
            <a:endParaRPr/>
          </a:p>
          <a:p>
            <a:pPr>
              <a:defRPr/>
            </a:pPr>
            <a:r>
              <a:rPr lang="ru-RU" sz="1600">
                <a:solidFill>
                  <a:srgbClr val="FBA714"/>
                </a:solidFill>
                <a:latin typeface="Artifakt Element Book"/>
                <a:ea typeface="Artifakt Element Book"/>
              </a:rPr>
              <a:t> </a:t>
            </a:r>
            <a:endParaRPr/>
          </a:p>
          <a:p>
            <a:pPr>
              <a:defRPr/>
            </a:pPr>
            <a:endParaRPr lang="ru-RU" sz="1600">
              <a:solidFill>
                <a:srgbClr val="FBA714"/>
              </a:solidFill>
              <a:latin typeface="Artifakt Element Book"/>
              <a:ea typeface="Artifakt Element Book"/>
            </a:endParaRPr>
          </a:p>
          <a:p>
            <a:pPr>
              <a:defRPr/>
            </a:pPr>
            <a:endParaRPr lang="ru-RU" sz="1600">
              <a:solidFill>
                <a:srgbClr val="FBA714"/>
              </a:solidFill>
              <a:latin typeface="Artifakt Element Book"/>
              <a:ea typeface="Artifakt Element Book"/>
            </a:endParaRPr>
          </a:p>
          <a:p>
            <a:pPr marL="285750" indent="-285750">
              <a:buFontTx/>
              <a:buChar char="-"/>
              <a:defRPr/>
            </a:pPr>
            <a:endParaRPr lang="ru-RU" sz="1600">
              <a:latin typeface="Artifakt Element Book"/>
              <a:ea typeface="Artifakt Element Book"/>
            </a:endParaRPr>
          </a:p>
        </p:txBody>
      </p:sp>
      <p:sp>
        <p:nvSpPr>
          <p:cNvPr id="7" name="Прямоугольник: скругленные углы 6"/>
          <p:cNvSpPr/>
          <p:nvPr/>
        </p:nvSpPr>
        <p:spPr bwMode="auto">
          <a:xfrm>
            <a:off x="4479186" y="1890141"/>
            <a:ext cx="3248336" cy="535817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>
              <a:noFill/>
              <a:latin typeface="Artifakt Element Book"/>
              <a:ea typeface="Artifakt Element Book"/>
            </a:endParaRPr>
          </a:p>
        </p:txBody>
      </p:sp>
      <p:sp>
        <p:nvSpPr>
          <p:cNvPr id="8" name="Прямоугольник: скругленные углы 7"/>
          <p:cNvSpPr/>
          <p:nvPr/>
        </p:nvSpPr>
        <p:spPr bwMode="auto">
          <a:xfrm>
            <a:off x="4479185" y="2651398"/>
            <a:ext cx="3229583" cy="590722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>
              <a:noFill/>
              <a:latin typeface="Artifakt Element Book"/>
              <a:ea typeface="Artifakt Element Book"/>
            </a:endParaRPr>
          </a:p>
        </p:txBody>
      </p:sp>
      <p:sp>
        <p:nvSpPr>
          <p:cNvPr id="9" name="Прямоугольник: скругленные углы 8"/>
          <p:cNvSpPr/>
          <p:nvPr/>
        </p:nvSpPr>
        <p:spPr bwMode="auto">
          <a:xfrm>
            <a:off x="4469808" y="3484717"/>
            <a:ext cx="3248336" cy="590722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>
              <a:noFill/>
              <a:latin typeface="Artifakt Element Book"/>
              <a:ea typeface="Artifakt Element Book"/>
            </a:endParaRPr>
          </a:p>
        </p:txBody>
      </p:sp>
      <p:sp>
        <p:nvSpPr>
          <p:cNvPr id="10" name="Прямоугольник: скругленные углы 9"/>
          <p:cNvSpPr/>
          <p:nvPr/>
        </p:nvSpPr>
        <p:spPr bwMode="auto">
          <a:xfrm>
            <a:off x="7968343" y="1829660"/>
            <a:ext cx="4223655" cy="2245779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>
              <a:noFill/>
              <a:latin typeface="Artifakt Element Book"/>
              <a:ea typeface="Artifakt Element Book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8007728" y="2284388"/>
            <a:ext cx="42236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>
                <a:solidFill>
                  <a:srgbClr val="FBA714"/>
                </a:solidFill>
                <a:ea typeface="Artifakt Element Book"/>
              </a:rPr>
              <a:t>Наращивание производств оборудования в стране способствует развитию промышленности, созданию дополнительных рабочих мест</a:t>
            </a:r>
            <a:endParaRPr/>
          </a:p>
        </p:txBody>
      </p:sp>
      <p:sp>
        <p:nvSpPr>
          <p:cNvPr id="14" name="Прямоугольник: скругленные углы 13"/>
          <p:cNvSpPr/>
          <p:nvPr/>
        </p:nvSpPr>
        <p:spPr bwMode="auto">
          <a:xfrm>
            <a:off x="0" y="1898528"/>
            <a:ext cx="4223655" cy="2143521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>
              <a:noFill/>
              <a:latin typeface="Artifakt Element Book"/>
              <a:ea typeface="Artifakt Element Book"/>
            </a:endParaRPr>
          </a:p>
        </p:txBody>
      </p:sp>
      <p:sp>
        <p:nvSpPr>
          <p:cNvPr id="17" name="AutoShape 2"/>
          <p:cNvSpPr>
            <a:spLocks noChangeArrowheads="1" noChangeAspect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20" name="Объект 4"/>
          <p:cNvSpPr txBox="1"/>
          <p:nvPr/>
        </p:nvSpPr>
        <p:spPr bwMode="auto">
          <a:xfrm>
            <a:off x="-104644" y="2240357"/>
            <a:ext cx="4432942" cy="180169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900" b="1">
                <a:solidFill>
                  <a:srgbClr val="FBA714"/>
                </a:solidFill>
              </a:rPr>
              <a:t>Отсутствие российских производителей лазерного ЧПУ оборудования</a:t>
            </a:r>
            <a:endParaRPr/>
          </a:p>
          <a:p>
            <a:pPr>
              <a:defRPr/>
            </a:pPr>
            <a:r>
              <a:rPr lang="ru-RU" sz="1900" b="1">
                <a:solidFill>
                  <a:srgbClr val="FBA714"/>
                </a:solidFill>
              </a:rPr>
              <a:t>высокая стоимость доставки из за границы</a:t>
            </a:r>
            <a:endParaRPr/>
          </a:p>
          <a:p>
            <a:pPr>
              <a:defRPr/>
            </a:pPr>
            <a:r>
              <a:rPr lang="ru-RU" sz="1900" b="1">
                <a:solidFill>
                  <a:srgbClr val="FBA714"/>
                </a:solidFill>
              </a:rPr>
              <a:t>оборудование поставляется в разобранном виде, требует сборки и пусконаладочных работ </a:t>
            </a:r>
            <a:endParaRPr lang="ru-RU" sz="2400" b="1">
              <a:solidFill>
                <a:srgbClr val="E31926"/>
              </a:solidFill>
            </a:endParaRPr>
          </a:p>
          <a:p>
            <a:pPr>
              <a:defRPr/>
            </a:pPr>
            <a:endParaRPr lang="ru-RU">
              <a:solidFill>
                <a:srgbClr val="E31926"/>
              </a:solidFill>
            </a:endParaRPr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>
              <a:solidFill>
                <a:srgbClr val="E31926"/>
              </a:solidFill>
            </a:endParaRPr>
          </a:p>
          <a:p>
            <a:pPr>
              <a:defRPr/>
            </a:pPr>
            <a:endParaRPr lang="ru-RU">
              <a:solidFill>
                <a:srgbClr val="E31926"/>
              </a:solidFill>
            </a:endParaRPr>
          </a:p>
          <a:p>
            <a:pPr>
              <a:defRPr/>
            </a:pPr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rcRect l="2618" t="5186" r="2897" b="12751"/>
          <a:stretch/>
        </p:blipFill>
        <p:spPr bwMode="auto">
          <a:xfrm>
            <a:off x="167873" y="4383878"/>
            <a:ext cx="3977640" cy="245417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276587" y="4250167"/>
            <a:ext cx="3459486" cy="258788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/>
          <a:srcRect l="0" t="7997" r="0" b="22918"/>
          <a:stretch/>
        </p:blipFill>
        <p:spPr bwMode="auto">
          <a:xfrm>
            <a:off x="7908794" y="4383878"/>
            <a:ext cx="4235415" cy="20729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564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888839" y="1558854"/>
            <a:ext cx="10414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b="1">
                <a:latin typeface="Artifakt Element Book"/>
                <a:ea typeface="Artifakt Element Book"/>
              </a:rPr>
              <a:t>Лазерный ЧПУ гравер для гравировки и резки различных материалов  </a:t>
            </a:r>
            <a:endParaRPr lang="ru-RU" b="1">
              <a:latin typeface="Artifakt Element Book"/>
              <a:ea typeface="Artifakt Element Book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0" y="4560078"/>
            <a:ext cx="1219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>
                <a:latin typeface="Artifakt Element Book"/>
                <a:ea typeface="Artifakt Element Book"/>
              </a:rPr>
              <a:t>-   Российская сборка с применением качественных компонентов</a:t>
            </a:r>
            <a:endParaRPr/>
          </a:p>
          <a:p>
            <a:pPr marL="285750" indent="-285750">
              <a:buFontTx/>
              <a:buChar char="-"/>
              <a:defRPr/>
            </a:pPr>
            <a:r>
              <a:rPr lang="ru-RU" b="1">
                <a:latin typeface="Artifakt Element Book"/>
                <a:ea typeface="Artifakt Element Book"/>
              </a:rPr>
              <a:t>Полноценная тех. поддержка и послепродажное обслуживание</a:t>
            </a:r>
            <a:endParaRPr/>
          </a:p>
          <a:p>
            <a:pPr marL="285750" indent="-285750">
              <a:buFontTx/>
              <a:buChar char="-"/>
              <a:defRPr/>
            </a:pPr>
            <a:r>
              <a:rPr lang="ru-RU" b="1">
                <a:latin typeface="Artifakt Element Book"/>
                <a:ea typeface="Artifakt Element Book"/>
              </a:rPr>
              <a:t>Комплектное программное обеспечение </a:t>
            </a:r>
            <a:endParaRPr/>
          </a:p>
          <a:p>
            <a:pPr marL="285750" indent="-285750">
              <a:buFontTx/>
              <a:buChar char="-"/>
              <a:defRPr/>
            </a:pPr>
            <a:r>
              <a:rPr lang="ru-RU" b="1">
                <a:latin typeface="Artifakt Element Book"/>
                <a:ea typeface="Artifakt Element Book"/>
              </a:rPr>
              <a:t>Видео-инструкции по работе с оборудованием</a:t>
            </a:r>
            <a:endParaRPr/>
          </a:p>
          <a:p>
            <a:pPr marL="285750" indent="-285750">
              <a:buFontTx/>
              <a:buChar char="-"/>
              <a:defRPr/>
            </a:pPr>
            <a:endParaRPr lang="ru-RU" b="1">
              <a:latin typeface="Artifakt Element Book"/>
              <a:ea typeface="Artifakt Element Book"/>
            </a:endParaRPr>
          </a:p>
          <a:p>
            <a:pPr>
              <a:defRPr/>
            </a:pPr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rcRect l="23725" t="21362" r="19566" b="9585"/>
          <a:stretch/>
        </p:blipFill>
        <p:spPr bwMode="auto">
          <a:xfrm>
            <a:off x="706436" y="2149872"/>
            <a:ext cx="4429760" cy="1666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/>
          <a:srcRect l="12500" t="3456" r="9664" b="2272"/>
          <a:stretch/>
        </p:blipFill>
        <p:spPr bwMode="auto">
          <a:xfrm>
            <a:off x="5030452" y="2168104"/>
            <a:ext cx="2951796" cy="1550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/>
          <p:nvPr/>
        </p:nvPicPr>
        <p:blipFill>
          <a:blip r:embed="rId5"/>
          <a:srcRect l="3592" t="17104" r="19692" b="0"/>
          <a:stretch/>
        </p:blipFill>
        <p:spPr bwMode="auto">
          <a:xfrm>
            <a:off x="7967008" y="2247423"/>
            <a:ext cx="3493472" cy="1471138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Объект 4"/>
          <p:cNvSpPr txBox="1"/>
          <p:nvPr/>
        </p:nvSpPr>
        <p:spPr bwMode="auto">
          <a:xfrm>
            <a:off x="116840" y="1976739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/>
          </a:p>
          <a:p>
            <a:pPr>
              <a:defRPr/>
            </a:pPr>
            <a:endParaRPr lang="ru-RU">
              <a:solidFill>
                <a:srgbClr val="E31926"/>
              </a:solidFill>
            </a:endParaRPr>
          </a:p>
          <a:p>
            <a:pPr>
              <a:defRPr/>
            </a:pPr>
            <a:endParaRPr lang="ru-RU">
              <a:solidFill>
                <a:srgbClr val="E31926"/>
              </a:solidFill>
            </a:endParaRPr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>
              <a:solidFill>
                <a:srgbClr val="E31926"/>
              </a:solidFill>
            </a:endParaRPr>
          </a:p>
          <a:p>
            <a:pPr>
              <a:defRPr/>
            </a:pPr>
            <a:endParaRPr lang="ru-RU">
              <a:solidFill>
                <a:srgbClr val="E31926"/>
              </a:solidFill>
            </a:endParaRPr>
          </a:p>
          <a:p>
            <a:pPr>
              <a:defRPr/>
            </a:pPr>
            <a:endParaRPr lang="ru-RU"/>
          </a:p>
        </p:txBody>
      </p:sp>
      <p:sp>
        <p:nvSpPr>
          <p:cNvPr id="5" name="Объект 4"/>
          <p:cNvSpPr txBox="1"/>
          <p:nvPr/>
        </p:nvSpPr>
        <p:spPr bwMode="auto">
          <a:xfrm>
            <a:off x="116840" y="1976739"/>
            <a:ext cx="10820400" cy="456487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600" b="1"/>
              <a:t>Готовое устройство для гравировки и резки различных материалах толщиной до 6 мм </a:t>
            </a:r>
            <a:endParaRPr/>
          </a:p>
          <a:p>
            <a:pPr>
              <a:defRPr/>
            </a:pPr>
            <a:r>
              <a:rPr lang="ru-RU" sz="2600" b="1"/>
              <a:t>Цельно-сваренная рама </a:t>
            </a:r>
            <a:endParaRPr/>
          </a:p>
          <a:p>
            <a:pPr>
              <a:defRPr/>
            </a:pPr>
            <a:r>
              <a:rPr lang="ru-RU" sz="2600" b="1"/>
              <a:t>Высокоточные линейные направляющие </a:t>
            </a:r>
            <a:endParaRPr/>
          </a:p>
          <a:p>
            <a:pPr>
              <a:defRPr/>
            </a:pPr>
            <a:r>
              <a:rPr lang="ru-RU" sz="2600" b="1"/>
              <a:t>Лазерная головка высокой мощности</a:t>
            </a:r>
            <a:endParaRPr/>
          </a:p>
          <a:p>
            <a:pPr>
              <a:defRPr/>
            </a:pPr>
            <a:r>
              <a:rPr lang="ru-RU" sz="2600" b="1"/>
              <a:t>Удобная система управления</a:t>
            </a:r>
            <a:endParaRPr/>
          </a:p>
          <a:p>
            <a:pPr>
              <a:defRPr/>
            </a:pPr>
            <a:r>
              <a:rPr lang="ru-RU" sz="2600" b="1"/>
              <a:t>Возможность автономной работы</a:t>
            </a:r>
            <a:endParaRPr/>
          </a:p>
          <a:p>
            <a:pPr>
              <a:defRPr/>
            </a:pPr>
            <a:r>
              <a:rPr lang="ru-RU" sz="2600" b="1"/>
              <a:t>Расширенная гарантия и сервисная поддержка за счёт российского  производства</a:t>
            </a:r>
            <a:endParaRPr/>
          </a:p>
          <a:p>
            <a:pPr>
              <a:defRPr/>
            </a:pPr>
            <a:r>
              <a:rPr lang="ru-RU" sz="2600" b="1"/>
              <a:t>Продажа через популярные интернет площадки</a:t>
            </a:r>
            <a:endParaRPr/>
          </a:p>
          <a:p>
            <a:pPr>
              <a:defRPr/>
            </a:pPr>
            <a:r>
              <a:rPr lang="ru-RU" sz="2600" b="1"/>
              <a:t>Быстрая доставка устройства</a:t>
            </a:r>
            <a:endParaRPr/>
          </a:p>
          <a:p>
            <a:pPr>
              <a:defRPr/>
            </a:pPr>
            <a:endParaRPr lang="ru-RU" sz="2600">
              <a:solidFill>
                <a:srgbClr val="E31926"/>
              </a:solidFill>
            </a:endParaRPr>
          </a:p>
          <a:p>
            <a:pPr>
              <a:defRPr/>
            </a:pPr>
            <a:endParaRPr lang="ru-RU" sz="2600" b="1">
              <a:solidFill>
                <a:srgbClr val="E31926"/>
              </a:solidFill>
            </a:endParaRPr>
          </a:p>
          <a:p>
            <a:pPr>
              <a:defRPr/>
            </a:pPr>
            <a:endParaRPr lang="ru-RU" sz="2600" b="1">
              <a:solidFill>
                <a:srgbClr val="E31926"/>
              </a:solidFill>
            </a:endParaRPr>
          </a:p>
          <a:p>
            <a:pPr>
              <a:defRPr/>
            </a:pPr>
            <a:endParaRPr lang="ru-RU" sz="2600" b="1">
              <a:solidFill>
                <a:srgbClr val="E31926"/>
              </a:solidFill>
            </a:endParaRPr>
          </a:p>
          <a:p>
            <a:pPr>
              <a:defRPr/>
            </a:pPr>
            <a:endParaRPr lang="ru-RU" sz="2600" b="1">
              <a:solidFill>
                <a:srgbClr val="E31926"/>
              </a:solidFill>
            </a:endParaRPr>
          </a:p>
          <a:p>
            <a:pPr>
              <a:defRPr/>
            </a:pPr>
            <a:endParaRPr lang="ru-RU" sz="2600" b="1">
              <a:solidFill>
                <a:srgbClr val="E31926"/>
              </a:solidFill>
            </a:endParaRPr>
          </a:p>
          <a:p>
            <a:pPr>
              <a:defRPr/>
            </a:pPr>
            <a:endParaRPr lang="ru-RU" sz="2600" b="1">
              <a:solidFill>
                <a:srgbClr val="E31926"/>
              </a:solidFill>
            </a:endParaRPr>
          </a:p>
          <a:p>
            <a:pPr>
              <a:defRPr/>
            </a:pPr>
            <a:endParaRPr lang="ru-RU" sz="2400" b="1">
              <a:solidFill>
                <a:srgbClr val="E31926"/>
              </a:solidFill>
            </a:endParaRPr>
          </a:p>
          <a:p>
            <a:pPr>
              <a:defRPr/>
            </a:pPr>
            <a:endParaRPr lang="ru-RU">
              <a:solidFill>
                <a:srgbClr val="E31926"/>
              </a:solidFill>
            </a:endParaRPr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>
              <a:solidFill>
                <a:srgbClr val="E31926"/>
              </a:solidFill>
            </a:endParaRPr>
          </a:p>
          <a:p>
            <a:pPr>
              <a:defRPr/>
            </a:pPr>
            <a:endParaRPr lang="ru-RU">
              <a:solidFill>
                <a:srgbClr val="E31926"/>
              </a:solidFill>
            </a:endParaRP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9147377" y="4002358"/>
            <a:ext cx="3333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>
                <a:ln>
                  <a:solidFill>
                    <a:sysClr val="windowText" lastClr="000000"/>
                  </a:solidFill>
                </a:ln>
              </a:rPr>
              <a:t>TRL-</a:t>
            </a:r>
            <a:r>
              <a:rPr lang="ru-RU" sz="1600">
                <a:ln>
                  <a:solidFill>
                    <a:sysClr val="windowText" lastClr="000000"/>
                  </a:solidFill>
                </a:ln>
              </a:rPr>
              <a:t>7</a:t>
            </a:r>
            <a:endParaRPr/>
          </a:p>
        </p:txBody>
      </p:sp>
      <p:cxnSp>
        <p:nvCxnSpPr>
          <p:cNvPr id="6" name="Прямая соединительная линия 5"/>
          <p:cNvCxnSpPr>
            <a:cxnSpLocks/>
          </p:cNvCxnSpPr>
          <p:nvPr/>
        </p:nvCxnSpPr>
        <p:spPr bwMode="auto">
          <a:xfrm>
            <a:off x="2292969" y="3493731"/>
            <a:ext cx="172402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>
            <a:cxnSpLocks/>
          </p:cNvCxnSpPr>
          <p:nvPr/>
        </p:nvCxnSpPr>
        <p:spPr bwMode="auto">
          <a:xfrm>
            <a:off x="7074519" y="3392909"/>
            <a:ext cx="288988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 bwMode="auto">
          <a:xfrm>
            <a:off x="1315576" y="5359404"/>
            <a:ext cx="5581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n>
                  <a:solidFill>
                    <a:sysClr val="windowText" lastClr="000000"/>
                  </a:solidFill>
                </a:ln>
              </a:rPr>
              <a:t>Запуск серийного производства, оптовые продажа</a:t>
            </a:r>
            <a:endParaRPr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0" y="6393108"/>
            <a:ext cx="12192000" cy="4648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TextBox 10"/>
          <p:cNvSpPr txBox="1"/>
          <p:nvPr/>
        </p:nvSpPr>
        <p:spPr bwMode="auto">
          <a:xfrm>
            <a:off x="5407644" y="2121474"/>
            <a:ext cx="3333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>
                <a:ln>
                  <a:solidFill>
                    <a:sysClr val="windowText" lastClr="000000"/>
                  </a:solidFill>
                </a:ln>
              </a:rPr>
              <a:t>TRL-</a:t>
            </a:r>
            <a:r>
              <a:rPr lang="ru-RU" sz="1600">
                <a:ln>
                  <a:solidFill>
                    <a:sysClr val="windowText" lastClr="000000"/>
                  </a:solidFill>
                </a:ln>
              </a:rPr>
              <a:t>6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5813627" y="3973044"/>
            <a:ext cx="993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>
                <a:ln>
                  <a:solidFill>
                    <a:sysClr val="windowText" lastClr="000000"/>
                  </a:solidFill>
                </a:ln>
              </a:rPr>
              <a:t>TRL-</a:t>
            </a:r>
            <a:r>
              <a:rPr lang="ru-RU" sz="1600">
                <a:ln>
                  <a:solidFill>
                    <a:sysClr val="windowText" lastClr="000000"/>
                  </a:solidFill>
                </a:ln>
              </a:rPr>
              <a:t>8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3154981" y="3946258"/>
            <a:ext cx="8620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>
                <a:ln>
                  <a:solidFill>
                    <a:sysClr val="windowText" lastClr="000000"/>
                  </a:solidFill>
                </a:ln>
              </a:rPr>
              <a:t>TRL-</a:t>
            </a:r>
            <a:r>
              <a:rPr lang="ru-RU" sz="1600">
                <a:ln>
                  <a:solidFill>
                    <a:sysClr val="windowText" lastClr="000000"/>
                  </a:solidFill>
                </a:ln>
              </a:rPr>
              <a:t>9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4998335" y="335442"/>
            <a:ext cx="6217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/>
              <a:t>Ценностное предложение 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44468" y="1538798"/>
            <a:ext cx="621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/>
              <a:t>Потоки поступления доходов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7573123" y="4131891"/>
            <a:ext cx="6217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/>
              <a:t>Каналы сбыта 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4998335" y="2264444"/>
            <a:ext cx="621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/>
              <a:t>Ключевые виды деятельности</a:t>
            </a:r>
            <a:endParaRPr/>
          </a:p>
        </p:txBody>
      </p:sp>
      <p:sp>
        <p:nvSpPr>
          <p:cNvPr id="9" name="Объект 4"/>
          <p:cNvSpPr txBox="1"/>
          <p:nvPr/>
        </p:nvSpPr>
        <p:spPr bwMode="auto">
          <a:xfrm>
            <a:off x="5052350" y="811297"/>
            <a:ext cx="6370320" cy="1029078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600" b="1"/>
              <a:t>Российское производство из качественных компонентов</a:t>
            </a:r>
            <a:endParaRPr/>
          </a:p>
          <a:p>
            <a:pPr>
              <a:defRPr/>
            </a:pPr>
            <a:r>
              <a:rPr lang="ru-RU" sz="2600" b="1"/>
              <a:t>Полноценная тех. поддержка и послепродажное обслуживание</a:t>
            </a:r>
            <a:endParaRPr/>
          </a:p>
          <a:p>
            <a:pPr>
              <a:defRPr/>
            </a:pPr>
            <a:endParaRPr lang="ru-RU" sz="2600" b="1"/>
          </a:p>
        </p:txBody>
      </p:sp>
      <p:sp>
        <p:nvSpPr>
          <p:cNvPr id="11" name="Объект 4"/>
          <p:cNvSpPr txBox="1"/>
          <p:nvPr/>
        </p:nvSpPr>
        <p:spPr bwMode="auto">
          <a:xfrm>
            <a:off x="7573122" y="4637484"/>
            <a:ext cx="3849547" cy="172859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600" b="1"/>
              <a:t>Прямые поставки потребителям</a:t>
            </a:r>
            <a:endParaRPr/>
          </a:p>
          <a:p>
            <a:pPr>
              <a:defRPr/>
            </a:pPr>
            <a:r>
              <a:rPr lang="ru-RU" sz="2600" b="1"/>
              <a:t>интернет магазины по продаже ЧПУ оборудования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585871" y="4162668"/>
            <a:ext cx="621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/>
              <a:t>Необходимые ресурсы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677601" y="4888314"/>
            <a:ext cx="6217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/>
              <a:t>Оборудование для производства</a:t>
            </a:r>
            <a:endParaRPr/>
          </a:p>
          <a:p>
            <a:pPr>
              <a:defRPr/>
            </a:pPr>
            <a:r>
              <a:rPr lang="ru-RU" sz="2400" b="1"/>
              <a:t>Создание сайта</a:t>
            </a:r>
            <a:endParaRPr lang="en-US" sz="2400" b="1"/>
          </a:p>
          <a:p>
            <a:pPr>
              <a:defRPr/>
            </a:pPr>
            <a:r>
              <a:rPr lang="ru-RU" sz="2400" b="1"/>
              <a:t>Услуги </a:t>
            </a:r>
            <a:r>
              <a:rPr lang="en-US" sz="2400" b="1"/>
              <a:t> pr </a:t>
            </a:r>
            <a:r>
              <a:rPr lang="ru-RU" sz="2400" b="1"/>
              <a:t>менеджера</a:t>
            </a:r>
            <a:endParaRPr lang="en-US" sz="2400" b="1"/>
          </a:p>
        </p:txBody>
      </p:sp>
      <p:sp>
        <p:nvSpPr>
          <p:cNvPr id="15" name="Объект 4"/>
          <p:cNvSpPr txBox="1"/>
          <p:nvPr/>
        </p:nvSpPr>
        <p:spPr bwMode="auto">
          <a:xfrm>
            <a:off x="5052349" y="2722673"/>
            <a:ext cx="6370319" cy="102907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600" b="1"/>
              <a:t>Изготовление каркасов , элементов крепления</a:t>
            </a:r>
            <a:endParaRPr/>
          </a:p>
          <a:p>
            <a:pPr>
              <a:defRPr/>
            </a:pPr>
            <a:r>
              <a:rPr lang="ru-RU" sz="2600" b="1"/>
              <a:t>Сборка и настройка устройств </a:t>
            </a:r>
            <a:endParaRPr/>
          </a:p>
        </p:txBody>
      </p:sp>
      <p:sp>
        <p:nvSpPr>
          <p:cNvPr id="16" name="Объект 4"/>
          <p:cNvSpPr txBox="1"/>
          <p:nvPr/>
        </p:nvSpPr>
        <p:spPr bwMode="auto">
          <a:xfrm>
            <a:off x="601401" y="2197683"/>
            <a:ext cx="3681616" cy="175652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600" b="1"/>
              <a:t>Продажи через поставщиков </a:t>
            </a:r>
            <a:endParaRPr/>
          </a:p>
          <a:p>
            <a:pPr>
              <a:defRPr/>
            </a:pPr>
            <a:r>
              <a:rPr lang="ru-RU" sz="2600" b="1"/>
              <a:t>Прямые продажи </a:t>
            </a:r>
            <a:endParaRPr/>
          </a:p>
          <a:p>
            <a:pPr>
              <a:defRPr/>
            </a:pPr>
            <a:endParaRPr lang="ru-RU" sz="2600" b="1">
              <a:solidFill>
                <a:srgbClr val="E3192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 bwMode="auto">
          <a:xfrm>
            <a:off x="7775654" y="4083537"/>
            <a:ext cx="34317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>
                <a:latin typeface="Times New Roman"/>
                <a:ea typeface="Times New Roman"/>
              </a:rPr>
              <a:t>Источники финансирования:</a:t>
            </a:r>
            <a:endParaRPr/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ru-RU">
                <a:latin typeface="Times New Roman"/>
                <a:ea typeface="Times New Roman"/>
              </a:rPr>
              <a:t>Гранты и конкурсы.</a:t>
            </a:r>
            <a:endParaRPr/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ru-RU">
                <a:latin typeface="Times New Roman"/>
                <a:ea typeface="Times New Roman"/>
              </a:rPr>
              <a:t>Предзаказы</a:t>
            </a:r>
            <a:r>
              <a:rPr lang="ru-RU">
                <a:latin typeface="Times New Roman"/>
                <a:ea typeface="Times New Roman"/>
              </a:rPr>
              <a:t>.</a:t>
            </a:r>
            <a:endParaRPr/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ru-RU">
                <a:latin typeface="Times New Roman"/>
                <a:ea typeface="Times New Roman"/>
              </a:rPr>
              <a:t>Собственные средства.</a:t>
            </a:r>
            <a:endParaRPr lang="ru-RU"/>
          </a:p>
        </p:txBody>
      </p:sp>
      <p:graphicFrame>
        <p:nvGraphicFramePr>
          <p:cNvPr id="7" name="Таблица 6"/>
          <p:cNvGraphicFramePr>
            <a:graphicFrameLocks xmlns:a="http://schemas.openxmlformats.org/drawingml/2006/main" noGrp="1"/>
          </p:cNvGraphicFramePr>
          <p:nvPr/>
        </p:nvGraphicFramePr>
        <p:xfrm>
          <a:off x="0" y="1276880"/>
          <a:ext cx="6791094" cy="5581120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1958970"/>
                <a:gridCol w="731349"/>
                <a:gridCol w="809707"/>
                <a:gridCol w="796647"/>
                <a:gridCol w="809707"/>
                <a:gridCol w="848887"/>
                <a:gridCol w="835825"/>
              </a:tblGrid>
              <a:tr h="20266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 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2024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2025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2027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2028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</a:tr>
              <a:tr h="39813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Инвестиционные затраты, руб.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-500000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</a:tr>
              <a:tr h="78908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Денежный поток от операционной деятельности (приток - отток), руб.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63168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175920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363840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363840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363840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</a:tr>
              <a:tr h="20266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Приток, руб.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</a:tr>
              <a:tr h="202663"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объём продаж, шт.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</a:tr>
              <a:tr h="202663"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цена, руб.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</a:tr>
              <a:tr h="20266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Отток, руб.: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-136832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-324080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-636160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-636160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-636160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</a:tr>
              <a:tr h="202663"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сырьё и материалы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  <a:miter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</a:tr>
              <a:tr h="202663"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зарплата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-26040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-65100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-130200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-130200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-130200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</a:tr>
              <a:tr h="398138"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накладные, прочие расходы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</a:tr>
              <a:tr h="202663"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налоги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-792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-28980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-75960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-75960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-75960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</a:tr>
              <a:tr h="39813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Суммарный денежный поток, руб.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-436832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175920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363840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363840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363840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</a:tr>
              <a:tr h="59361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Суммарный денежный поток нарастающим итогом, руб.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  <a:bevel/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  <a:bevel/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-536832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  <a:bevel/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-360912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  <a:bevel/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2928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  <a:bevel/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366768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  <a:bevel/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730608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  <a:bevel/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</a:tr>
              <a:tr h="59361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Дисконтированный суммарный денежный поток, руб.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-370197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126343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221444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187665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159038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</a:tr>
              <a:tr h="78908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Дисконтированный суммарный денежный поток нарастающим итогом, руб.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-470197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-343854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-122409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65255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224293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xmlns:a="http://schemas.openxmlformats.org/drawingml/2006/main" noGrp="1"/>
          </p:cNvGraphicFramePr>
          <p:nvPr/>
        </p:nvGraphicFramePr>
        <p:xfrm>
          <a:off x="6791094" y="1276880"/>
          <a:ext cx="4694662" cy="178652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{5940675A-B579-460E-94D1-54222C63F5DA}</a:tableStyleId>
              </a:tblPr>
              <a:tblGrid>
                <a:gridCol w="2537655"/>
                <a:gridCol w="2157007"/>
              </a:tblGrid>
              <a:tr h="357304"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en-US" sz="2000" u="none" strike="noStrike">
                          <a:latin typeface="Times New Roman"/>
                          <a:cs typeface="Times New Roman"/>
                        </a:rPr>
                        <a:t>NPV=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2000" u="none" strike="noStrike">
                          <a:latin typeface="Times New Roman"/>
                          <a:cs typeface="Times New Roman"/>
                        </a:rPr>
                        <a:t>224 293 ₽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357304"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en-US" sz="2000" u="none" strike="noStrike">
                          <a:latin typeface="Times New Roman"/>
                          <a:cs typeface="Times New Roman"/>
                        </a:rPr>
                        <a:t>PI=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2000" u="none" strike="noStrike">
                          <a:latin typeface="Times New Roman"/>
                          <a:cs typeface="Times New Roman"/>
                        </a:rPr>
                        <a:t>1,43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357304"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en-US" sz="2000" u="none" strike="noStrike">
                          <a:latin typeface="Times New Roman"/>
                          <a:cs typeface="Times New Roman"/>
                        </a:rPr>
                        <a:t>IRR=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2000" u="none" strike="noStrike">
                          <a:latin typeface="Times New Roman"/>
                          <a:cs typeface="Times New Roman"/>
                        </a:rPr>
                        <a:t>36%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357304"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2000" u="none" strike="noStrike">
                          <a:latin typeface="Times New Roman"/>
                          <a:cs typeface="Times New Roman"/>
                        </a:rPr>
                        <a:t> Срок</a:t>
                      </a:r>
                      <a:r>
                        <a:rPr lang="ru-RU" sz="2000" u="none" strike="noStrike">
                          <a:latin typeface="Times New Roman"/>
                          <a:cs typeface="Times New Roman"/>
                        </a:rPr>
                        <a:t> окуп. </a:t>
                      </a:r>
                      <a:r>
                        <a:rPr lang="en-US" sz="2000" u="none" strike="noStrike">
                          <a:latin typeface="Times New Roman"/>
                          <a:cs typeface="Times New Roman"/>
                        </a:rPr>
                        <a:t>PP=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2000" u="none" strike="noStrike">
                          <a:latin typeface="Times New Roman"/>
                          <a:cs typeface="Times New Roman"/>
                        </a:rPr>
                        <a:t>2,99 лет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357304"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2000" u="none" strike="noStrike">
                          <a:latin typeface="Times New Roman"/>
                          <a:cs typeface="Times New Roman"/>
                        </a:rPr>
                        <a:t>Диск.</a:t>
                      </a:r>
                      <a:r>
                        <a:rPr lang="ru-RU" sz="2000" u="none" strike="noStrike">
                          <a:latin typeface="Times New Roman"/>
                          <a:cs typeface="Times New Roman"/>
                        </a:rPr>
                        <a:t> срок окуп. </a:t>
                      </a:r>
                      <a:r>
                        <a:rPr lang="en-US" sz="2000" u="none" strike="noStrike">
                          <a:latin typeface="Times New Roman"/>
                          <a:cs typeface="Times New Roman"/>
                        </a:rPr>
                        <a:t>DPP=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2000" u="none" strike="noStrike">
                          <a:latin typeface="Times New Roman"/>
                          <a:cs typeface="Times New Roman"/>
                        </a:rPr>
                        <a:t>3,65 лет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599991" y="2268402"/>
            <a:ext cx="7682103" cy="701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/>
              <a:t>Кошкин Григорий </a:t>
            </a:r>
            <a:r>
              <a:rPr lang="ru-RU" sz="4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Алексеевич</a:t>
            </a:r>
            <a:endParaRPr/>
          </a:p>
        </p:txBody>
      </p:sp>
      <p:pic>
        <p:nvPicPr>
          <p:cNvPr id="1274017841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33117" y="2483589"/>
            <a:ext cx="10429213" cy="30016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R7-Office/7.4.0.112</Application>
  <DocSecurity>0</DocSecurity>
  <PresentationFormat>Широкоэкранный</PresentationFormat>
  <Paragraphs>0</Paragraphs>
  <Slides>8</Slides>
  <Notes>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Арина Блонская</dc:creator>
  <cp:keywords/>
  <dc:description/>
  <dc:identifier/>
  <dc:language/>
  <cp:lastModifiedBy>Тимофей Баушин</cp:lastModifiedBy>
  <cp:revision>8</cp:revision>
  <dcterms:created xsi:type="dcterms:W3CDTF">2023-06-21T07:47:13Z</dcterms:created>
  <dcterms:modified xsi:type="dcterms:W3CDTF">2023-10-31T19:38:52Z</dcterms:modified>
  <cp:category/>
  <cp:contentStatus/>
  <cp:version/>
</cp:coreProperties>
</file>