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7" r:id="rId3"/>
    <p:sldId id="258" r:id="rId4"/>
    <p:sldId id="259" r:id="rId5"/>
    <p:sldId id="260" r:id="rId6"/>
    <p:sldId id="268" r:id="rId7"/>
    <p:sldId id="270" r:id="rId8"/>
    <p:sldId id="261" r:id="rId9"/>
    <p:sldId id="262" r:id="rId10"/>
    <p:sldId id="265" r:id="rId11"/>
    <p:sldId id="267" r:id="rId12"/>
    <p:sldId id="26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11BD7-63C5-4206-B9D0-CE66D1C7E9B3}" type="datetimeFigureOut">
              <a:rPr lang="ru-RU" smtClean="0"/>
              <a:t>09.06.2023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EC2D-C02A-4874-BD37-6C81E7853957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9463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11BD7-63C5-4206-B9D0-CE66D1C7E9B3}" type="datetimeFigureOut">
              <a:rPr lang="ru-RU" smtClean="0"/>
              <a:t>09.06.2023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EC2D-C02A-4874-BD37-6C81E7853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5615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11BD7-63C5-4206-B9D0-CE66D1C7E9B3}" type="datetimeFigureOut">
              <a:rPr lang="ru-RU" smtClean="0"/>
              <a:t>09.06.2023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EC2D-C02A-4874-BD37-6C81E7853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697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11BD7-63C5-4206-B9D0-CE66D1C7E9B3}" type="datetimeFigureOut">
              <a:rPr lang="ru-RU" smtClean="0"/>
              <a:t>09.06.2023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EC2D-C02A-4874-BD37-6C81E7853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715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11BD7-63C5-4206-B9D0-CE66D1C7E9B3}" type="datetimeFigureOut">
              <a:rPr lang="ru-RU" smtClean="0"/>
              <a:t>09.06.2023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EC2D-C02A-4874-BD37-6C81E7853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796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11BD7-63C5-4206-B9D0-CE66D1C7E9B3}" type="datetimeFigureOut">
              <a:rPr lang="ru-RU" smtClean="0"/>
              <a:t>09.06.2023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EC2D-C02A-4874-BD37-6C81E7853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200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11BD7-63C5-4206-B9D0-CE66D1C7E9B3}" type="datetimeFigureOut">
              <a:rPr lang="ru-RU" smtClean="0"/>
              <a:t>09.06.2023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EC2D-C02A-4874-BD37-6C81E7853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822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11BD7-63C5-4206-B9D0-CE66D1C7E9B3}" type="datetimeFigureOut">
              <a:rPr lang="ru-RU" smtClean="0"/>
              <a:t>09.06.2023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EC2D-C02A-4874-BD37-6C81E7853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699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11BD7-63C5-4206-B9D0-CE66D1C7E9B3}" type="datetimeFigureOut">
              <a:rPr lang="ru-RU" smtClean="0"/>
              <a:t>09.06.2023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EC2D-C02A-4874-BD37-6C81E7853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025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11BD7-63C5-4206-B9D0-CE66D1C7E9B3}" type="datetimeFigureOut">
              <a:rPr lang="ru-RU" smtClean="0"/>
              <a:t>09.06.2023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EC2D-C02A-4874-BD37-6C81E7853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8905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11BD7-63C5-4206-B9D0-CE66D1C7E9B3}" type="datetimeFigureOut">
              <a:rPr lang="ru-RU" smtClean="0"/>
              <a:t>09.06.2023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EC2D-C02A-4874-BD37-6C81E7853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789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11BD7-63C5-4206-B9D0-CE66D1C7E9B3}" type="datetimeFigureOut">
              <a:rPr lang="ru-RU" smtClean="0"/>
              <a:t>09.06.2023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EC2D-C02A-4874-BD37-6C81E7853957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66311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11BD7-63C5-4206-B9D0-CE66D1C7E9B3}" type="datetimeFigureOut">
              <a:rPr lang="ru-RU" smtClean="0"/>
              <a:t>09.06.2023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EC2D-C02A-4874-BD37-6C81E7853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3457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11BD7-63C5-4206-B9D0-CE66D1C7E9B3}" type="datetimeFigureOut">
              <a:rPr lang="ru-RU" smtClean="0"/>
              <a:t>09.06.2023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EC2D-C02A-4874-BD37-6C81E7853957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805550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11BD7-63C5-4206-B9D0-CE66D1C7E9B3}" type="datetimeFigureOut">
              <a:rPr lang="ru-RU" smtClean="0"/>
              <a:t>09.06.2023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EC2D-C02A-4874-BD37-6C81E7853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5267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11BD7-63C5-4206-B9D0-CE66D1C7E9B3}" type="datetimeFigureOut">
              <a:rPr lang="ru-RU" smtClean="0"/>
              <a:t>09.06.2023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EC2D-C02A-4874-BD37-6C81E7853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8442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11BD7-63C5-4206-B9D0-CE66D1C7E9B3}" type="datetimeFigureOut">
              <a:rPr lang="ru-RU" smtClean="0"/>
              <a:t>09.06.2023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EC2D-C02A-4874-BD37-6C81E7853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513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0F11BD7-63C5-4206-B9D0-CE66D1C7E9B3}" type="datetimeFigureOut">
              <a:rPr lang="ru-RU" smtClean="0"/>
              <a:t>09.06.2023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6E3EC2D-C02A-4874-BD37-6C81E7853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89548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57F8FD-E2F9-45CD-8DF1-65CB0FC199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6653" y="2811119"/>
            <a:ext cx="8144134" cy="20995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Информационно-аналитическая </a:t>
            </a:r>
            <a:b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</a:b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программа «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Adronik.bot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-Ваш помощник в </a:t>
            </a:r>
            <a:b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</a:b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Инвестициях» на базе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Telegram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FC0802E-54F2-4FB9-A218-94319E0CD7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68105" y="4694982"/>
            <a:ext cx="6400800" cy="1947333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«Тверской государственный университет»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Инициативная разработка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E1C1746-538E-4E77-8850-31FF690BC5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784"/>
          <a:stretch/>
        </p:blipFill>
        <p:spPr>
          <a:xfrm>
            <a:off x="8179609" y="376734"/>
            <a:ext cx="3075992" cy="167640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3454C7B-6F64-45E3-BCF0-60374E5CD8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05" y="376734"/>
            <a:ext cx="3611644" cy="1780540"/>
          </a:xfrm>
          <a:prstGeom prst="rect">
            <a:avLst/>
          </a:prstGeom>
        </p:spPr>
      </p:pic>
      <p:pic>
        <p:nvPicPr>
          <p:cNvPr id="1030" name="Picture 6" descr="Значок телеграмма без фона - 29 фото">
            <a:extLst>
              <a:ext uri="{FF2B5EF4-FFF2-40B4-BE49-F238E27FC236}">
                <a16:creationId xmlns:a16="http://schemas.microsoft.com/office/drawing/2014/main" id="{CAACEF70-8C23-443D-8234-0BB3046A5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9485" y="4327817"/>
            <a:ext cx="2276668" cy="22766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95032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2D26EA-40F5-48BA-807C-5F509B945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229" y="255772"/>
            <a:ext cx="10126231" cy="1080938"/>
          </a:xfrm>
        </p:spPr>
        <p:txBody>
          <a:bodyPr>
            <a:normAutofit/>
          </a:bodyPr>
          <a:lstStyle/>
          <a:p>
            <a:pPr algn="ctr"/>
            <a:r>
              <a:rPr lang="ru-RU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Пользователь и его проблема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C7D6EF-DD44-45C5-BC8A-387EED776CA8}"/>
              </a:ext>
            </a:extLst>
          </p:cNvPr>
          <p:cNvSpPr txBox="1"/>
          <p:nvPr/>
        </p:nvSpPr>
        <p:spPr>
          <a:xfrm>
            <a:off x="441649" y="1464354"/>
            <a:ext cx="1130870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Зачастую 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инвестору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трудно определиться с выбором ценных бумаг, которые в будущем принесут максимальный доход, т.к. в процессе выбора возникает множество трудностей, связанных с необходимостью поиска котировок акций, анализа оперативной информации с фондовых бирж, выбором оптимального соотношения риска и доходности. Есть потребность в создании информационно-аналитической программы в помощь при проведении анализа.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82D0470B-9320-47F7-B983-95FDC85CA9E4}"/>
              </a:ext>
            </a:extLst>
          </p:cNvPr>
          <p:cNvSpPr/>
          <p:nvPr/>
        </p:nvSpPr>
        <p:spPr>
          <a:xfrm>
            <a:off x="7252877" y="4125210"/>
            <a:ext cx="4385387" cy="138093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Инвестор — лицо или организация, размещающие капитал с целью последующего получения прибыли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2050" name="Picture 2" descr="Businesswoman On Blurred Background Holding Hand Question Marks Stock Photo  - Download Image Now - iStock">
            <a:extLst>
              <a:ext uri="{FF2B5EF4-FFF2-40B4-BE49-F238E27FC236}">
                <a16:creationId xmlns:a16="http://schemas.microsoft.com/office/drawing/2014/main" id="{BDD37690-894A-4C82-8FDF-3EE57FA7D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016" y="4125210"/>
            <a:ext cx="4401328" cy="19777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54139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834F0-DB72-49D5-917B-6797C1501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112" y="410017"/>
            <a:ext cx="10154223" cy="1080938"/>
          </a:xfrm>
        </p:spPr>
        <p:txBody>
          <a:bodyPr>
            <a:normAutofit/>
          </a:bodyPr>
          <a:lstStyle/>
          <a:p>
            <a:pPr algn="ctr"/>
            <a:r>
              <a:rPr lang="ru-RU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6F4D5C-2361-4193-9AED-D7650FA239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6662" y="1375545"/>
            <a:ext cx="9621121" cy="464127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Полных аналогов разработка не имеет. Большинство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ботов в сфере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инвестиций сегодня ориентируются непосредственно на покупку/продажу финансовых инструментов. Поэтому мы сочли необходимым создание такой платформы, посредством которой проходило бы первичное знакомство начинающего инвестора с фондовым рынком </a:t>
            </a:r>
            <a:r>
              <a:rPr lang="ru-RU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 каких-либо авторизаций, открытий брокерских счетов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т.п. Наше решение </a:t>
            </a:r>
            <a:r>
              <a:rPr lang="ru-RU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ориентируется исключительно на аналитику инвестиционного портфеля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Программа </a:t>
            </a:r>
            <a:r>
              <a:rPr lang="ru-RU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поможет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инвестору определиться с выбором вложения своих средств в ценные бумаги российских эмитентов, изучить состояние данного сегмента, научит составлению инвестиционных портфелей с максимальной доходностью и минимально возможными рисками, проанализировать динамику цен на обыкновенные акции в режиме реального времени, быть в курсе новостей с фондовой биржи.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008497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олик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8581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3DB76C-405F-4294-9237-C3623CBFC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586" y="575674"/>
            <a:ext cx="10079578" cy="1080938"/>
          </a:xfrm>
        </p:spPr>
        <p:txBody>
          <a:bodyPr>
            <a:normAutofit/>
          </a:bodyPr>
          <a:lstStyle/>
          <a:p>
            <a:pPr algn="ctr"/>
            <a:r>
              <a:rPr lang="ru-RU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 проекта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E741BD-1197-48FD-90EF-990BF6BE82D4}"/>
              </a:ext>
            </a:extLst>
          </p:cNvPr>
          <p:cNvSpPr txBox="1"/>
          <p:nvPr/>
        </p:nvSpPr>
        <p:spPr>
          <a:xfrm>
            <a:off x="409134" y="1904866"/>
            <a:ext cx="11143083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Бизнес и финансовая модель проекта основывается на продаже подписок на программу через различные сервисы;</a:t>
            </a:r>
          </a:p>
          <a:p>
            <a:pPr marL="342900" marR="0" lvl="0" indent="-342900" algn="just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Структура себестоимости проекта состоит полностью из </a:t>
            </a:r>
            <a:r>
              <a:rPr kumimoji="0" lang="ru-RU" sz="24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постоянных затрат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342900" marR="0" lvl="0" indent="-342900" algn="just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Наши клиенты – пользователи платформы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Telegram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marR="0" lvl="0" indent="-342900" algn="just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ru-RU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консультации по инвестиционному консультированию пользователи в среднем платят 19-20 тыс. руб., либо процент от суммы сделки  </a:t>
            </a:r>
            <a:endParaRPr lang="ru-RU" sz="2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Цена реализации-1600 рублей/</a:t>
            </a:r>
            <a:r>
              <a:rPr lang="ru-RU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чел.</a:t>
            </a:r>
          </a:p>
          <a:p>
            <a:pPr marL="342900" marR="0" lvl="0" indent="-342900" algn="just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ru-RU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Приблизительный объем реализации в месяц-50 человек.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4884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3DB76C-405F-4294-9237-C3623CBFC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885" y="202809"/>
            <a:ext cx="10079578" cy="1080938"/>
          </a:xfrm>
        </p:spPr>
        <p:txBody>
          <a:bodyPr>
            <a:normAutofit/>
          </a:bodyPr>
          <a:lstStyle/>
          <a:p>
            <a:pPr algn="ctr"/>
            <a:r>
              <a:rPr lang="ru-RU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СЕБЕСТОИМОСТЬ проекта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F2294087-7235-4FE6-9503-CF3C72B5F8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7802863"/>
              </p:ext>
            </p:extLst>
          </p:nvPr>
        </p:nvGraphicFramePr>
        <p:xfrm>
          <a:off x="863340" y="1283747"/>
          <a:ext cx="10384668" cy="44626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1556">
                  <a:extLst>
                    <a:ext uri="{9D8B030D-6E8A-4147-A177-3AD203B41FA5}">
                      <a16:colId xmlns:a16="http://schemas.microsoft.com/office/drawing/2014/main" val="1938784459"/>
                    </a:ext>
                  </a:extLst>
                </a:gridCol>
                <a:gridCol w="3461556">
                  <a:extLst>
                    <a:ext uri="{9D8B030D-6E8A-4147-A177-3AD203B41FA5}">
                      <a16:colId xmlns:a16="http://schemas.microsoft.com/office/drawing/2014/main" val="4102685858"/>
                    </a:ext>
                  </a:extLst>
                </a:gridCol>
                <a:gridCol w="3461556">
                  <a:extLst>
                    <a:ext uri="{9D8B030D-6E8A-4147-A177-3AD203B41FA5}">
                      <a16:colId xmlns:a16="http://schemas.microsoft.com/office/drawing/2014/main" val="935689953"/>
                    </a:ext>
                  </a:extLst>
                </a:gridCol>
              </a:tblGrid>
              <a:tr h="462938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Наименование затрат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Стоимость, руб./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Доля в себестоимости,%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551421"/>
                  </a:ext>
                </a:extLst>
              </a:tr>
              <a:tr h="1694723">
                <a:tc>
                  <a:txBody>
                    <a:bodyPr/>
                    <a:lstStyle/>
                    <a:p>
                      <a:pPr algn="just"/>
                      <a:r>
                        <a:rPr lang="ru-RU" dirty="0"/>
                        <a:t>1. Аренда сервера для загрузки бота-программы в облако при соответствующих технических  характеристиках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29 700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59,4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643491"/>
                  </a:ext>
                </a:extLst>
              </a:tr>
              <a:tr h="1256546">
                <a:tc>
                  <a:txBody>
                    <a:bodyPr/>
                    <a:lstStyle/>
                    <a:p>
                      <a:pPr algn="just"/>
                      <a:r>
                        <a:rPr lang="ru-RU" dirty="0"/>
                        <a:t>2. Доступ за выход в интернет и потребление электроэнергии участниками проекта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034411"/>
                  </a:ext>
                </a:extLst>
              </a:tr>
              <a:tr h="624372">
                <a:tc>
                  <a:txBody>
                    <a:bodyPr/>
                    <a:lstStyle/>
                    <a:p>
                      <a:pPr algn="just"/>
                      <a:r>
                        <a:rPr lang="ru-RU" dirty="0"/>
                        <a:t>3. Расходы на рекламу проекта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17 </a:t>
                      </a:r>
                      <a:r>
                        <a:rPr lang="ru-RU" dirty="0"/>
                        <a:t>3</a:t>
                      </a:r>
                      <a:r>
                        <a:rPr lang="ru-RU" dirty="0" smtClean="0"/>
                        <a:t>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34,6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36177"/>
                  </a:ext>
                </a:extLst>
              </a:tr>
              <a:tr h="356784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ИТОГО: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50</a:t>
                      </a:r>
                      <a:r>
                        <a:rPr lang="ru-RU" baseline="0" dirty="0" smtClean="0"/>
                        <a:t> 000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9370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04000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43869" y="87895"/>
            <a:ext cx="57687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Финансовая модель </a:t>
            </a:r>
            <a:endParaRPr lang="ru-RU" sz="36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047202"/>
              </p:ext>
            </p:extLst>
          </p:nvPr>
        </p:nvGraphicFramePr>
        <p:xfrm>
          <a:off x="298941" y="932204"/>
          <a:ext cx="11377242" cy="55962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1046">
                  <a:extLst>
                    <a:ext uri="{9D8B030D-6E8A-4147-A177-3AD203B41FA5}">
                      <a16:colId xmlns:a16="http://schemas.microsoft.com/office/drawing/2014/main" val="3453115450"/>
                    </a:ext>
                  </a:extLst>
                </a:gridCol>
                <a:gridCol w="1943202">
                  <a:extLst>
                    <a:ext uri="{9D8B030D-6E8A-4147-A177-3AD203B41FA5}">
                      <a16:colId xmlns:a16="http://schemas.microsoft.com/office/drawing/2014/main" val="1364265623"/>
                    </a:ext>
                  </a:extLst>
                </a:gridCol>
                <a:gridCol w="975409">
                  <a:extLst>
                    <a:ext uri="{9D8B030D-6E8A-4147-A177-3AD203B41FA5}">
                      <a16:colId xmlns:a16="http://schemas.microsoft.com/office/drawing/2014/main" val="580526083"/>
                    </a:ext>
                  </a:extLst>
                </a:gridCol>
                <a:gridCol w="739177">
                  <a:extLst>
                    <a:ext uri="{9D8B030D-6E8A-4147-A177-3AD203B41FA5}">
                      <a16:colId xmlns:a16="http://schemas.microsoft.com/office/drawing/2014/main" val="1263099659"/>
                    </a:ext>
                  </a:extLst>
                </a:gridCol>
                <a:gridCol w="678215">
                  <a:extLst>
                    <a:ext uri="{9D8B030D-6E8A-4147-A177-3AD203B41FA5}">
                      <a16:colId xmlns:a16="http://schemas.microsoft.com/office/drawing/2014/main" val="4057164549"/>
                    </a:ext>
                  </a:extLst>
                </a:gridCol>
                <a:gridCol w="823002">
                  <a:extLst>
                    <a:ext uri="{9D8B030D-6E8A-4147-A177-3AD203B41FA5}">
                      <a16:colId xmlns:a16="http://schemas.microsoft.com/office/drawing/2014/main" val="1627945267"/>
                    </a:ext>
                  </a:extLst>
                </a:gridCol>
                <a:gridCol w="853484">
                  <a:extLst>
                    <a:ext uri="{9D8B030D-6E8A-4147-A177-3AD203B41FA5}">
                      <a16:colId xmlns:a16="http://schemas.microsoft.com/office/drawing/2014/main" val="3914568731"/>
                    </a:ext>
                  </a:extLst>
                </a:gridCol>
                <a:gridCol w="640113">
                  <a:extLst>
                    <a:ext uri="{9D8B030D-6E8A-4147-A177-3AD203B41FA5}">
                      <a16:colId xmlns:a16="http://schemas.microsoft.com/office/drawing/2014/main" val="2899750067"/>
                    </a:ext>
                  </a:extLst>
                </a:gridCol>
                <a:gridCol w="662973">
                  <a:extLst>
                    <a:ext uri="{9D8B030D-6E8A-4147-A177-3AD203B41FA5}">
                      <a16:colId xmlns:a16="http://schemas.microsoft.com/office/drawing/2014/main" val="4222242092"/>
                    </a:ext>
                  </a:extLst>
                </a:gridCol>
                <a:gridCol w="678215">
                  <a:extLst>
                    <a:ext uri="{9D8B030D-6E8A-4147-A177-3AD203B41FA5}">
                      <a16:colId xmlns:a16="http://schemas.microsoft.com/office/drawing/2014/main" val="840982050"/>
                    </a:ext>
                  </a:extLst>
                </a:gridCol>
                <a:gridCol w="731559">
                  <a:extLst>
                    <a:ext uri="{9D8B030D-6E8A-4147-A177-3AD203B41FA5}">
                      <a16:colId xmlns:a16="http://schemas.microsoft.com/office/drawing/2014/main" val="4002823820"/>
                    </a:ext>
                  </a:extLst>
                </a:gridCol>
                <a:gridCol w="594390">
                  <a:extLst>
                    <a:ext uri="{9D8B030D-6E8A-4147-A177-3AD203B41FA5}">
                      <a16:colId xmlns:a16="http://schemas.microsoft.com/office/drawing/2014/main" val="1019556746"/>
                    </a:ext>
                  </a:extLst>
                </a:gridCol>
                <a:gridCol w="777280">
                  <a:extLst>
                    <a:ext uri="{9D8B030D-6E8A-4147-A177-3AD203B41FA5}">
                      <a16:colId xmlns:a16="http://schemas.microsoft.com/office/drawing/2014/main" val="1151980485"/>
                    </a:ext>
                  </a:extLst>
                </a:gridCol>
                <a:gridCol w="739177">
                  <a:extLst>
                    <a:ext uri="{9D8B030D-6E8A-4147-A177-3AD203B41FA5}">
                      <a16:colId xmlns:a16="http://schemas.microsoft.com/office/drawing/2014/main" val="2496938471"/>
                    </a:ext>
                  </a:extLst>
                </a:gridCol>
              </a:tblGrid>
              <a:tr h="165033">
                <a:tc gridSpan="14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Отчет о движении денежных средств по кварталам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22560"/>
                  </a:ext>
                </a:extLst>
              </a:tr>
              <a:tr h="165033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2023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2024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2025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823644"/>
                  </a:ext>
                </a:extLst>
              </a:tr>
              <a:tr h="165033"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u="none" strike="noStrike">
                          <a:effectLst/>
                        </a:rPr>
                        <a:t>№</a:t>
                      </a:r>
                      <a:endParaRPr lang="ru-RU" sz="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Показатель , руб.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b"/>
                </a:tc>
                <a:extLst>
                  <a:ext uri="{0D108BD9-81ED-4DB2-BD59-A6C34878D82A}">
                    <a16:rowId xmlns:a16="http://schemas.microsoft.com/office/drawing/2014/main" val="2153411745"/>
                  </a:ext>
                </a:extLst>
              </a:tr>
              <a:tr h="165033"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Текущая деятельность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707663"/>
                  </a:ext>
                </a:extLst>
              </a:tr>
              <a:tr h="1650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u="none" strike="noStrike">
                          <a:effectLst/>
                        </a:rPr>
                        <a:t>1.1.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 gridSpan="13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Поступления: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092875"/>
                  </a:ext>
                </a:extLst>
              </a:tr>
              <a:tr h="3267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u="none" strike="noStrike">
                          <a:effectLst/>
                        </a:rPr>
                        <a:t>1.1.1.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Выручка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240 000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240 000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249 600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249 600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249 600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249 600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259 584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259 584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259 584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259 584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extLst>
                  <a:ext uri="{0D108BD9-81ED-4DB2-BD59-A6C34878D82A}">
                    <a16:rowId xmlns:a16="http://schemas.microsoft.com/office/drawing/2014/main" val="2761080811"/>
                  </a:ext>
                </a:extLst>
              </a:tr>
              <a:tr h="1650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u="none" strike="noStrike">
                          <a:effectLst/>
                        </a:rPr>
                        <a:t>1.1.2.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 gridSpan="13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Платежи: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439856"/>
                  </a:ext>
                </a:extLst>
              </a:tr>
              <a:tr h="3267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u="none" strike="noStrike">
                          <a:effectLst/>
                        </a:rPr>
                        <a:t>1.1.2.1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Поставщикам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150 000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150 000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156 000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156 000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156 000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156 000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162 240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162 240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162 240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162 240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extLst>
                  <a:ext uri="{0D108BD9-81ED-4DB2-BD59-A6C34878D82A}">
                    <a16:rowId xmlns:a16="http://schemas.microsoft.com/office/drawing/2014/main" val="92212968"/>
                  </a:ext>
                </a:extLst>
              </a:tr>
              <a:tr h="3267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u="none" strike="noStrike">
                          <a:effectLst/>
                        </a:rPr>
                        <a:t>1.1.2.2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Страховые взносы и НДФЛ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extLst>
                  <a:ext uri="{0D108BD9-81ED-4DB2-BD59-A6C34878D82A}">
                    <a16:rowId xmlns:a16="http://schemas.microsoft.com/office/drawing/2014/main" val="2461707585"/>
                  </a:ext>
                </a:extLst>
              </a:tr>
              <a:tr h="1650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u="none" strike="noStrike">
                          <a:effectLst/>
                        </a:rPr>
                        <a:t>1.1.2.3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Оплата труда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extLst>
                  <a:ext uri="{0D108BD9-81ED-4DB2-BD59-A6C34878D82A}">
                    <a16:rowId xmlns:a16="http://schemas.microsoft.com/office/drawing/2014/main" val="1578469748"/>
                  </a:ext>
                </a:extLst>
              </a:tr>
              <a:tr h="1650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u="none" strike="noStrike">
                          <a:effectLst/>
                        </a:rPr>
                        <a:t>1.1.2.4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Налог на прибыль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15 600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15 600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15 600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15 600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16 224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16 224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16 224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16 224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extLst>
                  <a:ext uri="{0D108BD9-81ED-4DB2-BD59-A6C34878D82A}">
                    <a16:rowId xmlns:a16="http://schemas.microsoft.com/office/drawing/2014/main" val="3928017107"/>
                  </a:ext>
                </a:extLst>
              </a:tr>
              <a:tr h="1650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u="none" strike="noStrike">
                          <a:effectLst/>
                        </a:rPr>
                        <a:t>1.1.2.5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Прочие платежи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extLst>
                  <a:ext uri="{0D108BD9-81ED-4DB2-BD59-A6C34878D82A}">
                    <a16:rowId xmlns:a16="http://schemas.microsoft.com/office/drawing/2014/main" val="2165968214"/>
                  </a:ext>
                </a:extLst>
              </a:tr>
              <a:tr h="1650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u="none" strike="noStrike">
                          <a:effectLst/>
                        </a:rPr>
                        <a:t>1.1.2.6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НДС к уплате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15 600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15 600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15 600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15 600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16 224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16 224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16 224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16 224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extLst>
                  <a:ext uri="{0D108BD9-81ED-4DB2-BD59-A6C34878D82A}">
                    <a16:rowId xmlns:a16="http://schemas.microsoft.com/office/drawing/2014/main" val="3019333744"/>
                  </a:ext>
                </a:extLst>
              </a:tr>
              <a:tr h="1650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Сальдо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75 000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75 000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78 000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78 000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78 000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78 000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81 120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81 120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81 120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81 120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extLst>
                  <a:ext uri="{0D108BD9-81ED-4DB2-BD59-A6C34878D82A}">
                    <a16:rowId xmlns:a16="http://schemas.microsoft.com/office/drawing/2014/main" val="1379253243"/>
                  </a:ext>
                </a:extLst>
              </a:tr>
              <a:tr h="165033"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Денежные потоки от инвестиций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696694"/>
                  </a:ext>
                </a:extLst>
              </a:tr>
              <a:tr h="1650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u="none" strike="noStrike">
                          <a:effectLst/>
                        </a:rPr>
                        <a:t>2.1.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Поступления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extLst>
                  <a:ext uri="{0D108BD9-81ED-4DB2-BD59-A6C34878D82A}">
                    <a16:rowId xmlns:a16="http://schemas.microsoft.com/office/drawing/2014/main" val="2642967468"/>
                  </a:ext>
                </a:extLst>
              </a:tr>
              <a:tr h="1650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u="none" strike="noStrike">
                          <a:effectLst/>
                        </a:rPr>
                        <a:t>2.2.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Платежи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extLst>
                  <a:ext uri="{0D108BD9-81ED-4DB2-BD59-A6C34878D82A}">
                    <a16:rowId xmlns:a16="http://schemas.microsoft.com/office/drawing/2014/main" val="2869422639"/>
                  </a:ext>
                </a:extLst>
              </a:tr>
              <a:tr h="1650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u="none" strike="noStrike">
                          <a:effectLst/>
                        </a:rPr>
                        <a:t>2.3.1.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НДС к уплате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extLst>
                  <a:ext uri="{0D108BD9-81ED-4DB2-BD59-A6C34878D82A}">
                    <a16:rowId xmlns:a16="http://schemas.microsoft.com/office/drawing/2014/main" val="3133637472"/>
                  </a:ext>
                </a:extLst>
              </a:tr>
              <a:tr h="1650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u="none" strike="noStrike">
                          <a:effectLst/>
                        </a:rPr>
                        <a:t>2.3.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Сальдо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extLst>
                  <a:ext uri="{0D108BD9-81ED-4DB2-BD59-A6C34878D82A}">
                    <a16:rowId xmlns:a16="http://schemas.microsoft.com/office/drawing/2014/main" val="785511743"/>
                  </a:ext>
                </a:extLst>
              </a:tr>
              <a:tr h="165033"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Финансовая деятельность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387523"/>
                  </a:ext>
                </a:extLst>
              </a:tr>
              <a:tr h="1650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u="none" strike="noStrike">
                          <a:effectLst/>
                        </a:rPr>
                        <a:t>3.1.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Поступления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150 000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extLst>
                  <a:ext uri="{0D108BD9-81ED-4DB2-BD59-A6C34878D82A}">
                    <a16:rowId xmlns:a16="http://schemas.microsoft.com/office/drawing/2014/main" val="1942938386"/>
                  </a:ext>
                </a:extLst>
              </a:tr>
              <a:tr h="1650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u="none" strike="noStrike">
                          <a:effectLst/>
                        </a:rPr>
                        <a:t>3.2.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Платежи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extLst>
                  <a:ext uri="{0D108BD9-81ED-4DB2-BD59-A6C34878D82A}">
                    <a16:rowId xmlns:a16="http://schemas.microsoft.com/office/drawing/2014/main" val="1138207629"/>
                  </a:ext>
                </a:extLst>
              </a:tr>
              <a:tr h="1650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u="none" strike="noStrike">
                          <a:effectLst/>
                        </a:rPr>
                        <a:t>3.3.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Сальдо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150 000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extLst>
                  <a:ext uri="{0D108BD9-81ED-4DB2-BD59-A6C34878D82A}">
                    <a16:rowId xmlns:a16="http://schemas.microsoft.com/office/drawing/2014/main" val="4107509416"/>
                  </a:ext>
                </a:extLst>
              </a:tr>
              <a:tr h="1650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u="none" strike="noStrike">
                          <a:effectLst/>
                        </a:rPr>
                        <a:t>4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Общее сальдо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150 000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75 000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75 000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78 000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78 000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78 000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78 000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81 120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81 120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81 120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81 120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extLst>
                  <a:ext uri="{0D108BD9-81ED-4DB2-BD59-A6C34878D82A}">
                    <a16:rowId xmlns:a16="http://schemas.microsoft.com/office/drawing/2014/main" val="2727518175"/>
                  </a:ext>
                </a:extLst>
              </a:tr>
              <a:tr h="3267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Остаток на начало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150 000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225 000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300 000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378 000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456 000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534 000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612 000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693 120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774 240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855 360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extLst>
                  <a:ext uri="{0D108BD9-81ED-4DB2-BD59-A6C34878D82A}">
                    <a16:rowId xmlns:a16="http://schemas.microsoft.com/office/drawing/2014/main" val="4059784910"/>
                  </a:ext>
                </a:extLst>
              </a:tr>
              <a:tr h="3267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Остаток на конец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150 000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225 000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300 000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378 000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456 000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534 000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612 000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693 120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774 240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855 360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936 480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9" marR="3779" marT="3779" marB="0" anchor="ctr"/>
                </a:tc>
                <a:extLst>
                  <a:ext uri="{0D108BD9-81ED-4DB2-BD59-A6C34878D82A}">
                    <a16:rowId xmlns:a16="http://schemas.microsoft.com/office/drawing/2014/main" val="1688836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6537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709758-9E74-4ACD-BFFC-5A2C3E562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53" y="682206"/>
            <a:ext cx="10163553" cy="1080938"/>
          </a:xfrm>
        </p:spPr>
        <p:txBody>
          <a:bodyPr>
            <a:noAutofit/>
          </a:bodyPr>
          <a:lstStyle/>
          <a:p>
            <a:pPr algn="ctr"/>
            <a:r>
              <a:rPr lang="ru-RU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Перспективы развития проекта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0766819-12B4-4580-9AF4-28A7BE9B4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353" y="2192221"/>
            <a:ext cx="10646229" cy="3284376"/>
          </a:xfrm>
        </p:spPr>
        <p:txBody>
          <a:bodyPr>
            <a:normAutofit fontScale="92500" lnSpcReduction="10000"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360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самостоятельного приложения;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360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клиентской базы;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360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новостного агрегатора;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360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интерфейса </a:t>
            </a:r>
            <a:r>
              <a:rPr lang="ru-RU" sz="3600" dirty="0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меню;</a:t>
            </a:r>
            <a:endParaRPr lang="en-US" sz="3600" dirty="0" smtClean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Коммерциализация программы</a:t>
            </a:r>
            <a:endParaRPr lang="ru-RU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3313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730273-5DDE-4D03-92CB-EA150C406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445" y="342374"/>
            <a:ext cx="10135562" cy="1080938"/>
          </a:xfrm>
        </p:spPr>
        <p:txBody>
          <a:bodyPr>
            <a:noAutofit/>
          </a:bodyPr>
          <a:lstStyle/>
          <a:p>
            <a:pPr algn="ctr"/>
            <a:r>
              <a:rPr lang="ru-RU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398377-D30B-4C50-BB5C-65828927D60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70" r="20630"/>
          <a:stretch/>
        </p:blipFill>
        <p:spPr>
          <a:xfrm>
            <a:off x="606489" y="2074985"/>
            <a:ext cx="2313993" cy="277397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72E03E4-E1D0-436F-9259-DC0C3404A4E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198" y="2074985"/>
            <a:ext cx="2024420" cy="277837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F7BCDC5-35D4-496D-A659-0D0510E83A3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420" y="2085688"/>
            <a:ext cx="2083778" cy="277837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1852135-749D-4F1B-BE60-80A38A860892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9916" y="2085688"/>
            <a:ext cx="2219178" cy="27739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46D9B6E-EF05-46FB-9DD1-D6AB69C0AE5F}"/>
              </a:ext>
            </a:extLst>
          </p:cNvPr>
          <p:cNvSpPr txBox="1"/>
          <p:nvPr/>
        </p:nvSpPr>
        <p:spPr>
          <a:xfrm>
            <a:off x="340566" y="5051827"/>
            <a:ext cx="284583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Хомутинников Алексей</a:t>
            </a:r>
          </a:p>
          <a:p>
            <a:pPr algn="ctr"/>
            <a:r>
              <a:rPr lang="ru-RU" sz="1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проекта,</a:t>
            </a:r>
          </a:p>
          <a:p>
            <a:pPr algn="ctr"/>
            <a:r>
              <a:rPr lang="ru-RU" sz="1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тарший аналитик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1FDD5CF-9E9D-4A9F-A6EF-E38AB7260BA7}"/>
              </a:ext>
            </a:extLst>
          </p:cNvPr>
          <p:cNvSpPr txBox="1"/>
          <p:nvPr/>
        </p:nvSpPr>
        <p:spPr>
          <a:xfrm>
            <a:off x="3380791" y="5159549"/>
            <a:ext cx="278674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Андроник Вадим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 проекта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3171028-68A6-4015-ABE3-2ECE5246672E}"/>
              </a:ext>
            </a:extLst>
          </p:cNvPr>
          <p:cNvSpPr txBox="1"/>
          <p:nvPr/>
        </p:nvSpPr>
        <p:spPr>
          <a:xfrm>
            <a:off x="6091298" y="5159549"/>
            <a:ext cx="28388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Баранова Полина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Аналитик проекта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A1059E2-30C5-4D12-96B6-34878918ACFE}"/>
              </a:ext>
            </a:extLst>
          </p:cNvPr>
          <p:cNvSpPr txBox="1"/>
          <p:nvPr/>
        </p:nvSpPr>
        <p:spPr>
          <a:xfrm>
            <a:off x="9142033" y="5159549"/>
            <a:ext cx="247494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Морозова Дарья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Экономист по ценообразованию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40447634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BDF3B0-E692-4358-B908-261184D91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800" y="610495"/>
            <a:ext cx="10154223" cy="1080938"/>
          </a:xfrm>
        </p:spPr>
        <p:txBody>
          <a:bodyPr>
            <a:normAutofit/>
          </a:bodyPr>
          <a:lstStyle/>
          <a:p>
            <a:pPr algn="ctr"/>
            <a:r>
              <a:rPr lang="ru-RU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5006143-11C4-47E3-BD91-5E7EA88C81B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781" y="2091371"/>
            <a:ext cx="2199348" cy="293246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96F3CDD-595D-4D54-A22A-A92E1165A10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702" y="2091371"/>
            <a:ext cx="2074653" cy="293246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B3B9824-3371-4EFE-A6A2-2F89DCEF39F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0911"/>
          <a:stretch/>
        </p:blipFill>
        <p:spPr>
          <a:xfrm>
            <a:off x="8514929" y="2113680"/>
            <a:ext cx="2336574" cy="293246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EF2F409-2947-4F2D-B642-E94A73837813}"/>
              </a:ext>
            </a:extLst>
          </p:cNvPr>
          <p:cNvSpPr txBox="1"/>
          <p:nvPr/>
        </p:nvSpPr>
        <p:spPr>
          <a:xfrm>
            <a:off x="822701" y="5281040"/>
            <a:ext cx="28295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Горелова Анастасия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Пресс-секретарь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DF5204-7898-4499-80E6-7E3E37AD3AFB}"/>
              </a:ext>
            </a:extLst>
          </p:cNvPr>
          <p:cNvSpPr txBox="1"/>
          <p:nvPr/>
        </p:nvSpPr>
        <p:spPr>
          <a:xfrm>
            <a:off x="4450625" y="5127151"/>
            <a:ext cx="295080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Гнатюк Виктория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по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продвижению проекта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814BEE-42DF-435F-B39E-A236CB7B4699}"/>
              </a:ext>
            </a:extLst>
          </p:cNvPr>
          <p:cNvSpPr txBox="1"/>
          <p:nvPr/>
        </p:nvSpPr>
        <p:spPr>
          <a:xfrm>
            <a:off x="8158050" y="5281039"/>
            <a:ext cx="30503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Смирнова Александра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Маркетолог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40400751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4EB140-E662-4896-B643-2081C208F3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5235" y="2055930"/>
            <a:ext cx="8938727" cy="1373070"/>
          </a:xfrm>
        </p:spPr>
        <p:txBody>
          <a:bodyPr>
            <a:normAutofit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E70FC2-55EB-47F4-96C1-FE509231B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868" y="4188708"/>
            <a:ext cx="4192629" cy="22831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5EF10F4-12C6-4C15-B8F0-ACE7AA5DBAE7}"/>
              </a:ext>
            </a:extLst>
          </p:cNvPr>
          <p:cNvSpPr txBox="1"/>
          <p:nvPr/>
        </p:nvSpPr>
        <p:spPr>
          <a:xfrm>
            <a:off x="4798652" y="4514657"/>
            <a:ext cx="722189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информация: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проекта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Adronik.bot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Ваш помощник в инвестициях»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aikhomutinnikov@edu.tversu.ru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+7-904-006-99-83</a:t>
            </a:r>
          </a:p>
        </p:txBody>
      </p:sp>
    </p:spTree>
    <p:extLst>
      <p:ext uri="{BB962C8B-B14F-4D97-AF65-F5344CB8AC3E}">
        <p14:creationId xmlns:p14="http://schemas.microsoft.com/office/powerpoint/2010/main" val="8294878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57F8FD-E2F9-45CD-8DF1-65CB0FC199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5014" y="2780756"/>
            <a:ext cx="8144134" cy="20995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Информационно-аналитическая </a:t>
            </a:r>
            <a:b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«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Adronik.bot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-Ваш помощник в </a:t>
            </a:r>
            <a:b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Инвестициях» на базе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Telegram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FC0802E-54F2-4FB9-A218-94319E0CD7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7692" y="4657152"/>
            <a:ext cx="6400800" cy="1947333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«Тверской государственный университет»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Инициативная разработка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E1C1746-538E-4E77-8850-31FF690BC5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784"/>
          <a:stretch/>
        </p:blipFill>
        <p:spPr>
          <a:xfrm>
            <a:off x="8268386" y="2463961"/>
            <a:ext cx="3075992" cy="167640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3454C7B-6F64-45E3-BCF0-60374E5CD8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05" y="376734"/>
            <a:ext cx="3327991" cy="1640699"/>
          </a:xfrm>
          <a:prstGeom prst="rect">
            <a:avLst/>
          </a:prstGeom>
        </p:spPr>
      </p:pic>
      <p:pic>
        <p:nvPicPr>
          <p:cNvPr id="1030" name="Picture 6" descr="Значок телеграмма без фона - 29 фото">
            <a:extLst>
              <a:ext uri="{FF2B5EF4-FFF2-40B4-BE49-F238E27FC236}">
                <a16:creationId xmlns:a16="http://schemas.microsoft.com/office/drawing/2014/main" id="{CAACEF70-8C23-443D-8234-0BB3046A5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8048" y="4223846"/>
            <a:ext cx="2276668" cy="22766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3051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339</TotalTime>
  <Words>748</Words>
  <Application>Microsoft Office PowerPoint</Application>
  <PresentationFormat>Широкоэкранный</PresentationFormat>
  <Paragraphs>342</Paragraphs>
  <Slides>12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Century Gothic</vt:lpstr>
      <vt:lpstr>Times New Roman</vt:lpstr>
      <vt:lpstr>Wingdings</vt:lpstr>
      <vt:lpstr>Wingdings 3</vt:lpstr>
      <vt:lpstr>Сектор</vt:lpstr>
      <vt:lpstr>Информационно-аналитическая  программа «Adronik.bot-Ваш помощник в  Инвестициях» на базе Telegram </vt:lpstr>
      <vt:lpstr>Пользователь и его проблема</vt:lpstr>
      <vt:lpstr>Решение</vt:lpstr>
      <vt:lpstr>Презентация PowerPoint</vt:lpstr>
      <vt:lpstr>Экономика проекта</vt:lpstr>
      <vt:lpstr>СЕБЕСТОИМОСТЬ проекта</vt:lpstr>
      <vt:lpstr>Презентация PowerPoint</vt:lpstr>
      <vt:lpstr>Перспективы развития проекта</vt:lpstr>
      <vt:lpstr>Команда</vt:lpstr>
      <vt:lpstr>Команда</vt:lpstr>
      <vt:lpstr>СПАСИБО ЗА ВНИМАНИЕ!</vt:lpstr>
      <vt:lpstr>Информационно-аналитическая  программа «Adronik.bot-Ваш помощник в  Инвестициях» на базе Telegram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Информационно-аналитическая  программа «Adronik.bot-Ваш помощник в  Инвестициях» на базе Telegram</dc:title>
  <dc:creator>Баранова Полина Александровна</dc:creator>
  <cp:lastModifiedBy>Пользователь</cp:lastModifiedBy>
  <cp:revision>62</cp:revision>
  <dcterms:created xsi:type="dcterms:W3CDTF">2023-05-10T14:57:10Z</dcterms:created>
  <dcterms:modified xsi:type="dcterms:W3CDTF">2023-06-09T06:42:01Z</dcterms:modified>
  <cp:contentStatus>Окончательное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