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7" r:id="rId4"/>
    <p:sldId id="285" r:id="rId5"/>
    <p:sldId id="282" r:id="rId6"/>
    <p:sldId id="269" r:id="rId7"/>
    <p:sldId id="270" r:id="rId8"/>
    <p:sldId id="272" r:id="rId9"/>
    <p:sldId id="273" r:id="rId10"/>
    <p:sldId id="274" r:id="rId11"/>
    <p:sldId id="283" r:id="rId12"/>
    <p:sldId id="281" r:id="rId13"/>
    <p:sldId id="275" r:id="rId14"/>
    <p:sldId id="284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FD5EA"/>
    <a:srgbClr val="292929"/>
    <a:srgbClr val="9D1614"/>
    <a:srgbClr val="5A6FB1"/>
    <a:srgbClr val="009BB2"/>
    <a:srgbClr val="FF0027"/>
    <a:srgbClr val="1C2D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A6389-51C4-4486-A6CC-43332702228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217AD-B717-4EDC-B388-9CC8300CDEF4}">
      <dgm:prSet phldrT="[Текст]"/>
      <dgm:spPr>
        <a:solidFill>
          <a:srgbClr val="1C2D66"/>
        </a:solidFill>
      </dgm:spPr>
      <dgm:t>
        <a:bodyPr/>
        <a:lstStyle/>
        <a:p>
          <a:r>
            <a:rPr lang="en-US" dirty="0"/>
            <a:t>TAM</a:t>
          </a:r>
          <a:endParaRPr lang="ru-RU" dirty="0"/>
        </a:p>
      </dgm:t>
    </dgm:pt>
    <dgm:pt modelId="{5EE712CF-AAF5-4DB8-9544-FD4B702DB334}" type="parTrans" cxnId="{94F760D6-5EC1-4325-BC5D-C232690BAC0D}">
      <dgm:prSet/>
      <dgm:spPr/>
      <dgm:t>
        <a:bodyPr/>
        <a:lstStyle/>
        <a:p>
          <a:endParaRPr lang="ru-RU"/>
        </a:p>
      </dgm:t>
    </dgm:pt>
    <dgm:pt modelId="{89BA8413-1D09-4D56-95B8-735BEE751CDF}" type="sibTrans" cxnId="{94F760D6-5EC1-4325-BC5D-C232690BAC0D}">
      <dgm:prSet/>
      <dgm:spPr/>
      <dgm:t>
        <a:bodyPr/>
        <a:lstStyle/>
        <a:p>
          <a:endParaRPr lang="ru-RU"/>
        </a:p>
      </dgm:t>
    </dgm:pt>
    <dgm:pt modelId="{E5741E88-72AA-4472-94A0-6230C9340D18}">
      <dgm:prSet phldrT="[Текст]"/>
      <dgm:spPr>
        <a:solidFill>
          <a:srgbClr val="009BB2"/>
        </a:solidFill>
      </dgm:spPr>
      <dgm:t>
        <a:bodyPr/>
        <a:lstStyle/>
        <a:p>
          <a:r>
            <a:rPr lang="en-US" dirty="0"/>
            <a:t>TAM</a:t>
          </a:r>
          <a:endParaRPr lang="ru-RU" dirty="0"/>
        </a:p>
      </dgm:t>
    </dgm:pt>
    <dgm:pt modelId="{79195BB1-387A-4399-ABF3-4BB13A60520C}" type="parTrans" cxnId="{7ADD2D1F-7451-4C82-912C-C08198EA625E}">
      <dgm:prSet/>
      <dgm:spPr/>
      <dgm:t>
        <a:bodyPr/>
        <a:lstStyle/>
        <a:p>
          <a:endParaRPr lang="ru-RU"/>
        </a:p>
      </dgm:t>
    </dgm:pt>
    <dgm:pt modelId="{7A49B454-38FF-447E-9FB9-821535F70D31}" type="sibTrans" cxnId="{7ADD2D1F-7451-4C82-912C-C08198EA625E}">
      <dgm:prSet/>
      <dgm:spPr/>
      <dgm:t>
        <a:bodyPr/>
        <a:lstStyle/>
        <a:p>
          <a:endParaRPr lang="ru-RU"/>
        </a:p>
      </dgm:t>
    </dgm:pt>
    <dgm:pt modelId="{54ECEA02-B332-4258-8E51-5432D86CD464}">
      <dgm:prSet phldrT="[Текст]"/>
      <dgm:spPr>
        <a:solidFill>
          <a:schemeClr val="bg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SAM</a:t>
          </a:r>
          <a:endParaRPr lang="ru-RU" dirty="0">
            <a:solidFill>
              <a:schemeClr val="tx1"/>
            </a:solidFill>
          </a:endParaRPr>
        </a:p>
      </dgm:t>
    </dgm:pt>
    <dgm:pt modelId="{A69054E7-F19A-43D6-8DBD-9D3C85290499}" type="parTrans" cxnId="{11ABA00C-933B-484C-B2C4-42C03F0254AA}">
      <dgm:prSet/>
      <dgm:spPr/>
      <dgm:t>
        <a:bodyPr/>
        <a:lstStyle/>
        <a:p>
          <a:endParaRPr lang="ru-RU"/>
        </a:p>
      </dgm:t>
    </dgm:pt>
    <dgm:pt modelId="{87ED9D03-4910-4EA6-8BFB-EBB0F58AF9C5}" type="sibTrans" cxnId="{11ABA00C-933B-484C-B2C4-42C03F0254AA}">
      <dgm:prSet/>
      <dgm:spPr/>
      <dgm:t>
        <a:bodyPr/>
        <a:lstStyle/>
        <a:p>
          <a:endParaRPr lang="ru-RU"/>
        </a:p>
      </dgm:t>
    </dgm:pt>
    <dgm:pt modelId="{498BA0F6-F525-4805-802D-D0BBFFB23FE2}">
      <dgm:prSet phldrT="[Текст]"/>
      <dgm:spPr>
        <a:solidFill>
          <a:srgbClr val="FF00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SOM</a:t>
          </a:r>
          <a:endParaRPr lang="ru-RU" dirty="0"/>
        </a:p>
      </dgm:t>
    </dgm:pt>
    <dgm:pt modelId="{40AB74DB-FA83-45E0-857F-C646752468C4}" type="parTrans" cxnId="{A5B71C4C-32C7-4AFD-9364-B6B4CEAB7010}">
      <dgm:prSet/>
      <dgm:spPr/>
      <dgm:t>
        <a:bodyPr/>
        <a:lstStyle/>
        <a:p>
          <a:endParaRPr lang="ru-RU"/>
        </a:p>
      </dgm:t>
    </dgm:pt>
    <dgm:pt modelId="{908FF953-26AF-49C1-8EDE-EA0D92DB4A79}" type="sibTrans" cxnId="{A5B71C4C-32C7-4AFD-9364-B6B4CEAB7010}">
      <dgm:prSet/>
      <dgm:spPr/>
      <dgm:t>
        <a:bodyPr/>
        <a:lstStyle/>
        <a:p>
          <a:endParaRPr lang="ru-RU"/>
        </a:p>
      </dgm:t>
    </dgm:pt>
    <dgm:pt modelId="{539532F6-7A92-491C-BDE3-DEA00F5ACF62}" type="pres">
      <dgm:prSet presAssocID="{108A6389-51C4-4486-A6CC-43332702228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674DC1-EDCB-436D-9535-821AC9873C9C}" type="pres">
      <dgm:prSet presAssocID="{108A6389-51C4-4486-A6CC-43332702228E}" presName="comp1" presStyleCnt="0"/>
      <dgm:spPr/>
    </dgm:pt>
    <dgm:pt modelId="{89925FF8-FD7D-49AE-8032-DA6F074AB8E3}" type="pres">
      <dgm:prSet presAssocID="{108A6389-51C4-4486-A6CC-43332702228E}" presName="circle1" presStyleLbl="node1" presStyleIdx="0" presStyleCnt="4"/>
      <dgm:spPr/>
      <dgm:t>
        <a:bodyPr/>
        <a:lstStyle/>
        <a:p>
          <a:endParaRPr lang="ru-RU"/>
        </a:p>
      </dgm:t>
    </dgm:pt>
    <dgm:pt modelId="{993C9A83-86CA-46A5-A835-ABDF36851530}" type="pres">
      <dgm:prSet presAssocID="{108A6389-51C4-4486-A6CC-43332702228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AAFFC-805F-4375-9B7C-8BE396824A1A}" type="pres">
      <dgm:prSet presAssocID="{108A6389-51C4-4486-A6CC-43332702228E}" presName="comp2" presStyleCnt="0"/>
      <dgm:spPr/>
    </dgm:pt>
    <dgm:pt modelId="{8BCDF8CB-1A70-4EBA-86CD-5A5260D10051}" type="pres">
      <dgm:prSet presAssocID="{108A6389-51C4-4486-A6CC-43332702228E}" presName="circle2" presStyleLbl="node1" presStyleIdx="1" presStyleCnt="4"/>
      <dgm:spPr/>
      <dgm:t>
        <a:bodyPr/>
        <a:lstStyle/>
        <a:p>
          <a:endParaRPr lang="ru-RU"/>
        </a:p>
      </dgm:t>
    </dgm:pt>
    <dgm:pt modelId="{2ECE33BB-294B-4D96-B491-D04B0F775824}" type="pres">
      <dgm:prSet presAssocID="{108A6389-51C4-4486-A6CC-43332702228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2114C-D5DD-49AF-B081-C761719AA5C0}" type="pres">
      <dgm:prSet presAssocID="{108A6389-51C4-4486-A6CC-43332702228E}" presName="comp3" presStyleCnt="0"/>
      <dgm:spPr/>
    </dgm:pt>
    <dgm:pt modelId="{5B5B38AE-F1F2-4C0B-B0FB-448FB804D883}" type="pres">
      <dgm:prSet presAssocID="{108A6389-51C4-4486-A6CC-43332702228E}" presName="circle3" presStyleLbl="node1" presStyleIdx="2" presStyleCnt="4"/>
      <dgm:spPr/>
      <dgm:t>
        <a:bodyPr/>
        <a:lstStyle/>
        <a:p>
          <a:endParaRPr lang="ru-RU"/>
        </a:p>
      </dgm:t>
    </dgm:pt>
    <dgm:pt modelId="{E5642D05-F270-4321-9604-C9E8B1BA280A}" type="pres">
      <dgm:prSet presAssocID="{108A6389-51C4-4486-A6CC-43332702228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9DE52-53DF-458D-A8BC-F2249BFCE923}" type="pres">
      <dgm:prSet presAssocID="{108A6389-51C4-4486-A6CC-43332702228E}" presName="comp4" presStyleCnt="0"/>
      <dgm:spPr/>
    </dgm:pt>
    <dgm:pt modelId="{7340944F-9FB6-4C28-85DB-79C0D7AAFF25}" type="pres">
      <dgm:prSet presAssocID="{108A6389-51C4-4486-A6CC-43332702228E}" presName="circle4" presStyleLbl="node1" presStyleIdx="3" presStyleCnt="4"/>
      <dgm:spPr/>
      <dgm:t>
        <a:bodyPr/>
        <a:lstStyle/>
        <a:p>
          <a:endParaRPr lang="ru-RU"/>
        </a:p>
      </dgm:t>
    </dgm:pt>
    <dgm:pt modelId="{C191ACA5-00A4-4F92-A577-3A65A1A2A239}" type="pres">
      <dgm:prSet presAssocID="{108A6389-51C4-4486-A6CC-43332702228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DDB263-6B40-4155-8918-850ED1EB9961}" type="presOf" srcId="{C1F217AD-B717-4EDC-B388-9CC8300CDEF4}" destId="{993C9A83-86CA-46A5-A835-ABDF36851530}" srcOrd="1" destOrd="0" presId="urn:microsoft.com/office/officeart/2005/8/layout/venn2"/>
    <dgm:cxn modelId="{48967B0C-1B06-4D5A-8CF4-D94F6978196B}" type="presOf" srcId="{498BA0F6-F525-4805-802D-D0BBFFB23FE2}" destId="{C191ACA5-00A4-4F92-A577-3A65A1A2A239}" srcOrd="1" destOrd="0" presId="urn:microsoft.com/office/officeart/2005/8/layout/venn2"/>
    <dgm:cxn modelId="{3445FC0B-A628-4941-9F5E-452B096EFF54}" type="presOf" srcId="{498BA0F6-F525-4805-802D-D0BBFFB23FE2}" destId="{7340944F-9FB6-4C28-85DB-79C0D7AAFF25}" srcOrd="0" destOrd="0" presId="urn:microsoft.com/office/officeart/2005/8/layout/venn2"/>
    <dgm:cxn modelId="{4EFC1970-CE47-4EA7-A98B-CD80F3FB837E}" type="presOf" srcId="{E5741E88-72AA-4472-94A0-6230C9340D18}" destId="{8BCDF8CB-1A70-4EBA-86CD-5A5260D10051}" srcOrd="0" destOrd="0" presId="urn:microsoft.com/office/officeart/2005/8/layout/venn2"/>
    <dgm:cxn modelId="{7ADD2D1F-7451-4C82-912C-C08198EA625E}" srcId="{108A6389-51C4-4486-A6CC-43332702228E}" destId="{E5741E88-72AA-4472-94A0-6230C9340D18}" srcOrd="1" destOrd="0" parTransId="{79195BB1-387A-4399-ABF3-4BB13A60520C}" sibTransId="{7A49B454-38FF-447E-9FB9-821535F70D31}"/>
    <dgm:cxn modelId="{11ABA00C-933B-484C-B2C4-42C03F0254AA}" srcId="{108A6389-51C4-4486-A6CC-43332702228E}" destId="{54ECEA02-B332-4258-8E51-5432D86CD464}" srcOrd="2" destOrd="0" parTransId="{A69054E7-F19A-43D6-8DBD-9D3C85290499}" sibTransId="{87ED9D03-4910-4EA6-8BFB-EBB0F58AF9C5}"/>
    <dgm:cxn modelId="{0BB8A285-CA4E-44CA-B208-9CEE94A86934}" type="presOf" srcId="{54ECEA02-B332-4258-8E51-5432D86CD464}" destId="{E5642D05-F270-4321-9604-C9E8B1BA280A}" srcOrd="1" destOrd="0" presId="urn:microsoft.com/office/officeart/2005/8/layout/venn2"/>
    <dgm:cxn modelId="{8B7BCA3F-4AD9-49B9-8196-4AC2C309819D}" type="presOf" srcId="{108A6389-51C4-4486-A6CC-43332702228E}" destId="{539532F6-7A92-491C-BDE3-DEA00F5ACF62}" srcOrd="0" destOrd="0" presId="urn:microsoft.com/office/officeart/2005/8/layout/venn2"/>
    <dgm:cxn modelId="{AC736B7E-BFC3-489C-8919-380E7A60D466}" type="presOf" srcId="{54ECEA02-B332-4258-8E51-5432D86CD464}" destId="{5B5B38AE-F1F2-4C0B-B0FB-448FB804D883}" srcOrd="0" destOrd="0" presId="urn:microsoft.com/office/officeart/2005/8/layout/venn2"/>
    <dgm:cxn modelId="{D21676B3-4983-436E-8A06-39AB065B1282}" type="presOf" srcId="{C1F217AD-B717-4EDC-B388-9CC8300CDEF4}" destId="{89925FF8-FD7D-49AE-8032-DA6F074AB8E3}" srcOrd="0" destOrd="0" presId="urn:microsoft.com/office/officeart/2005/8/layout/venn2"/>
    <dgm:cxn modelId="{4C941022-5D8E-469F-B3A3-21561A85406B}" type="presOf" srcId="{E5741E88-72AA-4472-94A0-6230C9340D18}" destId="{2ECE33BB-294B-4D96-B491-D04B0F775824}" srcOrd="1" destOrd="0" presId="urn:microsoft.com/office/officeart/2005/8/layout/venn2"/>
    <dgm:cxn modelId="{A5B71C4C-32C7-4AFD-9364-B6B4CEAB7010}" srcId="{108A6389-51C4-4486-A6CC-43332702228E}" destId="{498BA0F6-F525-4805-802D-D0BBFFB23FE2}" srcOrd="3" destOrd="0" parTransId="{40AB74DB-FA83-45E0-857F-C646752468C4}" sibTransId="{908FF953-26AF-49C1-8EDE-EA0D92DB4A79}"/>
    <dgm:cxn modelId="{94F760D6-5EC1-4325-BC5D-C232690BAC0D}" srcId="{108A6389-51C4-4486-A6CC-43332702228E}" destId="{C1F217AD-B717-4EDC-B388-9CC8300CDEF4}" srcOrd="0" destOrd="0" parTransId="{5EE712CF-AAF5-4DB8-9544-FD4B702DB334}" sibTransId="{89BA8413-1D09-4D56-95B8-735BEE751CDF}"/>
    <dgm:cxn modelId="{D1E0BDC8-C545-430E-906E-9930FDB50F2A}" type="presParOf" srcId="{539532F6-7A92-491C-BDE3-DEA00F5ACF62}" destId="{D3674DC1-EDCB-436D-9535-821AC9873C9C}" srcOrd="0" destOrd="0" presId="urn:microsoft.com/office/officeart/2005/8/layout/venn2"/>
    <dgm:cxn modelId="{B456691F-D811-4734-9851-CF05E29617C8}" type="presParOf" srcId="{D3674DC1-EDCB-436D-9535-821AC9873C9C}" destId="{89925FF8-FD7D-49AE-8032-DA6F074AB8E3}" srcOrd="0" destOrd="0" presId="urn:microsoft.com/office/officeart/2005/8/layout/venn2"/>
    <dgm:cxn modelId="{D09E2787-032A-40DD-A153-7D00A9D6B0FE}" type="presParOf" srcId="{D3674DC1-EDCB-436D-9535-821AC9873C9C}" destId="{993C9A83-86CA-46A5-A835-ABDF36851530}" srcOrd="1" destOrd="0" presId="urn:microsoft.com/office/officeart/2005/8/layout/venn2"/>
    <dgm:cxn modelId="{E9ADEB7D-B925-4DB1-8D7E-5FD81C170EE8}" type="presParOf" srcId="{539532F6-7A92-491C-BDE3-DEA00F5ACF62}" destId="{E8CAAFFC-805F-4375-9B7C-8BE396824A1A}" srcOrd="1" destOrd="0" presId="urn:microsoft.com/office/officeart/2005/8/layout/venn2"/>
    <dgm:cxn modelId="{123F5F4B-BA7E-41CD-8780-8DE2D72D68E0}" type="presParOf" srcId="{E8CAAFFC-805F-4375-9B7C-8BE396824A1A}" destId="{8BCDF8CB-1A70-4EBA-86CD-5A5260D10051}" srcOrd="0" destOrd="0" presId="urn:microsoft.com/office/officeart/2005/8/layout/venn2"/>
    <dgm:cxn modelId="{24573456-EBC0-4458-9BF8-85C28D4FA913}" type="presParOf" srcId="{E8CAAFFC-805F-4375-9B7C-8BE396824A1A}" destId="{2ECE33BB-294B-4D96-B491-D04B0F775824}" srcOrd="1" destOrd="0" presId="urn:microsoft.com/office/officeart/2005/8/layout/venn2"/>
    <dgm:cxn modelId="{DFF5C358-B442-4586-B062-2C77173BC3D7}" type="presParOf" srcId="{539532F6-7A92-491C-BDE3-DEA00F5ACF62}" destId="{4D12114C-D5DD-49AF-B081-C761719AA5C0}" srcOrd="2" destOrd="0" presId="urn:microsoft.com/office/officeart/2005/8/layout/venn2"/>
    <dgm:cxn modelId="{6E0763C9-8F53-468E-9F3D-45E24A04E78D}" type="presParOf" srcId="{4D12114C-D5DD-49AF-B081-C761719AA5C0}" destId="{5B5B38AE-F1F2-4C0B-B0FB-448FB804D883}" srcOrd="0" destOrd="0" presId="urn:microsoft.com/office/officeart/2005/8/layout/venn2"/>
    <dgm:cxn modelId="{C7A10A6A-DEC4-45DD-9CF3-814B7F9746CC}" type="presParOf" srcId="{4D12114C-D5DD-49AF-B081-C761719AA5C0}" destId="{E5642D05-F270-4321-9604-C9E8B1BA280A}" srcOrd="1" destOrd="0" presId="urn:microsoft.com/office/officeart/2005/8/layout/venn2"/>
    <dgm:cxn modelId="{06CC9332-FD63-4737-B82A-43CF1A0703DE}" type="presParOf" srcId="{539532F6-7A92-491C-BDE3-DEA00F5ACF62}" destId="{7E89DE52-53DF-458D-A8BC-F2249BFCE923}" srcOrd="3" destOrd="0" presId="urn:microsoft.com/office/officeart/2005/8/layout/venn2"/>
    <dgm:cxn modelId="{163CB32A-14C7-4469-AF96-67CB2E36B97A}" type="presParOf" srcId="{7E89DE52-53DF-458D-A8BC-F2249BFCE923}" destId="{7340944F-9FB6-4C28-85DB-79C0D7AAFF25}" srcOrd="0" destOrd="0" presId="urn:microsoft.com/office/officeart/2005/8/layout/venn2"/>
    <dgm:cxn modelId="{E12D3EC4-1F45-41A7-BC97-8040BCD7D076}" type="presParOf" srcId="{7E89DE52-53DF-458D-A8BC-F2249BFCE923}" destId="{C191ACA5-00A4-4F92-A577-3A65A1A2A23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3E2A03-2A0B-475C-80C6-7A3238B2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E173E1F-F158-4D26-906E-A1C925DF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F6EF017-43E5-46D2-84E8-0833419D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98AA8B-D3F0-4830-AFA3-0E675EC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CB5DDB-82FF-451B-974C-8CFE9481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676EEC-8D0F-4A84-8962-646C173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199919-2BCD-4D77-B4F3-F41A1C16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79258DF-42A6-44DE-A368-1B5EAAA7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1B5DFEF-3259-4903-AED2-5C3EDFEE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95110B-1AF0-4F3A-B2DE-61821BC5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A43E78-AE2F-4018-A296-0067FDA1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CBF9CB-BFFD-4F0C-81F8-DBE2F832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CE2D57-F17E-4926-8243-CF0A50F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3977286-2A31-4CC7-9D5A-6132C1D3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B95856-BAB6-4DEA-B746-0210222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7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1D83F8-2178-4E87-A5BA-CB7A1016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5C497C-537F-4565-89A5-046A3682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E11DB01-A433-428B-B22F-AE4800941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D389032-4F08-4137-B0E0-5DFB0A2A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9AB97F4-D3E0-472E-B657-8A90C7C3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C4F89A1-4088-4AEF-A264-1288AD66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8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749F4D-D1A7-450B-BAEC-37188A7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C59C88-93D5-4C9C-BC11-A0D8B2B6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F3F6AEB-48F8-4070-AD41-0F3FDB70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659D3E0-C53B-49C4-BFD0-A31AD45BE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D79AF86-8326-4CE6-AE37-ECF64FAA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3C9690B-7D86-4C02-9063-3766FA9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8BBA843-68E0-4BA0-A69B-CA8A5CD3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D99EFB8-B827-4349-B9B4-8F80410B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5033BE-C58A-4703-89F0-60BD0AF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BA8291C-AD4D-489F-AE67-E1296CDC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A3A0D5A-1B10-488D-B905-1778783F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BBA52A7-A2E5-4DD6-ABFD-D41077FC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8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DD69834-999C-4F85-92CB-92C78BEC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D1389B5-5648-48A3-AB52-4A751C11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0DD91A6-66B9-4E1A-95FF-16C6AC0C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6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FBC2F8-6F54-4BB8-AA5D-F9009368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E48257-D853-46AE-859F-D2070FC2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5F3BE56-FE1B-4F0A-8258-01529816D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806C061-C5DC-4FF5-80BD-E832443D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7CEF191-E7BC-4FF2-B1E6-090BD69C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5442DE2-5D27-46B5-9A7F-0B50D954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18104A-DB15-4810-B850-761D2F7B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94EB00D-E69E-46DA-9680-9B7596004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A9B2FB3-67A6-4324-A880-E690E50A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91D34AE-0462-4FFD-9564-267C5290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897D102-EAA2-424E-8B59-E4EFE6AC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7F70681-38F3-4EED-81DB-DFC66CC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88835B-B361-4935-9611-F894DEE7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0221936-C8EB-408C-84D0-8A4C0E289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B3EEBF-6AF2-4E98-8B48-F96DB8D8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47B226-401D-4CC6-91B5-C81841361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17639D-E491-432F-AD81-20592A0B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9882388-9A0B-4483-9B31-3CF165A04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76BCCCA-3EA6-43E8-A83A-3D789A43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508F07E-5CC4-4488-A831-1142D9A5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76B581D-F6E5-4F5C-B737-ACD50F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7A3F113-B21C-4F96-BE52-2D8FA0E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ECD7E-8A90-4476-A398-2BD8C179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CB2676C-FAA7-4D46-B532-4112D8A0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490C3E2-BA1E-4445-9519-AACEA0C1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2E57-E1EA-4C58-9757-66B06C62F4AC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A36A407-E0DB-4FDE-B7B0-043F306FB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1D0A582-EE76-4B16-A5D5-62F118722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8389" y="3355905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0" y="3829885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31365" y="2444957"/>
            <a:ext cx="10971635" cy="8376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«Коллектив»</a:t>
            </a:r>
          </a:p>
          <a:p>
            <a:pPr algn="l"/>
            <a:endParaRPr lang="ru-RU" sz="5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ru-RU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Кудрявцев Никита Евгеньевич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FC5D478-4050-4367-859B-583F923D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C5A29E0-92AA-4C71-AA2D-0A388886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80DBFFC-3794-43E2-A16C-0F2A65CB0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DE31578-898E-450C-97DA-DA1646E0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65" y="4245275"/>
            <a:ext cx="9432022" cy="23876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АКСЕЛЕРАЦИОННАЯ ПРОГРАММА</a:t>
            </a:r>
            <a:b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800" b="1" dirty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«ФИНСОЦТЕХ»</a:t>
            </a:r>
          </a:p>
        </p:txBody>
      </p:sp>
    </p:spTree>
    <p:extLst>
      <p:ext uri="{BB962C8B-B14F-4D97-AF65-F5344CB8AC3E}">
        <p14:creationId xmlns:p14="http://schemas.microsoft.com/office/powerpoint/2010/main" val="171415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Актуальность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109124"/>
            <a:ext cx="11400641" cy="20631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4FD41D4-3F5D-FB9B-AB0B-4A8883C204C7}"/>
              </a:ext>
            </a:extLst>
          </p:cNvPr>
          <p:cNvSpPr txBox="1"/>
          <p:nvPr/>
        </p:nvSpPr>
        <p:spPr>
          <a:xfrm>
            <a:off x="338907" y="1989697"/>
            <a:ext cx="89123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85% профессий требуют развитых </a:t>
            </a:r>
            <a:r>
              <a:rPr lang="ru-RU" sz="1600" dirty="0" err="1"/>
              <a:t>soft</a:t>
            </a:r>
            <a:r>
              <a:rPr lang="ru-RU" sz="1600" dirty="0"/>
              <a:t> </a:t>
            </a:r>
            <a:r>
              <a:rPr lang="ru-RU" sz="1600" dirty="0" err="1"/>
              <a:t>skills</a:t>
            </a:r>
            <a:r>
              <a:rPr lang="ru-RU" sz="1600" dirty="0"/>
              <a:t>, но в России лишь 35% учебных заведений используют платформы для групповой работы. Это ограничивает развитие навыков студентов и усложняет задачи преподавателей.</a:t>
            </a:r>
          </a:p>
          <a:p>
            <a:r>
              <a:rPr lang="ru-RU" sz="1600" b="1" dirty="0"/>
              <a:t>Платформа "Коллектив" предлагает решение: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Автоматизация процессов командной работы.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Развитие ключевых </a:t>
            </a:r>
            <a:r>
              <a:rPr lang="ru-RU" sz="1600" dirty="0" err="1"/>
              <a:t>soft</a:t>
            </a:r>
            <a:r>
              <a:rPr lang="ru-RU" sz="1600" dirty="0"/>
              <a:t> </a:t>
            </a:r>
            <a:r>
              <a:rPr lang="ru-RU" sz="1600" dirty="0" err="1"/>
              <a:t>skills</a:t>
            </a:r>
            <a:r>
              <a:rPr lang="ru-RU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Соответствие требованиям современной образовательной системы.</a:t>
            </a:r>
          </a:p>
          <a:p>
            <a:endParaRPr lang="ru-RU" sz="1600" dirty="0"/>
          </a:p>
          <a:p>
            <a:r>
              <a:rPr lang="ru-RU" sz="1600" dirty="0"/>
              <a:t>"Коллектив" помогает студентам стать востребованными профессионалами, готовыми к вызовам будущего рынка труда.</a:t>
            </a:r>
          </a:p>
          <a:p>
            <a:endParaRPr lang="ru-RU" sz="1600" dirty="0"/>
          </a:p>
          <a:p>
            <a:r>
              <a:rPr lang="ru-RU" sz="1600" dirty="0"/>
              <a:t>На фоне тренда на </a:t>
            </a:r>
            <a:r>
              <a:rPr lang="ru-RU" sz="1600" dirty="0" err="1"/>
              <a:t>импортозамещение</a:t>
            </a:r>
            <a:r>
              <a:rPr lang="ru-RU" sz="1600" dirty="0"/>
              <a:t> растёт спрос на отечественные цифровые решения в сфере образования. Лучшие платформы для организации командной работы сейчас недоступны из-за внешнеэкономических факторов.</a:t>
            </a:r>
          </a:p>
          <a:p>
            <a:r>
              <a:rPr lang="ru-RU" sz="1600" dirty="0"/>
              <a:t>Наш проект предлагает функционал, сравнимый с зарубежными аналогами, но полностью адаптирован для отечественного рынка. Это не просто альтернатива, а важный инструмент для развития независимой образовательной экосистемы в России.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7521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2" y="1271458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Продукт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82014" y="2477423"/>
            <a:ext cx="11400642" cy="28534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18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CBC5C1-AECF-FA41-F2BA-A6FB33BA6692}"/>
              </a:ext>
            </a:extLst>
          </p:cNvPr>
          <p:cNvSpPr txBox="1"/>
          <p:nvPr/>
        </p:nvSpPr>
        <p:spPr>
          <a:xfrm>
            <a:off x="211081" y="1927810"/>
            <a:ext cx="1016811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"Коллектив" — образовательная платформа для улучшения навыков командной работы. Она автоматизирует распределение студентов в команды, упрощает управление проектами и стимулирует сотрудничество через игровые механики.</a:t>
            </a:r>
          </a:p>
          <a:p>
            <a:r>
              <a:rPr lang="ru-RU" sz="1600" b="1" dirty="0"/>
              <a:t>Как работает: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Распределение команд: Автоматический подбор участников по критериям.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Управление: Инструменты для отслеживания задач и хранения файлов.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Геймификация: Награды за проекты с новыми партнёрами. (Система мотивации пользователей онлайн-платформы основана на накоплении баллов опыта за выполнение проектов. Накопленные баллы открывают доступ к персонализации профиля, премиум-функциям и прочему, что стимулирует активность пользователей. </a:t>
            </a:r>
          </a:p>
          <a:p>
            <a:r>
              <a:rPr lang="ru-RU" sz="1600" b="1" dirty="0"/>
              <a:t>Уникальность: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Игровая механика для мотивации.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Автоматизация процесса работы в командах.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Прозрачная оценка вклада участников.</a:t>
            </a:r>
          </a:p>
          <a:p>
            <a:endParaRPr lang="ru-RU" sz="1600" dirty="0"/>
          </a:p>
          <a:p>
            <a:r>
              <a:rPr lang="ru-RU" sz="1600" dirty="0"/>
              <a:t>Технологичность: Платформа построена на микросервисной архитектуре с облачным хранением данных и интеграцией с внешними системами.</a:t>
            </a:r>
          </a:p>
          <a:p>
            <a:r>
              <a:rPr lang="ru-RU" sz="1600" dirty="0"/>
              <a:t>"Коллектив" формирует специалистов, готовых к вызовам современного рынка труда.</a:t>
            </a:r>
          </a:p>
        </p:txBody>
      </p:sp>
    </p:spTree>
    <p:extLst>
      <p:ext uri="{BB962C8B-B14F-4D97-AF65-F5344CB8AC3E}">
        <p14:creationId xmlns:p14="http://schemas.microsoft.com/office/powerpoint/2010/main" val="110376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5667475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Масштабируемость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82014" y="2477423"/>
            <a:ext cx="11400642" cy="28534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18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CBC5C1-AECF-FA41-F2BA-A6FB33BA6692}"/>
              </a:ext>
            </a:extLst>
          </p:cNvPr>
          <p:cNvSpPr txBox="1"/>
          <p:nvPr/>
        </p:nvSpPr>
        <p:spPr>
          <a:xfrm>
            <a:off x="252096" y="2388023"/>
            <a:ext cx="101681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Возможность отправлять запросы на свободные места </a:t>
            </a:r>
          </a:p>
          <a:p>
            <a:r>
              <a:rPr lang="ru-RU" dirty="0"/>
              <a:t>Функция позволяет командам создавать запросы для поиска участников с нужными навыками, а пользователям — находить проекты, где требуется помощь. Это обеспечит гибкость работы и даст всем участникам возможность задействовать свои способности.</a:t>
            </a:r>
          </a:p>
          <a:p>
            <a:r>
              <a:rPr lang="ru-RU" b="1" dirty="0"/>
              <a:t>Система аналитики результатов </a:t>
            </a:r>
          </a:p>
          <a:p>
            <a:r>
              <a:rPr lang="ru-RU" dirty="0"/>
              <a:t>Система аналитики отображает ключевые данные о работе команды: кто выполнил больше всего задач, отправил больше сообщений в командном чате, а также кто чаще соблюдал или пропускал </a:t>
            </a:r>
            <a:r>
              <a:rPr lang="ru-RU" dirty="0" err="1"/>
              <a:t>дедлайны</a:t>
            </a:r>
            <a:r>
              <a:rPr lang="ru-RU" dirty="0"/>
              <a:t>. Для каждой задачи фиксируется, была ли она выполнена вовремя, раньше срока или с опозданием, и указывается, на сколько дней были отклонения. В конце проекта генерируется итоговая оценка команды, учитывающая эффективность выполнения задач, активность участников и соблюдение сроков. Эта функция повышает прозрачность работы, мотивирует участников и помогает преподавателям и командам улучшать организацию следующих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079623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68A49A-FDF1-5CF8-2245-EDF76967A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84A3817-D793-DBF6-F559-16DFBCFFE48D}"/>
              </a:ext>
            </a:extLst>
          </p:cNvPr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6C40A00-E900-C922-563C-9ECC04AFC8FC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96C15F-2575-0C3E-6D60-5287C8952CD4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BCE80CC2-BCCF-AB9E-5111-0FFEE55D8153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Проблема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57C1D51C-047D-F33E-4F91-CF38D0718258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04AF1466-3778-D742-4BBA-A45BBE39B697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3526866-973F-C730-D232-B33039B9AD65}"/>
              </a:ext>
            </a:extLst>
          </p:cNvPr>
          <p:cNvSpPr txBox="1">
            <a:spLocks/>
          </p:cNvSpPr>
          <p:nvPr/>
        </p:nvSpPr>
        <p:spPr>
          <a:xfrm>
            <a:off x="413537" y="2104728"/>
            <a:ext cx="11400642" cy="37663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Недостаток навыков командной работы: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Студенты редко работают с новыми партнёрами.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Решение: Автоматическое распределение команд способствует развитию </a:t>
            </a:r>
            <a:r>
              <a:rPr lang="ru-RU" sz="16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soft</a:t>
            </a: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skills</a:t>
            </a: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, включая коммуникацию и адаптивность.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Сложности управления проектами: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Преподаватели тратят много времени на распределение задач и контроль.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Решение: Платформа позволяет быстро распределять роли, отслеживать прогресс и анализировать вклад участников.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Отсутствие мотивации к сотрудничеству: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Студенты избегают работы с новыми партнёрами.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Решение: Геймификация через рейтинги и награды стимулирует сотрудничество.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Недостаток прозрачности: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Трудно объективно оценить вклад каждого участника.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Решение: Платформа фиксирует активность и вклад каждого пользователя.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Отсутствие гибких инструментов для работы с группами: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Трудности с организацией групп и отслеживанием прогресса.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Решение: Инструменты настройки команд и мониторинга прогресса.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92B5CC7-0D60-A308-9DE6-21B1CF39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D2B47A1-AE3A-1FF8-EF28-29CF02463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3989BBD-943A-14E3-6847-64DEBC819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B8FEC01A-8E4F-AA7E-A930-B9FBEA08E52A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24C0BCD0-D802-1B85-214B-18801982A06F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0F6D20A-27B6-302C-FE10-250D9974BABF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579D82D8-ED42-60E9-9AA7-5867EDA8A1C9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2155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92790" y="105144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Потребности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97097" y="1767473"/>
            <a:ext cx="9432022" cy="4398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1600" dirty="0">
              <a:latin typeface="+mn-lt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600" b="1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Основная аудитория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Студенты: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Потребность: Работать эффективно, развивать навыки.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Функционал: Геймификация через награды, автоматическое распределение в команды, удобный чат для работы.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Преподаватели: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Потребность: Экономить время и объективно оценивать работу студентов.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Функционал: Автоматическое распределение задач, аналитика вклада, инструменты для мониторинга.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Учебные заведения: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Потребность: Повысить качество образовательного процесса, повысить привлекательность заведения.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Функционал: Отчёты о командной работе, интеграция с образовательными платформами.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Дополнительная аудитория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Онлайн-школы и частные преподаватели: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Потребность: Организация и поддержка групповой работы студентов.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Функционал: Настройка команд, мониторинг прогресса, управление проектами.</a:t>
            </a:r>
          </a:p>
          <a:p>
            <a:pPr algn="l">
              <a:buClr>
                <a:srgbClr val="1C2D66"/>
              </a:buClr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Участники внеклассных проектов: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Потребность: Эффективное взаимодействие в командах.</a:t>
            </a:r>
          </a:p>
          <a:p>
            <a:pPr marL="285750" indent="-285750" algn="l">
              <a:buClr>
                <a:srgbClr val="1C2D66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Функционал: Файлообмен, управление проектами, мессенджер.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5688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-8389" y="6068641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аудитория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45519" y="5750987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E68CF2E4-DB9D-465A-9760-3F4E23D52315}"/>
              </a:ext>
            </a:extLst>
          </p:cNvPr>
          <p:cNvGrpSpPr/>
          <p:nvPr/>
        </p:nvGrpSpPr>
        <p:grpSpPr>
          <a:xfrm>
            <a:off x="109848" y="2100961"/>
            <a:ext cx="2232518" cy="990600"/>
            <a:chOff x="2540" y="1247793"/>
            <a:chExt cx="2476500" cy="990600"/>
          </a:xfrm>
          <a:solidFill>
            <a:srgbClr val="1C2D66"/>
          </a:solidFill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E327D8F5-D411-46C2-8004-5BAB6E7F836E}"/>
                </a:ext>
              </a:extLst>
            </p:cNvPr>
            <p:cNvSpPr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A27285A4-BBFF-4141-8F17-B7DA4D80CB8C}"/>
                </a:ext>
              </a:extLst>
            </p:cNvPr>
            <p:cNvSpPr txBox="1"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Преподаватели (</a:t>
              </a:r>
              <a:r>
                <a:rPr lang="en-US" sz="1600" dirty="0"/>
                <a:t>B2B</a:t>
              </a:r>
              <a:r>
                <a:rPr lang="ru-RU" sz="1600" kern="1200" dirty="0"/>
                <a:t>)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7DB7B942-846C-427E-9889-98CB224DA1F7}"/>
              </a:ext>
            </a:extLst>
          </p:cNvPr>
          <p:cNvGrpSpPr/>
          <p:nvPr/>
        </p:nvGrpSpPr>
        <p:grpSpPr>
          <a:xfrm>
            <a:off x="109847" y="3102936"/>
            <a:ext cx="2232519" cy="1932480"/>
            <a:chOff x="2540" y="2238393"/>
            <a:chExt cx="2476500" cy="193248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55A80FA0-C316-40AD-8C06-944221A75288}"/>
                </a:ext>
              </a:extLst>
            </p:cNvPr>
            <p:cNvSpPr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A22A826A-1429-49E7-B0D2-6F1768D6D856}"/>
                </a:ext>
              </a:extLst>
            </p:cNvPr>
            <p:cNvSpPr txBox="1"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0" lvl="1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Требуется автоматизация работы с командами и объективная оценка.</a:t>
              </a:r>
            </a:p>
            <a:p>
              <a:pPr marL="0" lvl="1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Готовы платить: Да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600" kern="1200" dirty="0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0FFB6B3F-E28B-8FD2-45EC-61AFE2BA1346}"/>
              </a:ext>
            </a:extLst>
          </p:cNvPr>
          <p:cNvGrpSpPr/>
          <p:nvPr/>
        </p:nvGrpSpPr>
        <p:grpSpPr>
          <a:xfrm>
            <a:off x="2548831" y="2100961"/>
            <a:ext cx="2232518" cy="990600"/>
            <a:chOff x="2540" y="1247793"/>
            <a:chExt cx="2476500" cy="990600"/>
          </a:xfrm>
          <a:solidFill>
            <a:srgbClr val="1C2D66"/>
          </a:solidFill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EC3FE31C-398C-1C9D-EC1A-C38F072BF7F2}"/>
                </a:ext>
              </a:extLst>
            </p:cNvPr>
            <p:cNvSpPr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C07B8669-6FFD-A3AF-0C1E-B5D11454A79D}"/>
                </a:ext>
              </a:extLst>
            </p:cNvPr>
            <p:cNvSpPr txBox="1"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Учебные заведения (</a:t>
              </a:r>
              <a:r>
                <a:rPr lang="en-US" sz="1600" dirty="0"/>
                <a:t>B2B</a:t>
              </a:r>
              <a:r>
                <a:rPr lang="ru-RU" sz="1600" kern="1200" dirty="0"/>
                <a:t>) 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EE718B6C-CC99-F0A6-6A3C-9C100B72AF66}"/>
              </a:ext>
            </a:extLst>
          </p:cNvPr>
          <p:cNvGrpSpPr/>
          <p:nvPr/>
        </p:nvGrpSpPr>
        <p:grpSpPr>
          <a:xfrm>
            <a:off x="4987814" y="2120835"/>
            <a:ext cx="2232516" cy="990600"/>
            <a:chOff x="2540" y="1247793"/>
            <a:chExt cx="2476500" cy="990600"/>
          </a:xfrm>
          <a:solidFill>
            <a:srgbClr val="1C2D66"/>
          </a:solidFill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DC8EE6DA-894B-EEC7-0790-5C58494D4E1A}"/>
                </a:ext>
              </a:extLst>
            </p:cNvPr>
            <p:cNvSpPr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23E14F18-95D8-777B-618B-EFB06F7CB477}"/>
                </a:ext>
              </a:extLst>
            </p:cNvPr>
            <p:cNvSpPr txBox="1"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/>
                <a:t>Онлайн-школы (</a:t>
              </a:r>
              <a:r>
                <a:rPr lang="en-US" sz="1600" dirty="0"/>
                <a:t>B2B)</a:t>
              </a:r>
              <a:endParaRPr lang="ru-RU" sz="1600" kern="1200" dirty="0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BB546706-8B12-84E0-C805-17FE52C14CFB}"/>
              </a:ext>
            </a:extLst>
          </p:cNvPr>
          <p:cNvGrpSpPr/>
          <p:nvPr/>
        </p:nvGrpSpPr>
        <p:grpSpPr>
          <a:xfrm>
            <a:off x="2548831" y="3102936"/>
            <a:ext cx="2232518" cy="1932480"/>
            <a:chOff x="2540" y="2238393"/>
            <a:chExt cx="2476500" cy="1932480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434993F8-A174-A4AC-5E7A-60956339B238}"/>
                </a:ext>
              </a:extLst>
            </p:cNvPr>
            <p:cNvSpPr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FC942876-2341-54A8-5376-07032E065294}"/>
                </a:ext>
              </a:extLst>
            </p:cNvPr>
            <p:cNvSpPr txBox="1"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Необходимо соответствие образовательным стандартам, повышение привлекательности заведения.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Готовы платить: Да.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200" kern="1200" dirty="0"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13A4C154-D651-0690-39E0-F02908E6385A}"/>
              </a:ext>
            </a:extLst>
          </p:cNvPr>
          <p:cNvGrpSpPr/>
          <p:nvPr/>
        </p:nvGrpSpPr>
        <p:grpSpPr>
          <a:xfrm>
            <a:off x="4987813" y="3121654"/>
            <a:ext cx="2232517" cy="1932480"/>
            <a:chOff x="2540" y="2238393"/>
            <a:chExt cx="2476500" cy="193248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6249EDF8-2DF7-4CEA-0131-E732AE25BC2D}"/>
                </a:ext>
              </a:extLst>
            </p:cNvPr>
            <p:cNvSpPr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4AA39634-E9FD-3D7A-E798-357E6CCFE9FE}"/>
                </a:ext>
              </a:extLst>
            </p:cNvPr>
            <p:cNvSpPr txBox="1"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Требуется управление проектами и контроль групповых заданий для больших потоков студентов.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Готовы платить: Да.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AD206259-7B25-9B37-ABDA-F063466531C1}"/>
              </a:ext>
            </a:extLst>
          </p:cNvPr>
          <p:cNvGrpSpPr/>
          <p:nvPr/>
        </p:nvGrpSpPr>
        <p:grpSpPr>
          <a:xfrm>
            <a:off x="7426797" y="3122810"/>
            <a:ext cx="2216372" cy="1932480"/>
            <a:chOff x="2540" y="2238393"/>
            <a:chExt cx="2476500" cy="1932480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xmlns="" id="{B2546951-B330-F045-F267-FEC8EC84177B}"/>
                </a:ext>
              </a:extLst>
            </p:cNvPr>
            <p:cNvSpPr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CD1E9E86-D105-7C9D-85C3-0C631889AC77}"/>
                </a:ext>
              </a:extLst>
            </p:cNvPr>
            <p:cNvSpPr txBox="1"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200" kern="1200" dirty="0"/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200" kern="1200" dirty="0"/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A6B1D8CE-21C5-518B-F392-B69874962C5B}"/>
              </a:ext>
            </a:extLst>
          </p:cNvPr>
          <p:cNvGrpSpPr/>
          <p:nvPr/>
        </p:nvGrpSpPr>
        <p:grpSpPr>
          <a:xfrm>
            <a:off x="9865779" y="3134180"/>
            <a:ext cx="2216373" cy="1932480"/>
            <a:chOff x="2540" y="2238393"/>
            <a:chExt cx="2476500" cy="1932480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2969F81A-F67A-AFED-55A2-8FBFAC37B0CC}"/>
                </a:ext>
              </a:extLst>
            </p:cNvPr>
            <p:cNvSpPr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3B062B70-0660-FD8E-CA4D-9195137473B1}"/>
                </a:ext>
              </a:extLst>
            </p:cNvPr>
            <p:cNvSpPr txBox="1"/>
            <p:nvPr/>
          </p:nvSpPr>
          <p:spPr>
            <a:xfrm>
              <a:off x="2540" y="2238393"/>
              <a:ext cx="2476500" cy="19324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Ищут решения для упрощения взаимодействия в командах и координации проектов.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kern="1200" dirty="0"/>
                <a:t>Готовы платить: Частично, при наличии доступных тарифов.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200" kern="1200" dirty="0"/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200" kern="1200" dirty="0"/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875E12EC-ECEE-A1E8-2A02-75472B118673}"/>
              </a:ext>
            </a:extLst>
          </p:cNvPr>
          <p:cNvGrpSpPr/>
          <p:nvPr/>
        </p:nvGrpSpPr>
        <p:grpSpPr>
          <a:xfrm>
            <a:off x="7426797" y="2120835"/>
            <a:ext cx="2216372" cy="990600"/>
            <a:chOff x="2540" y="1247793"/>
            <a:chExt cx="2476500" cy="990600"/>
          </a:xfrm>
          <a:solidFill>
            <a:srgbClr val="1C2D66"/>
          </a:solidFill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xmlns="" id="{2370289B-D5CC-D21F-4312-290EFE5F213A}"/>
                </a:ext>
              </a:extLst>
            </p:cNvPr>
            <p:cNvSpPr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3C502B17-CFF8-53BE-2B52-053B4B42CF63}"/>
                </a:ext>
              </a:extLst>
            </p:cNvPr>
            <p:cNvSpPr txBox="1"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/>
                <a:t>Школьники и студенты (</a:t>
              </a:r>
              <a:r>
                <a:rPr lang="en-US" sz="1600" dirty="0"/>
                <a:t>B2C)</a:t>
              </a:r>
              <a:endParaRPr lang="ru-RU" sz="1600" kern="1200" dirty="0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E776A8B1-1031-1F65-1BC2-6E969158BDC2}"/>
              </a:ext>
            </a:extLst>
          </p:cNvPr>
          <p:cNvGrpSpPr/>
          <p:nvPr/>
        </p:nvGrpSpPr>
        <p:grpSpPr>
          <a:xfrm>
            <a:off x="9845559" y="2132054"/>
            <a:ext cx="2232516" cy="990600"/>
            <a:chOff x="2540" y="1247793"/>
            <a:chExt cx="2476500" cy="990600"/>
          </a:xfrm>
          <a:solidFill>
            <a:srgbClr val="1C2D66"/>
          </a:solidFill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xmlns="" id="{8C173657-805B-DCF5-F98B-ADF9C9D0F354}"/>
                </a:ext>
              </a:extLst>
            </p:cNvPr>
            <p:cNvSpPr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492849B2-F318-5ACF-9E91-DEAA92528DCC}"/>
                </a:ext>
              </a:extLst>
            </p:cNvPr>
            <p:cNvSpPr txBox="1"/>
            <p:nvPr/>
          </p:nvSpPr>
          <p:spPr>
            <a:xfrm>
              <a:off x="2540" y="1247793"/>
              <a:ext cx="2476500" cy="9906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2928" tIns="178816" rIns="312928" bIns="178816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dirty="0"/>
                <a:t>Студенты, участвующие в внеклассных проектах (B2C)</a:t>
              </a:r>
              <a:endParaRPr lang="ru-RU" sz="1600" kern="1200" dirty="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54E390F1-BE53-F471-40D5-4D966E80504C}"/>
              </a:ext>
            </a:extLst>
          </p:cNvPr>
          <p:cNvSpPr txBox="1"/>
          <p:nvPr/>
        </p:nvSpPr>
        <p:spPr>
          <a:xfrm>
            <a:off x="7496826" y="3174014"/>
            <a:ext cx="20401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Нуждаются в удобных инструментах для выполнения командной работы и развития </a:t>
            </a:r>
            <a:r>
              <a:rPr lang="ru-RU" sz="1200" dirty="0" err="1"/>
              <a:t>soft</a:t>
            </a:r>
            <a:r>
              <a:rPr lang="ru-RU" sz="1200" dirty="0"/>
              <a:t> </a:t>
            </a:r>
            <a:r>
              <a:rPr lang="ru-RU" sz="1200" dirty="0" err="1"/>
              <a:t>skills</a:t>
            </a:r>
            <a:r>
              <a:rPr lang="ru-RU" sz="1200" dirty="0"/>
              <a:t>.</a:t>
            </a:r>
          </a:p>
          <a:p>
            <a:r>
              <a:rPr lang="ru-RU" sz="1200" dirty="0"/>
              <a:t>Готовы платить: Ограниченно, только за премиум-функции.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BE2A7BD-306B-6A3C-83EF-299014DB7519}"/>
              </a:ext>
            </a:extLst>
          </p:cNvPr>
          <p:cNvSpPr txBox="1"/>
          <p:nvPr/>
        </p:nvSpPr>
        <p:spPr>
          <a:xfrm>
            <a:off x="610156" y="4758416"/>
            <a:ext cx="123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1200" dirty="0"/>
              <a:t>Приоритетные</a:t>
            </a:r>
            <a:endParaRPr lang="ru-RU" sz="1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C11857-0B04-018D-2556-626D656A947E}"/>
              </a:ext>
            </a:extLst>
          </p:cNvPr>
          <p:cNvSpPr txBox="1"/>
          <p:nvPr/>
        </p:nvSpPr>
        <p:spPr>
          <a:xfrm>
            <a:off x="3049140" y="4758417"/>
            <a:ext cx="123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1200"/>
              <a:t>Приоритетные</a:t>
            </a:r>
            <a:endParaRPr lang="ru-RU" sz="1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FB74426-7538-C6A1-223E-210A13F4601F}"/>
              </a:ext>
            </a:extLst>
          </p:cNvPr>
          <p:cNvSpPr txBox="1"/>
          <p:nvPr/>
        </p:nvSpPr>
        <p:spPr>
          <a:xfrm>
            <a:off x="5488122" y="4758415"/>
            <a:ext cx="123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1200"/>
              <a:t>Приоритетные</a:t>
            </a:r>
            <a:endParaRPr lang="ru-RU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405789E-B34B-BE02-3B4A-CD5964968929}"/>
              </a:ext>
            </a:extLst>
          </p:cNvPr>
          <p:cNvSpPr txBox="1"/>
          <p:nvPr/>
        </p:nvSpPr>
        <p:spPr>
          <a:xfrm>
            <a:off x="7861883" y="4758415"/>
            <a:ext cx="134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Неп</a:t>
            </a:r>
            <a:r>
              <a:rPr lang="ru-RU" sz="1200" b="1" kern="1200" dirty="0"/>
              <a:t>риоритетные</a:t>
            </a:r>
            <a:endParaRPr lang="ru-RU" sz="1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04A082F-833A-A58C-B55E-48C43F8A3EAA}"/>
              </a:ext>
            </a:extLst>
          </p:cNvPr>
          <p:cNvSpPr txBox="1"/>
          <p:nvPr/>
        </p:nvSpPr>
        <p:spPr>
          <a:xfrm>
            <a:off x="10300865" y="4758414"/>
            <a:ext cx="134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Неп</a:t>
            </a:r>
            <a:r>
              <a:rPr lang="ru-RU" sz="1200" b="1" kern="1200" dirty="0"/>
              <a:t>риоритетные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557884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5214007" y="1864319"/>
            <a:ext cx="6563921" cy="35344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16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76065" y="5680655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3" name="Объект 6">
            <a:extLst>
              <a:ext uri="{FF2B5EF4-FFF2-40B4-BE49-F238E27FC236}">
                <a16:creationId xmlns:a16="http://schemas.microsoft.com/office/drawing/2014/main" xmlns="" id="{B7F18F0B-1800-459A-B57C-8B38FC35B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9272"/>
              </p:ext>
            </p:extLst>
          </p:nvPr>
        </p:nvGraphicFramePr>
        <p:xfrm>
          <a:off x="413537" y="2253289"/>
          <a:ext cx="4943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447DAFCF-25F3-4CA7-B581-1DE6E83AB2A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91761D5-1EB9-E880-9E6C-1FD14FE35CA6}"/>
              </a:ext>
            </a:extLst>
          </p:cNvPr>
          <p:cNvSpPr txBox="1"/>
          <p:nvPr/>
        </p:nvSpPr>
        <p:spPr>
          <a:xfrm>
            <a:off x="5587164" y="1515357"/>
            <a:ext cx="72486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PAM (Potential Addressable Market):</a:t>
            </a:r>
          </a:p>
          <a:p>
            <a:r>
              <a:rPr lang="ru-RU" sz="1400" dirty="0"/>
              <a:t>Максимально возможный рынок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B2B: </a:t>
            </a:r>
            <a:r>
              <a:rPr lang="ru-RU" sz="1400" dirty="0"/>
              <a:t>Учебные заведения (школы, университеты, онлайн-школы) — 4,46 млрд 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B2C: </a:t>
            </a:r>
            <a:r>
              <a:rPr lang="ru-RU" sz="1400" dirty="0"/>
              <a:t>Все студенты в России (20 млн) — 72 млрд ₽.</a:t>
            </a:r>
          </a:p>
          <a:p>
            <a:r>
              <a:rPr lang="ru-RU" sz="1400" dirty="0"/>
              <a:t>Итого: 76,46 млрд ₽.</a:t>
            </a:r>
          </a:p>
          <a:p>
            <a:r>
              <a:rPr lang="en-US" sz="1400" b="1" dirty="0"/>
              <a:t>TAM (Total Addressable Market):</a:t>
            </a:r>
          </a:p>
          <a:p>
            <a:r>
              <a:rPr lang="ru-RU" sz="1400" dirty="0"/>
              <a:t>Реальный доступный рынок: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B2B: 10% </a:t>
            </a:r>
            <a:r>
              <a:rPr lang="ru-RU" sz="1400" dirty="0"/>
              <a:t>учебных заведений подключаются — 446 млн 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B2C: 5% </a:t>
            </a:r>
            <a:r>
              <a:rPr lang="ru-RU" sz="1400" dirty="0"/>
              <a:t>студентов готовы купить подписку — 3,6 млрд ₽.</a:t>
            </a:r>
          </a:p>
          <a:p>
            <a:r>
              <a:rPr lang="ru-RU" sz="1400" dirty="0"/>
              <a:t>Итого: 4,046 млрд ₽.</a:t>
            </a:r>
          </a:p>
          <a:p>
            <a:r>
              <a:rPr lang="en-US" sz="1400" b="1" dirty="0"/>
              <a:t>SAM (Serviceable Addressable Market):</a:t>
            </a:r>
            <a:endParaRPr lang="en-US" sz="1400" dirty="0"/>
          </a:p>
          <a:p>
            <a:r>
              <a:rPr lang="ru-RU" sz="1400" dirty="0"/>
              <a:t>Доступный рынок для </a:t>
            </a:r>
            <a:r>
              <a:rPr lang="ru-RU" sz="1400" dirty="0" err="1"/>
              <a:t>стартапа</a:t>
            </a:r>
            <a:r>
              <a:rPr lang="ru-RU" sz="1400" dirty="0"/>
              <a:t> в первый год: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B2B: 50% </a:t>
            </a:r>
            <a:r>
              <a:rPr lang="ru-RU" sz="1400" dirty="0"/>
              <a:t>учебных заведений из </a:t>
            </a:r>
            <a:r>
              <a:rPr lang="en-US" sz="1400" dirty="0"/>
              <a:t>TAM </a:t>
            </a:r>
            <a:r>
              <a:rPr lang="ru-RU" sz="1400" dirty="0"/>
              <a:t>подключаются — 223 млн 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B2C: 5% </a:t>
            </a:r>
            <a:r>
              <a:rPr lang="ru-RU" sz="1400" dirty="0"/>
              <a:t>студентов из </a:t>
            </a:r>
            <a:r>
              <a:rPr lang="en-US" sz="1400" dirty="0"/>
              <a:t>TAM </a:t>
            </a:r>
            <a:r>
              <a:rPr lang="ru-RU" sz="1400" dirty="0"/>
              <a:t>покупают подписку — 180 млн ₽.</a:t>
            </a:r>
          </a:p>
          <a:p>
            <a:r>
              <a:rPr lang="ru-RU" sz="1400" dirty="0"/>
              <a:t>Итого: 403 млн ₽.</a:t>
            </a:r>
          </a:p>
          <a:p>
            <a:r>
              <a:rPr lang="en-US" sz="1400" b="1" dirty="0"/>
              <a:t>SOM (Serviceable Obtainable Market):</a:t>
            </a:r>
            <a:endParaRPr lang="en-US" sz="1400" dirty="0"/>
          </a:p>
          <a:p>
            <a:r>
              <a:rPr lang="ru-RU" sz="1400" dirty="0"/>
              <a:t>Реально достижимый рынок в первый год: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B2B: 25% </a:t>
            </a:r>
            <a:r>
              <a:rPr lang="ru-RU" sz="1400" dirty="0"/>
              <a:t>учебных заведений из </a:t>
            </a:r>
            <a:r>
              <a:rPr lang="en-US" sz="1400" dirty="0"/>
              <a:t>SAM </a:t>
            </a:r>
            <a:r>
              <a:rPr lang="ru-RU" sz="1400" dirty="0"/>
              <a:t>подключаются — 55,75 млн 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B2C: 5% </a:t>
            </a:r>
            <a:r>
              <a:rPr lang="ru-RU" sz="1400" dirty="0"/>
              <a:t>студентов из </a:t>
            </a:r>
            <a:r>
              <a:rPr lang="en-US" sz="1400" dirty="0"/>
              <a:t>SAM </a:t>
            </a:r>
            <a:r>
              <a:rPr lang="ru-RU" sz="1400" dirty="0"/>
              <a:t>покупают подписку — 9 млн ₽.</a:t>
            </a:r>
          </a:p>
          <a:p>
            <a:r>
              <a:rPr lang="ru-RU" sz="1400" dirty="0"/>
              <a:t>Итого: 64,75 млн ₽.</a:t>
            </a:r>
          </a:p>
        </p:txBody>
      </p:sp>
    </p:spTree>
    <p:extLst>
      <p:ext uri="{BB962C8B-B14F-4D97-AF65-F5344CB8AC3E}">
        <p14:creationId xmlns:p14="http://schemas.microsoft.com/office/powerpoint/2010/main" val="107612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737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725F577-6840-26D6-9D4A-3C7CEFA68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8174"/>
              </p:ext>
            </p:extLst>
          </p:nvPr>
        </p:nvGraphicFramePr>
        <p:xfrm>
          <a:off x="43136" y="2387390"/>
          <a:ext cx="812800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xmlns="" val="363334657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xmlns="" val="193177940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xmlns="" val="8779013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xmlns="" val="82016714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xmlns="" val="371644454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xmlns="" val="4233799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Параметр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2D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Microsoft Teams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2D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Moodle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2D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Google Classroom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2D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Trello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2D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Коллектив (ваш продукт)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2D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407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Автоматизация командной работы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Частично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Полная автоматизация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502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Оценка вклада участников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Есть (метрики работы)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355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Инструменты геймификации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Есть (очки, рейтинги)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937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Аналитика и мониторинг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Частично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Да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Да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Нет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Расширенная аналитика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80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Стоимость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Высокая (подписка)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/>
                        <a:t>Бесплатно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/>
                        <a:t>Бесплатно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Бесплатно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Доступная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827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Простота внедрения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/>
                        <a:t>Сложная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Сложная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/>
                        <a:t>Простая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Простая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Простая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46669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79C6291-C3F3-01F0-8B8A-E6DA42C0B1E1}"/>
              </a:ext>
            </a:extLst>
          </p:cNvPr>
          <p:cNvSpPr txBox="1"/>
          <p:nvPr/>
        </p:nvSpPr>
        <p:spPr>
          <a:xfrm>
            <a:off x="8443986" y="1994234"/>
            <a:ext cx="34940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Косвенные конкуренты: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Традиционные аналоговые инструменты, такие как бумажные журналы, таблицы Excel, или простые мессенджеры (</a:t>
            </a:r>
            <a:r>
              <a:rPr lang="ru-RU" sz="1600" dirty="0" err="1"/>
              <a:t>WhatsApp</a:t>
            </a:r>
            <a:r>
              <a:rPr lang="ru-RU" sz="1600" dirty="0"/>
              <a:t>, Telegram).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Они используются в образовательных учреждениях, где ещё не внедрили современные цифровые решения.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6E5B5A-F538-13C7-EB0C-823023AC8D75}"/>
              </a:ext>
            </a:extLst>
          </p:cNvPr>
          <p:cNvSpPr txBox="1"/>
          <p:nvPr/>
        </p:nvSpPr>
        <p:spPr>
          <a:xfrm>
            <a:off x="43136" y="2016779"/>
            <a:ext cx="2150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Основные 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1009931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8837CC3-0DAF-4BE8-9735-BDBB5C0D00D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3953" y="2217294"/>
            <a:ext cx="10211189" cy="3946298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Мы выбираем Бизнес-модель: B2B2C</a:t>
            </a:r>
          </a:p>
          <a:p>
            <a:pPr algn="l">
              <a:buFont typeface="+mj-lt"/>
              <a:buAutoNum type="arabicPeriod"/>
            </a:pPr>
            <a:r>
              <a:rPr lang="ru-RU" sz="1800" b="1" dirty="0"/>
              <a:t> Кто наши клиенты?</a:t>
            </a:r>
            <a:endParaRPr lang="ru-RU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B2B:</a:t>
            </a:r>
            <a:r>
              <a:rPr lang="ru-RU" dirty="0"/>
              <a:t> Учебные заведения и преподаватели (основной клиент для долгосрочного сотрудничества).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B2C:</a:t>
            </a:r>
            <a:r>
              <a:rPr lang="ru-RU" dirty="0"/>
              <a:t> Студенты(конечные пользователи, которые будут активно использовать платформу).</a:t>
            </a:r>
          </a:p>
          <a:p>
            <a:pPr algn="l">
              <a:buFont typeface="+mj-lt"/>
              <a:buAutoNum type="arabicPeriod"/>
            </a:pPr>
            <a:r>
              <a:rPr lang="ru-RU" sz="1800" b="1" dirty="0"/>
              <a:t> Ценностное предложение:</a:t>
            </a:r>
            <a:endParaRPr lang="ru-RU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Для учебных заведений: Упрощение организации учебного процесса, повышение производительности студентов, инновационность.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Для студентов: Простая работа в команде, единое пространство для проектов.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Для преподавателей: Легкий контроль выполнения заданий, отслеживание прогресса команд.</a:t>
            </a:r>
          </a:p>
          <a:p>
            <a:pPr algn="l">
              <a:buFont typeface="+mj-lt"/>
              <a:buAutoNum type="arabicPeriod"/>
            </a:pPr>
            <a:r>
              <a:rPr lang="ru-RU" sz="1800" b="1" dirty="0"/>
              <a:t> Основной фокус:</a:t>
            </a:r>
            <a:endParaRPr lang="ru-RU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Продажа лицензий учебным заведениям (B2B).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Индивидуальные подписки или бесплатный базовый доступ для студентов и преподавателей (B2C).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20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604" y="542916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7421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8837CC3-0DAF-4BE8-9735-BDBB5C0D00D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817635" y="542916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7483" y="1911776"/>
            <a:ext cx="104585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Каналы продаж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	Прямые продажи</a:t>
            </a:r>
            <a:r>
              <a:rPr lang="en-US" dirty="0"/>
              <a:t>: </a:t>
            </a:r>
            <a:r>
              <a:rPr lang="ru-RU" dirty="0"/>
              <a:t>Персональные встречи с представителями учебных заведений</a:t>
            </a:r>
          </a:p>
          <a:p>
            <a:r>
              <a:rPr lang="ru-RU" dirty="0"/>
              <a:t>	Таргетированная реклама:</a:t>
            </a:r>
            <a:r>
              <a:rPr lang="en-US" dirty="0"/>
              <a:t> </a:t>
            </a:r>
            <a:r>
              <a:rPr lang="ru-RU" dirty="0"/>
              <a:t>Размещение рекламы в </a:t>
            </a:r>
            <a:r>
              <a:rPr lang="en-US" dirty="0"/>
              <a:t>VK </a:t>
            </a:r>
            <a:r>
              <a:rPr lang="ru-RU" dirty="0"/>
              <a:t>и </a:t>
            </a:r>
            <a:r>
              <a:rPr lang="en-US" dirty="0"/>
              <a:t>Telegram</a:t>
            </a:r>
          </a:p>
          <a:p>
            <a:r>
              <a:rPr lang="ru-RU" b="1" dirty="0"/>
              <a:t>Монетизация</a:t>
            </a:r>
            <a:r>
              <a:rPr lang="en-US" b="1" dirty="0"/>
              <a:t>:</a:t>
            </a:r>
          </a:p>
          <a:p>
            <a:r>
              <a:rPr lang="en-US" b="1" dirty="0"/>
              <a:t>	</a:t>
            </a:r>
            <a:r>
              <a:rPr lang="ru-RU" b="1" dirty="0"/>
              <a:t>Модель подписки (SaaS):</a:t>
            </a:r>
            <a:endParaRPr lang="ru-RU" dirty="0"/>
          </a:p>
          <a:p>
            <a:r>
              <a:rPr lang="ru-RU" b="1" dirty="0"/>
              <a:t>	Для учебных заведений (B2B):</a:t>
            </a:r>
            <a:endParaRPr lang="ru-RU" dirty="0"/>
          </a:p>
          <a:p>
            <a:pPr lvl="1"/>
            <a:r>
              <a:rPr lang="ru-RU" dirty="0"/>
              <a:t>		Продажа годовой или полугодовой подписки.</a:t>
            </a:r>
          </a:p>
          <a:p>
            <a:pPr lvl="1"/>
            <a:r>
              <a:rPr lang="ru-RU" dirty="0"/>
              <a:t>		Стоимость варьируется в зависимости от количества студентов.</a:t>
            </a:r>
          </a:p>
          <a:p>
            <a:pPr lvl="1"/>
            <a:r>
              <a:rPr lang="ru-RU" dirty="0"/>
              <a:t>		Пример: 200–300 рублей за студента в год.</a:t>
            </a:r>
          </a:p>
          <a:p>
            <a:r>
              <a:rPr lang="en-US" b="1" dirty="0"/>
              <a:t>	</a:t>
            </a:r>
            <a:r>
              <a:rPr lang="ru-RU" b="1" dirty="0"/>
              <a:t>Для индивидуальных пользователей (B2C):</a:t>
            </a:r>
            <a:endParaRPr lang="ru-RU" dirty="0"/>
          </a:p>
          <a:p>
            <a:pPr lvl="1"/>
            <a:r>
              <a:rPr lang="ru-RU" dirty="0"/>
              <a:t>		Бесплатная версия с ограниченными функциями (</a:t>
            </a:r>
            <a:r>
              <a:rPr lang="ru-RU" dirty="0" err="1"/>
              <a:t>Freemium</a:t>
            </a:r>
            <a:r>
              <a:rPr lang="ru-RU" dirty="0"/>
              <a:t>).</a:t>
            </a:r>
          </a:p>
          <a:p>
            <a:pPr lvl="1"/>
            <a:r>
              <a:rPr lang="ru-RU" dirty="0"/>
              <a:t>		Платная версия с расширенными возможностями (Premium), например, 300–		500 рублей в месяц.</a:t>
            </a:r>
          </a:p>
          <a:p>
            <a:r>
              <a:rPr lang="ru-RU" b="1" dirty="0"/>
              <a:t>	Баннерная реклама</a:t>
            </a:r>
            <a:r>
              <a:rPr lang="en-US" b="1" dirty="0"/>
              <a:t>: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</a:t>
            </a:r>
            <a:r>
              <a:rPr lang="ru-RU" dirty="0"/>
              <a:t>На бесплатной версии будет видена баннерную рекламу на странице.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78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737982" y="1319669"/>
            <a:ext cx="9227492" cy="800103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272521" y="1283955"/>
            <a:ext cx="8266888" cy="7790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Экосистема монетизации стартапа</a:t>
            </a:r>
            <a:endParaRPr lang="en-US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570" y="2574240"/>
            <a:ext cx="12192000" cy="207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8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Экономические показатели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169" y="1847892"/>
            <a:ext cx="124347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Доходы</a:t>
            </a:r>
          </a:p>
          <a:p>
            <a:r>
              <a:rPr lang="ru-RU" b="1" dirty="0"/>
              <a:t>Предположения:</a:t>
            </a:r>
            <a:endParaRPr lang="ru-RU" dirty="0"/>
          </a:p>
          <a:p>
            <a:r>
              <a:rPr lang="ru-RU" dirty="0"/>
              <a:t>	Корпоративный тариф</a:t>
            </a:r>
          </a:p>
          <a:p>
            <a:r>
              <a:rPr lang="ru-RU" dirty="0"/>
              <a:t>	Цена за студента 200руб</a:t>
            </a:r>
            <a:r>
              <a:rPr lang="en-US" dirty="0"/>
              <a:t>/</a:t>
            </a:r>
            <a:r>
              <a:rPr lang="ru-RU" dirty="0"/>
              <a:t>год</a:t>
            </a:r>
          </a:p>
          <a:p>
            <a:r>
              <a:rPr lang="ru-RU" dirty="0"/>
              <a:t>	Средний размер </a:t>
            </a:r>
            <a:r>
              <a:rPr lang="ru-RU" dirty="0" err="1"/>
              <a:t>филлиала</a:t>
            </a:r>
            <a:r>
              <a:rPr lang="ru-RU" dirty="0"/>
              <a:t> 800 студентов</a:t>
            </a:r>
          </a:p>
          <a:p>
            <a:r>
              <a:rPr lang="ru-RU" dirty="0"/>
              <a:t>	</a:t>
            </a:r>
            <a:r>
              <a:rPr lang="ru-RU" b="1" dirty="0"/>
              <a:t>Доход  с 1 </a:t>
            </a:r>
            <a:r>
              <a:rPr lang="ru-RU" b="1" dirty="0" err="1"/>
              <a:t>учебнго</a:t>
            </a:r>
            <a:r>
              <a:rPr lang="ru-RU" b="1" dirty="0"/>
              <a:t> заведения</a:t>
            </a:r>
            <a:r>
              <a:rPr lang="en-US" b="1" dirty="0"/>
              <a:t>:</a:t>
            </a:r>
            <a:r>
              <a:rPr lang="ru-RU" b="1" dirty="0"/>
              <a:t> 800</a:t>
            </a:r>
            <a:r>
              <a:rPr lang="en-US" b="1" dirty="0"/>
              <a:t>*</a:t>
            </a:r>
            <a:r>
              <a:rPr lang="ru-RU" b="1" dirty="0"/>
              <a:t>200=160000руб</a:t>
            </a:r>
            <a:r>
              <a:rPr lang="en-US" b="1" dirty="0"/>
              <a:t>/</a:t>
            </a:r>
            <a:r>
              <a:rPr lang="ru-RU" b="1" dirty="0"/>
              <a:t>год</a:t>
            </a:r>
          </a:p>
          <a:p>
            <a:r>
              <a:rPr lang="ru-RU" dirty="0"/>
              <a:t>	Индивидуальная подписка.</a:t>
            </a:r>
          </a:p>
          <a:p>
            <a:r>
              <a:rPr lang="ru-RU" dirty="0"/>
              <a:t>	Цена 300 </a:t>
            </a:r>
            <a:r>
              <a:rPr lang="ru-RU" dirty="0" err="1"/>
              <a:t>руб</a:t>
            </a:r>
            <a:r>
              <a:rPr lang="en-US" dirty="0"/>
              <a:t>/</a:t>
            </a:r>
            <a:r>
              <a:rPr lang="ru-RU" dirty="0" err="1"/>
              <a:t>мес</a:t>
            </a:r>
            <a:endParaRPr lang="ru-RU" dirty="0"/>
          </a:p>
          <a:p>
            <a:r>
              <a:rPr lang="ru-RU" dirty="0"/>
              <a:t>	Конверсия 5% от базы студентов</a:t>
            </a:r>
          </a:p>
          <a:p>
            <a:r>
              <a:rPr lang="ru-RU" dirty="0"/>
              <a:t>	800</a:t>
            </a:r>
            <a:r>
              <a:rPr lang="en-US" dirty="0"/>
              <a:t>*</a:t>
            </a:r>
            <a:r>
              <a:rPr lang="ru-RU" dirty="0"/>
              <a:t>0,05 = 40 пользователей</a:t>
            </a:r>
          </a:p>
          <a:p>
            <a:r>
              <a:rPr lang="ru-RU" dirty="0"/>
              <a:t>	</a:t>
            </a:r>
            <a:r>
              <a:rPr lang="ru-RU" b="1" dirty="0"/>
              <a:t>Доход с индивидуальных подписок в год 40*300*12=144000 </a:t>
            </a:r>
            <a:r>
              <a:rPr lang="ru-RU" b="1" dirty="0" err="1"/>
              <a:t>руб</a:t>
            </a:r>
            <a:r>
              <a:rPr lang="en-US" b="1" dirty="0"/>
              <a:t>/</a:t>
            </a:r>
            <a:r>
              <a:rPr lang="ru-RU" b="1" dirty="0"/>
              <a:t>год</a:t>
            </a:r>
          </a:p>
          <a:p>
            <a:r>
              <a:rPr lang="ru-RU" b="1" dirty="0"/>
              <a:t>	</a:t>
            </a:r>
            <a:r>
              <a:rPr lang="ru-RU" dirty="0"/>
              <a:t>Реклама для бесплатных пользователей баннерная реклама</a:t>
            </a:r>
          </a:p>
          <a:p>
            <a:r>
              <a:rPr lang="ru-RU" dirty="0"/>
              <a:t>	50 </a:t>
            </a:r>
            <a:r>
              <a:rPr lang="ru-RU" dirty="0" err="1"/>
              <a:t>руб</a:t>
            </a:r>
            <a:r>
              <a:rPr lang="ru-RU" dirty="0"/>
              <a:t> за 1000 показов*8000 показов= 400 руб. </a:t>
            </a:r>
            <a:r>
              <a:rPr lang="ru-RU" b="1" dirty="0"/>
              <a:t>(За год 4800 </a:t>
            </a:r>
            <a:r>
              <a:rPr lang="ru-RU" b="1" dirty="0" err="1"/>
              <a:t>руб</a:t>
            </a:r>
            <a:r>
              <a:rPr lang="ru-RU" b="1" dirty="0"/>
              <a:t>)</a:t>
            </a:r>
          </a:p>
          <a:p>
            <a:r>
              <a:rPr lang="ru-RU" b="1" dirty="0"/>
              <a:t>Итого 160000+144000+ 4800=308800 </a:t>
            </a:r>
            <a:r>
              <a:rPr lang="ru-RU" b="1" dirty="0" err="1"/>
              <a:t>руб</a:t>
            </a:r>
            <a:r>
              <a:rPr lang="en-US" b="1" dirty="0"/>
              <a:t>/</a:t>
            </a:r>
            <a:r>
              <a:rPr lang="ru-RU" b="1" dirty="0"/>
              <a:t>год с 1 учебного заведения</a:t>
            </a: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8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Экономические показатели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89769" y="2377203"/>
            <a:ext cx="124347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Расходы</a:t>
            </a:r>
          </a:p>
          <a:p>
            <a:r>
              <a:rPr lang="ru-RU" dirty="0"/>
              <a:t>	 5,000(хостинг)+5,000(реклама для B2C)+20,000(B2B реклама по необходимости)</a:t>
            </a:r>
          </a:p>
          <a:p>
            <a:r>
              <a:rPr lang="ru-RU" b="1" dirty="0"/>
              <a:t>Доходы</a:t>
            </a:r>
          </a:p>
          <a:p>
            <a:r>
              <a:rPr lang="ru-RU" b="1" dirty="0"/>
              <a:t>	</a:t>
            </a:r>
            <a:r>
              <a:rPr lang="ru-RU" dirty="0"/>
              <a:t> Общие доходы зависят от количества заведений:</a:t>
            </a:r>
          </a:p>
          <a:p>
            <a:r>
              <a:rPr lang="ru-RU" dirty="0"/>
              <a:t>	1 клиент: 25,733 руб./мес. 	</a:t>
            </a:r>
          </a:p>
          <a:p>
            <a:r>
              <a:rPr lang="ru-RU" dirty="0"/>
              <a:t>	2 клиента: 25,733×2=51,466 руб./</a:t>
            </a:r>
            <a:r>
              <a:rPr lang="ru-RU" dirty="0" err="1"/>
              <a:t>мес</a:t>
            </a:r>
            <a:endParaRPr lang="ru-RU" dirty="0"/>
          </a:p>
          <a:p>
            <a:r>
              <a:rPr lang="ru-RU" b="1" dirty="0"/>
              <a:t>Точка безубыточности</a:t>
            </a:r>
          </a:p>
          <a:p>
            <a:r>
              <a:rPr lang="ru-RU" b="1" dirty="0"/>
              <a:t>	 Необходимое количество клиентов для безубыточности:</a:t>
            </a:r>
            <a:endParaRPr lang="ru-RU" dirty="0"/>
          </a:p>
          <a:p>
            <a:r>
              <a:rPr lang="ru-RU" dirty="0"/>
              <a:t>	120,000/308,800=0,39 клиента (округлим до 1 клиента).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49696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5756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Дорожная карта развития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77821" y="2198231"/>
            <a:ext cx="1101226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Осень 2024 (Сентябрь–Ноябрь):</a:t>
            </a:r>
          </a:p>
          <a:p>
            <a:r>
              <a:rPr lang="en-US" sz="2000" dirty="0"/>
              <a:t>	</a:t>
            </a:r>
            <a:r>
              <a:rPr lang="ru-RU" sz="2000" dirty="0"/>
              <a:t>Формирование команды</a:t>
            </a:r>
          </a:p>
          <a:p>
            <a:r>
              <a:rPr lang="ru-RU" sz="2000" dirty="0"/>
              <a:t>	Начало разработки </a:t>
            </a:r>
            <a:r>
              <a:rPr lang="en-US" sz="2000" dirty="0"/>
              <a:t>MVP</a:t>
            </a:r>
          </a:p>
          <a:p>
            <a:r>
              <a:rPr lang="ru-RU" sz="2000" b="1" dirty="0"/>
              <a:t>Зима 2024/2025 (Декабрь–Февраль):</a:t>
            </a:r>
            <a:endParaRPr lang="en-US" sz="2000" b="1" dirty="0"/>
          </a:p>
          <a:p>
            <a:r>
              <a:rPr lang="en-US" sz="2000" dirty="0"/>
              <a:t>	</a:t>
            </a:r>
            <a:r>
              <a:rPr lang="ru-RU" sz="2000" dirty="0"/>
              <a:t>Тестирование прототипа</a:t>
            </a:r>
          </a:p>
          <a:p>
            <a:r>
              <a:rPr lang="ru-RU" sz="2000" dirty="0"/>
              <a:t>	Доработка продукта</a:t>
            </a:r>
          </a:p>
          <a:p>
            <a:r>
              <a:rPr lang="ru-RU" sz="2000" b="1" dirty="0"/>
              <a:t>Весна 2025 (Март–Май)</a:t>
            </a:r>
            <a:endParaRPr lang="ru-RU" sz="2000" dirty="0"/>
          </a:p>
          <a:p>
            <a:r>
              <a:rPr lang="ru-RU" sz="2000" b="1" dirty="0"/>
              <a:t>	</a:t>
            </a:r>
            <a:r>
              <a:rPr lang="ru-RU" sz="2000" dirty="0"/>
              <a:t>Подготовка выхода</a:t>
            </a:r>
          </a:p>
          <a:p>
            <a:r>
              <a:rPr lang="ru-RU" sz="2000" b="1" dirty="0"/>
              <a:t>Лето 2025 (Июнь–Август):</a:t>
            </a:r>
          </a:p>
          <a:p>
            <a:r>
              <a:rPr lang="ru-RU" sz="2000" dirty="0"/>
              <a:t>	Привлечение первых клиентов</a:t>
            </a:r>
          </a:p>
          <a:p>
            <a:r>
              <a:rPr lang="ru-RU" sz="2000" dirty="0"/>
              <a:t>	Переговоры с учебными заведениями</a:t>
            </a:r>
          </a:p>
          <a:p>
            <a:r>
              <a:rPr lang="ru-RU" sz="2000" dirty="0"/>
              <a:t>	Юридическое оформление</a:t>
            </a:r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38423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Риски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090415D8-33FB-C10F-0C9E-9055FDB7C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851592"/>
              </p:ext>
            </p:extLst>
          </p:nvPr>
        </p:nvGraphicFramePr>
        <p:xfrm>
          <a:off x="1514540" y="2163590"/>
          <a:ext cx="8127999" cy="4026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9450">
                  <a:extLst>
                    <a:ext uri="{9D8B030D-6E8A-4147-A177-3AD203B41FA5}">
                      <a16:colId xmlns:a16="http://schemas.microsoft.com/office/drawing/2014/main" xmlns="" val="1068666120"/>
                    </a:ext>
                  </a:extLst>
                </a:gridCol>
                <a:gridCol w="873060">
                  <a:extLst>
                    <a:ext uri="{9D8B030D-6E8A-4147-A177-3AD203B41FA5}">
                      <a16:colId xmlns:a16="http://schemas.microsoft.com/office/drawing/2014/main" xmlns="" val="3611929773"/>
                    </a:ext>
                  </a:extLst>
                </a:gridCol>
                <a:gridCol w="4035489">
                  <a:extLst>
                    <a:ext uri="{9D8B030D-6E8A-4147-A177-3AD203B41FA5}">
                      <a16:colId xmlns:a16="http://schemas.microsoft.com/office/drawing/2014/main" xmlns="" val="2270050574"/>
                    </a:ext>
                  </a:extLst>
                </a:gridCol>
              </a:tblGrid>
              <a:tr h="399157">
                <a:tc>
                  <a:txBody>
                    <a:bodyPr/>
                    <a:lstStyle/>
                    <a:p>
                      <a:r>
                        <a:rPr lang="ru-RU" sz="1400" dirty="0"/>
                        <a:t>Риск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Решение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Долгий цикл </a:t>
                      </a:r>
                      <a:r>
                        <a:rPr lang="en-US" sz="1400" dirty="0"/>
                        <a:t>B2B </a:t>
                      </a:r>
                      <a:r>
                        <a:rPr lang="ru-RU" sz="1400" dirty="0"/>
                        <a:t>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Высокий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Пилотные проекты с небольшими школами, гибкие тестовые периоды, демонстрация кейсов.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823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Конкуренция с </a:t>
                      </a:r>
                      <a:r>
                        <a:rPr lang="en-US" sz="1400" dirty="0"/>
                        <a:t>EdTech </a:t>
                      </a:r>
                      <a:r>
                        <a:rPr lang="ru-RU" sz="1400" dirty="0"/>
                        <a:t>лидерами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Высокий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Уникальные функции, таргетинг онлайн-школ и нишевых клиентов.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189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Низкая платёжеспособность </a:t>
                      </a:r>
                      <a:r>
                        <a:rPr lang="en-US" sz="1400" dirty="0"/>
                        <a:t>B2C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Freemium</a:t>
                      </a:r>
                      <a:r>
                        <a:rPr lang="ru-RU" sz="1400" dirty="0"/>
                        <a:t>-модель, реферальная программа, премиальные функции с высокой ценностью.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052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Технические сложности внедрения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Технические тесты, поддержка интеграции, простой и удобный интерфейс.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357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Недостаток финансирования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Привлечение инвесторов, гранты, оптимизация бюджета с фокусом на разработку и маркетинг.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052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Слабая вовлечённость пользователей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Обучающие вебинары, обратная связь, мотивация через геймификацию и функционал.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130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Ограниченность человеческих ресурсов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Низкий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Привлечение подрядчиков на ключевые этапы. Оптимизация задач в команде.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1694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398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610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Запрос к аудитории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27045" y="2380342"/>
            <a:ext cx="108134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ищем поддержку для реализации пилотного запуска:</a:t>
            </a:r>
          </a:p>
          <a:p>
            <a:endParaRPr lang="ru-RU" dirty="0"/>
          </a:p>
          <a:p>
            <a:r>
              <a:rPr lang="ru-RU" b="1" dirty="0"/>
              <a:t>Финансирование (необязательно):</a:t>
            </a:r>
          </a:p>
          <a:p>
            <a:endParaRPr lang="ru-RU" dirty="0"/>
          </a:p>
          <a:p>
            <a:r>
              <a:rPr lang="ru-RU" dirty="0"/>
              <a:t>Объём: до 5 млн рублей.</a:t>
            </a:r>
          </a:p>
          <a:p>
            <a:r>
              <a:rPr lang="ru-RU" dirty="0"/>
              <a:t>Цели: улучшение качества, ускорение реализации, повышение окупаемости проекта.</a:t>
            </a:r>
          </a:p>
          <a:p>
            <a:endParaRPr lang="ru-RU" dirty="0"/>
          </a:p>
          <a:p>
            <a:r>
              <a:rPr lang="ru-RU" b="1" dirty="0"/>
              <a:t>Экспертиза:</a:t>
            </a:r>
          </a:p>
          <a:p>
            <a:r>
              <a:rPr lang="ru-RU" dirty="0"/>
              <a:t>Консультации по </a:t>
            </a:r>
            <a:r>
              <a:rPr lang="ru-RU" dirty="0" err="1"/>
              <a:t>EdTech</a:t>
            </a:r>
            <a:r>
              <a:rPr lang="ru-RU" dirty="0"/>
              <a:t> и масштабированию.</a:t>
            </a:r>
          </a:p>
          <a:p>
            <a:endParaRPr lang="ru-RU" dirty="0"/>
          </a:p>
          <a:p>
            <a:r>
              <a:rPr lang="ru-RU" b="1" dirty="0"/>
              <a:t>Партнёрства:</a:t>
            </a:r>
          </a:p>
          <a:p>
            <a:r>
              <a:rPr lang="ru-RU" dirty="0"/>
              <a:t>Подключение пилотных школ и университетов.</a:t>
            </a:r>
          </a:p>
          <a:p>
            <a:r>
              <a:rPr lang="ru-RU" dirty="0"/>
              <a:t>Выход на стратегических партнёров.</a:t>
            </a:r>
          </a:p>
        </p:txBody>
      </p:sp>
    </p:spTree>
    <p:extLst>
      <p:ext uri="{BB962C8B-B14F-4D97-AF65-F5344CB8AC3E}">
        <p14:creationId xmlns:p14="http://schemas.microsoft.com/office/powerpoint/2010/main" val="2773635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Команда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9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Кудрявцев Никита Евгеньевич – Руководитель проекта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Буряков Исмаил Тимурович – Руководитель ИТ-отдела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73445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51229" y="2109124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TG - @Nukemanchick</a:t>
            </a: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98295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1405</Words>
  <Application>Microsoft Office PowerPoint</Application>
  <PresentationFormat>Широкоэкранный</PresentationFormat>
  <Paragraphs>272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Microsoft Sans Serif</vt:lpstr>
      <vt:lpstr>Times New Roman</vt:lpstr>
      <vt:lpstr>Wingdings</vt:lpstr>
      <vt:lpstr>Тема Office</vt:lpstr>
      <vt:lpstr>АКСЕЛЕРАЦИОННАЯ ПРОГРАММА «ФИНСОЦТЕХ»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«ФИНСОЦТЕХ»</dc:title>
  <dc:creator>Васильев Иван Алексеевич</dc:creator>
  <cp:lastModifiedBy>ISMAIL</cp:lastModifiedBy>
  <cp:revision>44</cp:revision>
  <dcterms:created xsi:type="dcterms:W3CDTF">2024-11-18T10:46:32Z</dcterms:created>
  <dcterms:modified xsi:type="dcterms:W3CDTF">2024-12-15T17:40:29Z</dcterms:modified>
</cp:coreProperties>
</file>