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  <p:sldMasterId id="2147483654" r:id="rId2"/>
    <p:sldMasterId id="2147483657" r:id="rId3"/>
  </p:sldMasterIdLst>
  <p:notesMasterIdLst>
    <p:notesMasterId r:id="rId13"/>
  </p:notesMasterIdLst>
  <p:sldIdLst>
    <p:sldId id="257" r:id="rId4"/>
    <p:sldId id="266" r:id="rId5"/>
    <p:sldId id="267" r:id="rId6"/>
    <p:sldId id="268" r:id="rId7"/>
    <p:sldId id="261" r:id="rId8"/>
    <p:sldId id="262" r:id="rId9"/>
    <p:sldId id="263" r:id="rId10"/>
    <p:sldId id="264" r:id="rId11"/>
    <p:sldId id="265" r:id="rId12"/>
  </p:sldIdLst>
  <p:sldSz cx="18288000" cy="10287000"/>
  <p:notesSz cx="18288000" cy="10287000"/>
  <p:embeddedFontLst>
    <p:embeddedFont>
      <p:font typeface="Montserrat Black" panose="00000A00000000000000" pitchFamily="2" charset="-52"/>
      <p:bold r:id="rId14"/>
      <p:boldItalic r:id="rId15"/>
    </p:embeddedFont>
    <p:embeddedFont>
      <p:font typeface="Montserrat ExtraBold" panose="00000900000000000000" pitchFamily="2" charset="-52"/>
      <p:bold r:id="rId16"/>
      <p:boldItalic r:id="rId17"/>
    </p:embeddedFont>
    <p:embeddedFont>
      <p:font typeface="Montserrat Light" panose="00000400000000000000" pitchFamily="2" charset="-52"/>
      <p:regular r:id="rId18"/>
      <p:bold r:id="rId19"/>
      <p:italic r:id="rId20"/>
      <p:boldItalic r:id="rId21"/>
    </p:embeddedFont>
    <p:embeddedFont>
      <p:font typeface="Montserrat SemiBold" panose="00000700000000000000" pitchFamily="2" charset="-52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glnbs4Nx2bTb/3RkyMmNXGlRrQ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FF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F45C47A-3232-4DBE-B793-6562DDC6B729}">
  <a:tblStyle styleId="{EF45C47A-3232-4DBE-B793-6562DDC6B72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8ECF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8ECF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283" autoAdjust="0"/>
  </p:normalViewPr>
  <p:slideViewPr>
    <p:cSldViewPr snapToGrid="0">
      <p:cViewPr varScale="1">
        <p:scale>
          <a:sx n="72" d="100"/>
          <a:sy n="72" d="100"/>
        </p:scale>
        <p:origin x="654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8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1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5715000" y="771525"/>
            <a:ext cx="68580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54479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76" name="Google Shape;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95382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76" name="Google Shape;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23566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5" name="Google Shape;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14" name="Google Shape;11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9" name="Google Shape;1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8291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240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6920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139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86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220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1;p2">
            <a:extLst>
              <a:ext uri="{FF2B5EF4-FFF2-40B4-BE49-F238E27FC236}">
                <a16:creationId xmlns:a16="http://schemas.microsoft.com/office/drawing/2014/main" id="{D1F19068-D88F-440A-BF0E-C42FAFE1BA1B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-1581" b="14702"/>
          <a:stretch/>
        </p:blipFill>
        <p:spPr>
          <a:xfrm>
            <a:off x="7352779" y="419100"/>
            <a:ext cx="10935222" cy="81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4;p2">
            <a:extLst>
              <a:ext uri="{FF2B5EF4-FFF2-40B4-BE49-F238E27FC236}">
                <a16:creationId xmlns:a16="http://schemas.microsoft.com/office/drawing/2014/main" id="{B7A8184D-222C-416A-9F2B-5AB7DC0B7419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 r="1499"/>
          <a:stretch/>
        </p:blipFill>
        <p:spPr>
          <a:xfrm>
            <a:off x="-12779" y="0"/>
            <a:ext cx="16181656" cy="10294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54626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4">
            <a:extLst>
              <a:ext uri="{FF2B5EF4-FFF2-40B4-BE49-F238E27FC236}">
                <a16:creationId xmlns:a16="http://schemas.microsoft.com/office/drawing/2014/main" id="{BC8EC264-9801-4D9C-81A6-B0BAA6B42D0A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0528" b="14702"/>
          <a:stretch/>
        </p:blipFill>
        <p:spPr>
          <a:xfrm>
            <a:off x="0" y="2171701"/>
            <a:ext cx="8555249" cy="811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22977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1;p2">
            <a:extLst>
              <a:ext uri="{FF2B5EF4-FFF2-40B4-BE49-F238E27FC236}">
                <a16:creationId xmlns:a16="http://schemas.microsoft.com/office/drawing/2014/main" id="{1BF70F08-7864-49F1-9881-233F90C8DF17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0528" t="8289" b="-1058"/>
          <a:stretch/>
        </p:blipFill>
        <p:spPr>
          <a:xfrm>
            <a:off x="0" y="0"/>
            <a:ext cx="7428297" cy="76635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73374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/>
          <p:nvPr/>
        </p:nvSpPr>
        <p:spPr>
          <a:xfrm>
            <a:off x="5110448" y="505213"/>
            <a:ext cx="12384741" cy="6068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0" i="0" u="none" strike="noStrike" cap="none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ОПТИЧЕСКИЕ ТЕНЗОМЕТРИЧЕСКИЕ ДАТЧИКИ НА ОСНОВЕ ЛАЗЕРНО-ИНДУЦИРОВАННЫХ ПЕРИОДИЧЕСКИХ ПОВЕРХНОСТНЫХ СТРУКТУР (ЛИППС)</a:t>
            </a:r>
            <a:endParaRPr sz="5400" dirty="0"/>
          </a:p>
        </p:txBody>
      </p:sp>
      <p:sp>
        <p:nvSpPr>
          <p:cNvPr id="63" name="Google Shape;63;p2"/>
          <p:cNvSpPr txBox="1"/>
          <p:nvPr/>
        </p:nvSpPr>
        <p:spPr>
          <a:xfrm>
            <a:off x="9532620" y="6573369"/>
            <a:ext cx="8755380" cy="280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124AB2"/>
                </a:solidFill>
                <a:latin typeface="Montserrat ExtraBold"/>
                <a:sym typeface="Montserrat ExtraBold"/>
              </a:rPr>
              <a:t>Васильев Максим</a:t>
            </a:r>
            <a:endParaRPr dirty="0"/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Тел.: +7(981)762-36-62</a:t>
            </a:r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Mail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: </a:t>
            </a:r>
            <a:r>
              <a:rPr lang="en-US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mack.vasil2013@yandex.ru</a:t>
            </a:r>
            <a:endParaRPr dirty="0"/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Университет ИТМО, Санкт-Петербург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ПРОБЛЕМА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2" name="Google Shape;72;p3"/>
          <p:cNvSpPr txBox="1"/>
          <p:nvPr/>
        </p:nvSpPr>
        <p:spPr>
          <a:xfrm>
            <a:off x="16494121" y="757724"/>
            <a:ext cx="12597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02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2E2A796-00FF-32A7-1D44-4CC56330B8F0}"/>
              </a:ext>
            </a:extLst>
          </p:cNvPr>
          <p:cNvGrpSpPr/>
          <p:nvPr/>
        </p:nvGrpSpPr>
        <p:grpSpPr>
          <a:xfrm>
            <a:off x="378066" y="1712050"/>
            <a:ext cx="9935829" cy="4379467"/>
            <a:chOff x="2784762" y="4006858"/>
            <a:chExt cx="10103029" cy="3035064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DDFEF8A3-C14D-55E0-E203-CFB1D525C679}"/>
                </a:ext>
              </a:extLst>
            </p:cNvPr>
            <p:cNvSpPr/>
            <p:nvPr/>
          </p:nvSpPr>
          <p:spPr>
            <a:xfrm>
              <a:off x="2784762" y="4006858"/>
              <a:ext cx="10103029" cy="3035064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FC2C93-AF72-100A-EF2B-8FD0C2C207B9}"/>
                </a:ext>
              </a:extLst>
            </p:cNvPr>
            <p:cNvSpPr txBox="1"/>
            <p:nvPr/>
          </p:nvSpPr>
          <p:spPr>
            <a:xfrm>
              <a:off x="3081908" y="4287321"/>
              <a:ext cx="9568505" cy="2642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Проблема: </a:t>
              </a:r>
            </a:p>
            <a:p>
              <a:pPr marL="571500" indent="-57150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повышение точности тензометрических измерений деформаций различного вида</a:t>
              </a:r>
            </a:p>
            <a:p>
              <a:pPr marL="571500" indent="-57150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уменьшение габаритов устройства</a:t>
              </a:r>
            </a:p>
            <a:p>
              <a:pPr marL="571500" indent="-57150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расширение сферы применений</a:t>
              </a:r>
            </a:p>
            <a:p>
              <a:pPr marL="571500" indent="-57150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удешевление производства устройств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9D8E16C9-6261-6349-4CAB-FCFCF82ECC72}"/>
              </a:ext>
            </a:extLst>
          </p:cNvPr>
          <p:cNvGrpSpPr/>
          <p:nvPr/>
        </p:nvGrpSpPr>
        <p:grpSpPr>
          <a:xfrm>
            <a:off x="262101" y="6607959"/>
            <a:ext cx="9935829" cy="3005612"/>
            <a:chOff x="2658548" y="4762836"/>
            <a:chExt cx="10814043" cy="3526132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9C78AB8C-8428-2CDB-DFEF-6159C17AAF56}"/>
                </a:ext>
              </a:extLst>
            </p:cNvPr>
            <p:cNvSpPr/>
            <p:nvPr/>
          </p:nvSpPr>
          <p:spPr>
            <a:xfrm>
              <a:off x="2658548" y="4762836"/>
              <a:ext cx="10814043" cy="3526132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05F8D00-608B-2AE7-D9A5-148C1476251A}"/>
                </a:ext>
              </a:extLst>
            </p:cNvPr>
            <p:cNvSpPr txBox="1"/>
            <p:nvPr/>
          </p:nvSpPr>
          <p:spPr>
            <a:xfrm>
              <a:off x="3059956" y="4938245"/>
              <a:ext cx="10412635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Потребители: </a:t>
              </a:r>
            </a:p>
            <a:p>
              <a:pPr marL="571500" indent="-571500">
                <a:buClr>
                  <a:schemeClr val="bg1"/>
                </a:buClr>
                <a:buFont typeface="Wingdings" panose="05000000000000000000" pitchFamily="2" charset="2"/>
                <a:buChar char="q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архитектурно-строительные отрасли</a:t>
              </a:r>
            </a:p>
            <a:p>
              <a:pPr marL="571500" indent="-571500">
                <a:buClr>
                  <a:schemeClr val="bg1"/>
                </a:buClr>
                <a:buFont typeface="Wingdings" panose="05000000000000000000" pitchFamily="2" charset="2"/>
                <a:buChar char="q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оборудование для лабораторных исследований</a:t>
              </a:r>
            </a:p>
            <a:p>
              <a:pPr marL="571500" indent="-571500">
                <a:buClr>
                  <a:schemeClr val="bg1"/>
                </a:buClr>
                <a:buFont typeface="Wingdings" panose="05000000000000000000" pitchFamily="2" charset="2"/>
                <a:buChar char="q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медицинское оборудование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B790581-2386-D6DF-5987-60FA41504A38}"/>
              </a:ext>
            </a:extLst>
          </p:cNvPr>
          <p:cNvGrpSpPr/>
          <p:nvPr/>
        </p:nvGrpSpPr>
        <p:grpSpPr>
          <a:xfrm>
            <a:off x="10040668" y="1712050"/>
            <a:ext cx="8456958" cy="7901521"/>
            <a:chOff x="10040668" y="1712050"/>
            <a:chExt cx="8456958" cy="7901521"/>
          </a:xfrm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F69ED540-59A0-6DAE-4AA8-156306416CEC}"/>
                </a:ext>
              </a:extLst>
            </p:cNvPr>
            <p:cNvSpPr/>
            <p:nvPr/>
          </p:nvSpPr>
          <p:spPr>
            <a:xfrm>
              <a:off x="10784473" y="1712050"/>
              <a:ext cx="6969348" cy="7901521"/>
            </a:xfrm>
            <a:prstGeom prst="roundRect">
              <a:avLst>
                <a:gd name="adj" fmla="val 12036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2BF55F89-B39D-D56E-530D-2FA99B067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00846" y="3726972"/>
              <a:ext cx="6336602" cy="499099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6FF2102-2073-8955-9F82-30F2E2717101}"/>
                </a:ext>
              </a:extLst>
            </p:cNvPr>
            <p:cNvSpPr txBox="1"/>
            <p:nvPr/>
          </p:nvSpPr>
          <p:spPr>
            <a:xfrm>
              <a:off x="10040668" y="2158607"/>
              <a:ext cx="845695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Шумовые эффекты в тензорезистивных элементах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023ADF6-EA8A-A7D5-3356-5C576D0C2E19}"/>
              </a:ext>
            </a:extLst>
          </p:cNvPr>
          <p:cNvSpPr txBox="1"/>
          <p:nvPr/>
        </p:nvSpPr>
        <p:spPr>
          <a:xfrm>
            <a:off x="0" y="9979223"/>
            <a:ext cx="111610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Walter D., </a:t>
            </a:r>
            <a:r>
              <a:rPr lang="en-US" dirty="0" err="1"/>
              <a:t>Bülau</a:t>
            </a:r>
            <a:r>
              <a:rPr lang="en-US" dirty="0"/>
              <a:t> A., Zimmermann A. Review on excess noise measurements of resistors //Sensors. – 2023. – Т. 23. – №. 3. – С. 1107.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8537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 txBox="1"/>
          <p:nvPr/>
        </p:nvSpPr>
        <p:spPr>
          <a:xfrm>
            <a:off x="472194" y="205621"/>
            <a:ext cx="98148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РЕШЕНИЕ ПРОБЛЕМЫ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1" name="Google Shape;81;p4"/>
          <p:cNvSpPr txBox="1"/>
          <p:nvPr/>
        </p:nvSpPr>
        <p:spPr>
          <a:xfrm>
            <a:off x="16438560" y="757724"/>
            <a:ext cx="13708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03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2F96261-E4F2-2FC6-B8FF-A0895F39A433}"/>
              </a:ext>
            </a:extLst>
          </p:cNvPr>
          <p:cNvGrpSpPr/>
          <p:nvPr/>
        </p:nvGrpSpPr>
        <p:grpSpPr>
          <a:xfrm>
            <a:off x="531936" y="1390120"/>
            <a:ext cx="15825640" cy="1649715"/>
            <a:chOff x="2784762" y="4006858"/>
            <a:chExt cx="16091954" cy="1143288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9A09B096-3C13-8AEC-6570-CA8DC8B41286}"/>
                </a:ext>
              </a:extLst>
            </p:cNvPr>
            <p:cNvSpPr/>
            <p:nvPr/>
          </p:nvSpPr>
          <p:spPr>
            <a:xfrm>
              <a:off x="2784762" y="4006858"/>
              <a:ext cx="16091954" cy="1143288"/>
            </a:xfrm>
            <a:prstGeom prst="round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2B665B-D460-FDB7-44A4-3D7B0B79F6BE}"/>
                </a:ext>
              </a:extLst>
            </p:cNvPr>
            <p:cNvSpPr txBox="1"/>
            <p:nvPr/>
          </p:nvSpPr>
          <p:spPr>
            <a:xfrm>
              <a:off x="3104251" y="4290552"/>
              <a:ext cx="15452974" cy="575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ОПТИЧЕСКИЙ ТЕНЗОМЕТРИЧЕСКИЙ ДАТЧИК</a:t>
              </a:r>
            </a:p>
          </p:txBody>
        </p:sp>
      </p:grpSp>
      <p:pic>
        <p:nvPicPr>
          <p:cNvPr id="5" name="Рисунок 4" descr="Изображение выглядит как текст, снимок экрана, Прямоугольник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6268844C-E0B6-6FAD-4ADE-F0CFD66CFE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77" y="3692012"/>
            <a:ext cx="8523888" cy="5434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1815C7-5723-0C45-C42C-AB4698283D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694"/>
          <a:stretch/>
        </p:blipFill>
        <p:spPr>
          <a:xfrm>
            <a:off x="5545857" y="3774429"/>
            <a:ext cx="3302308" cy="284077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FBBBD44-EC3B-9951-D25B-E54499A87DB6}"/>
              </a:ext>
            </a:extLst>
          </p:cNvPr>
          <p:cNvSpPr/>
          <p:nvPr/>
        </p:nvSpPr>
        <p:spPr>
          <a:xfrm>
            <a:off x="590553" y="8504334"/>
            <a:ext cx="5040031" cy="4068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500 мкм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CDC154C7-49B4-25CF-F60C-FAB3E4560CDB}"/>
              </a:ext>
            </a:extLst>
          </p:cNvPr>
          <p:cNvGrpSpPr/>
          <p:nvPr/>
        </p:nvGrpSpPr>
        <p:grpSpPr>
          <a:xfrm rot="5400000">
            <a:off x="-1811405" y="6187733"/>
            <a:ext cx="5040032" cy="406831"/>
            <a:chOff x="928969" y="6238876"/>
            <a:chExt cx="5062256" cy="406831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09B892E3-77AC-8BC6-0496-C12CBBF21CAA}"/>
                </a:ext>
              </a:extLst>
            </p:cNvPr>
            <p:cNvSpPr/>
            <p:nvPr/>
          </p:nvSpPr>
          <p:spPr>
            <a:xfrm>
              <a:off x="928970" y="6238876"/>
              <a:ext cx="5062255" cy="4068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</a:rPr>
                <a:t>500 мкм</a:t>
              </a:r>
            </a:p>
          </p:txBody>
        </p: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8090BF87-FB39-8888-02C4-849CD608649E}"/>
                </a:ext>
              </a:extLst>
            </p:cNvPr>
            <p:cNvCxnSpPr>
              <a:cxnSpLocks/>
            </p:cNvCxnSpPr>
            <p:nvPr/>
          </p:nvCxnSpPr>
          <p:spPr>
            <a:xfrm>
              <a:off x="928969" y="6547000"/>
              <a:ext cx="506225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85279AF-3D84-BC64-C6FC-C2413CB2457E}"/>
              </a:ext>
            </a:extLst>
          </p:cNvPr>
          <p:cNvCxnSpPr>
            <a:cxnSpLocks/>
          </p:cNvCxnSpPr>
          <p:nvPr/>
        </p:nvCxnSpPr>
        <p:spPr>
          <a:xfrm>
            <a:off x="590552" y="8812458"/>
            <a:ext cx="504003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2707A249-52E4-A1A0-E6FA-366C6E16EECA}"/>
              </a:ext>
            </a:extLst>
          </p:cNvPr>
          <p:cNvGrpSpPr/>
          <p:nvPr/>
        </p:nvGrpSpPr>
        <p:grpSpPr>
          <a:xfrm>
            <a:off x="9399897" y="3774428"/>
            <a:ext cx="1291631" cy="2761001"/>
            <a:chOff x="9547814" y="4258520"/>
            <a:chExt cx="1291631" cy="2761001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91660075-5B0B-8129-8ED1-6139FD504A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0229"/>
            <a:stretch/>
          </p:blipFill>
          <p:spPr>
            <a:xfrm rot="16200000">
              <a:off x="8813129" y="4993205"/>
              <a:ext cx="2761001" cy="1291631"/>
            </a:xfrm>
            <a:prstGeom prst="rect">
              <a:avLst/>
            </a:prstGeom>
          </p:spPr>
        </p:pic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FF74A787-4C8E-E37D-2311-5A904A546D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62075" y="5568704"/>
              <a:ext cx="444684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D8FA4AAD-300D-A27C-B7CD-0BF2FF6E9D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67949" y="4698184"/>
              <a:ext cx="438810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545B04A8-F9E0-BC5A-31D5-DFF70D2DE488}"/>
                </a:ext>
              </a:extLst>
            </p:cNvPr>
            <p:cNvCxnSpPr>
              <a:cxnSpLocks/>
            </p:cNvCxnSpPr>
            <p:nvPr/>
          </p:nvCxnSpPr>
          <p:spPr>
            <a:xfrm>
              <a:off x="10706759" y="4693421"/>
              <a:ext cx="0" cy="870520"/>
            </a:xfrm>
            <a:prstGeom prst="line">
              <a:avLst/>
            </a:prstGeom>
            <a:ln w="28575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56017D6-DA70-9759-3470-1D32951BB37E}"/>
                </a:ext>
              </a:extLst>
            </p:cNvPr>
            <p:cNvSpPr txBox="1"/>
            <p:nvPr/>
          </p:nvSpPr>
          <p:spPr>
            <a:xfrm rot="16200000">
              <a:off x="10175203" y="4983960"/>
              <a:ext cx="7553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660 </a:t>
              </a:r>
              <a:r>
                <a:rPr lang="ru-RU" dirty="0"/>
                <a:t>нм</a:t>
              </a:r>
            </a:p>
          </p:txBody>
        </p:sp>
      </p:grpSp>
      <p:sp>
        <p:nvSpPr>
          <p:cNvPr id="33" name="Стрелка: вправо 32">
            <a:extLst>
              <a:ext uri="{FF2B5EF4-FFF2-40B4-BE49-F238E27FC236}">
                <a16:creationId xmlns:a16="http://schemas.microsoft.com/office/drawing/2014/main" id="{83524EBB-23B5-3681-19AF-A7474D3834AB}"/>
              </a:ext>
            </a:extLst>
          </p:cNvPr>
          <p:cNvSpPr/>
          <p:nvPr/>
        </p:nvSpPr>
        <p:spPr>
          <a:xfrm rot="10800000">
            <a:off x="8871257" y="4189507"/>
            <a:ext cx="812800" cy="171450"/>
          </a:xfrm>
          <a:prstGeom prst="rightArrow">
            <a:avLst>
              <a:gd name="adj1" fmla="val 50000"/>
              <a:gd name="adj2" fmla="val 175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: вправо 33">
            <a:extLst>
              <a:ext uri="{FF2B5EF4-FFF2-40B4-BE49-F238E27FC236}">
                <a16:creationId xmlns:a16="http://schemas.microsoft.com/office/drawing/2014/main" id="{580B9316-183B-BF00-3AA7-8BBCC68747B9}"/>
              </a:ext>
            </a:extLst>
          </p:cNvPr>
          <p:cNvSpPr/>
          <p:nvPr/>
        </p:nvSpPr>
        <p:spPr>
          <a:xfrm rot="10800000">
            <a:off x="8871257" y="5846863"/>
            <a:ext cx="812800" cy="171450"/>
          </a:xfrm>
          <a:prstGeom prst="rightArrow">
            <a:avLst>
              <a:gd name="adj1" fmla="val 50000"/>
              <a:gd name="adj2" fmla="val 175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 descr="Изображение выглядит как в помещении, компьютер, стена, лазер&#10;&#10;Автоматически созданное описание">
            <a:extLst>
              <a:ext uri="{FF2B5EF4-FFF2-40B4-BE49-F238E27FC236}">
                <a16:creationId xmlns:a16="http://schemas.microsoft.com/office/drawing/2014/main" id="{8E39614D-1EB4-9BB8-4154-C62A35958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67" b="12775"/>
          <a:stretch>
            <a:fillRect/>
          </a:stretch>
        </p:blipFill>
        <p:spPr bwMode="auto">
          <a:xfrm>
            <a:off x="9682233" y="6876202"/>
            <a:ext cx="8525085" cy="3288552"/>
          </a:xfrm>
          <a:prstGeom prst="roundRect">
            <a:avLst>
              <a:gd name="adj" fmla="val 1881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2540000" dir="5400000" algn="ctr" rotWithShape="0">
              <a:srgbClr val="000000">
                <a:alpha val="0"/>
              </a:srgbClr>
            </a:outerShdw>
            <a:reflection blurRad="12700" stA="38000" endPos="28000" dist="5000" dir="5400000" sy="-100000" algn="bl" rotWithShape="0"/>
          </a:effectLst>
        </p:spPr>
      </p:pic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499D777F-5684-D680-9627-89A7520FA077}"/>
              </a:ext>
            </a:extLst>
          </p:cNvPr>
          <p:cNvSpPr/>
          <p:nvPr/>
        </p:nvSpPr>
        <p:spPr>
          <a:xfrm>
            <a:off x="10399136" y="5773742"/>
            <a:ext cx="7091277" cy="1062477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Montserrat SemiBold" panose="00000700000000000000" pitchFamily="2" charset="-52"/>
              </a:rPr>
              <a:t>Дифракция на периодической структуре типа ЛИППС</a:t>
            </a:r>
          </a:p>
        </p:txBody>
      </p:sp>
      <p:sp>
        <p:nvSpPr>
          <p:cNvPr id="6" name="Google Shape;82;p4">
            <a:extLst>
              <a:ext uri="{FF2B5EF4-FFF2-40B4-BE49-F238E27FC236}">
                <a16:creationId xmlns:a16="http://schemas.microsoft.com/office/drawing/2014/main" id="{021E156F-AD93-8D1E-1E09-95D409429562}"/>
              </a:ext>
            </a:extLst>
          </p:cNvPr>
          <p:cNvSpPr txBox="1"/>
          <p:nvPr/>
        </p:nvSpPr>
        <p:spPr>
          <a:xfrm>
            <a:off x="10762320" y="3210804"/>
            <a:ext cx="7444998" cy="221599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24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Особенности:</a:t>
            </a:r>
          </a:p>
          <a:p>
            <a:pPr marL="469900" lvl="2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4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Оптический диапазон</a:t>
            </a:r>
            <a:endParaRPr lang="ru-RU" sz="2400" dirty="0">
              <a:ea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4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ЛИППС – дифракционная решетка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400" dirty="0">
                <a:solidFill>
                  <a:srgbClr val="4674C9"/>
                </a:solidFill>
                <a:latin typeface="Montserrat SemiBold"/>
                <a:sym typeface="Montserrat SemiBold"/>
              </a:rPr>
              <a:t>Свойства предсказуемы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400" dirty="0">
                <a:solidFill>
                  <a:srgbClr val="4674C9"/>
                </a:solidFill>
                <a:latin typeface="Montserrat SemiBold"/>
                <a:sym typeface="Montserrat SemiBold"/>
              </a:rPr>
              <a:t>Ожидаемая высокая точность измерений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400" dirty="0">
                <a:solidFill>
                  <a:srgbClr val="4674C9"/>
                </a:solidFill>
                <a:latin typeface="Montserrat SemiBold"/>
                <a:sym typeface="Montserrat SemiBold"/>
              </a:rPr>
              <a:t>Низкая себестоимость производства</a:t>
            </a:r>
          </a:p>
        </p:txBody>
      </p:sp>
    </p:spTree>
    <p:extLst>
      <p:ext uri="{BB962C8B-B14F-4D97-AF65-F5344CB8AC3E}">
        <p14:creationId xmlns:p14="http://schemas.microsoft.com/office/powerpoint/2010/main" val="788441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FE90A53-DAEF-C11C-4B28-823DDA6E935D}"/>
              </a:ext>
            </a:extLst>
          </p:cNvPr>
          <p:cNvSpPr/>
          <p:nvPr/>
        </p:nvSpPr>
        <p:spPr>
          <a:xfrm>
            <a:off x="1785257" y="1337666"/>
            <a:ext cx="14653303" cy="8941538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Google Shape;79;p4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 txBox="1"/>
          <p:nvPr/>
        </p:nvSpPr>
        <p:spPr>
          <a:xfrm>
            <a:off x="472194" y="205621"/>
            <a:ext cx="14129177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ТЕХНОЛОГИЯ И РЕЗУЛЬТАТЫ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1" name="Google Shape;81;p4"/>
          <p:cNvSpPr txBox="1"/>
          <p:nvPr/>
        </p:nvSpPr>
        <p:spPr>
          <a:xfrm>
            <a:off x="16438560" y="757724"/>
            <a:ext cx="13708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03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3" name="Рисунок 2" descr="Изображение выглядит как линия, диаграмма, График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C7DF187-997A-310F-C99F-841796070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330" y="2352192"/>
            <a:ext cx="6184444" cy="383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Изображение выглядит как текст, линия, График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B2633F4A-C9D5-7C93-BE7F-88C60F0BF3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331" y="6424280"/>
            <a:ext cx="6184443" cy="371540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D69A12E-A461-E1A9-8C2D-9124EC51AB69}"/>
              </a:ext>
            </a:extLst>
          </p:cNvPr>
          <p:cNvSpPr/>
          <p:nvPr/>
        </p:nvSpPr>
        <p:spPr>
          <a:xfrm>
            <a:off x="10857139" y="1394169"/>
            <a:ext cx="4132826" cy="885886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Montserrat SemiBold" panose="00000700000000000000" pitchFamily="2" charset="-52"/>
              </a:rPr>
              <a:t>Изгиб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EFEAFD0-92F5-F49E-7531-984A67B0F37F}"/>
              </a:ext>
            </a:extLst>
          </p:cNvPr>
          <p:cNvSpPr/>
          <p:nvPr/>
        </p:nvSpPr>
        <p:spPr>
          <a:xfrm rot="16200000">
            <a:off x="7297225" y="3824737"/>
            <a:ext cx="3830976" cy="885886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Montserrat SemiBold" panose="00000700000000000000" pitchFamily="2" charset="-52"/>
              </a:rPr>
              <a:t>Отражение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6900279-CF5B-3B61-6BAC-CA29F86E836C}"/>
              </a:ext>
            </a:extLst>
          </p:cNvPr>
          <p:cNvSpPr/>
          <p:nvPr/>
        </p:nvSpPr>
        <p:spPr>
          <a:xfrm rot="16200000">
            <a:off x="7319396" y="7839041"/>
            <a:ext cx="3830976" cy="885886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Montserrat SemiBold" panose="00000700000000000000" pitchFamily="2" charset="-52"/>
              </a:rPr>
              <a:t>Пропускание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8A4CA47-31BF-A22D-7BB1-2149EF67C6C0}"/>
              </a:ext>
            </a:extLst>
          </p:cNvPr>
          <p:cNvGrpSpPr/>
          <p:nvPr/>
        </p:nvGrpSpPr>
        <p:grpSpPr>
          <a:xfrm>
            <a:off x="2480140" y="2352192"/>
            <a:ext cx="6113956" cy="3830976"/>
            <a:chOff x="1202512" y="5548902"/>
            <a:chExt cx="6388459" cy="4115109"/>
          </a:xfrm>
        </p:grpSpPr>
        <p:pic>
          <p:nvPicPr>
            <p:cNvPr id="2" name="Рисунок 1" descr="Изображение выглядит как линия, диаграмма, График, снимок экрана&#10;&#10;Автоматически созданное описание">
              <a:extLst>
                <a:ext uri="{FF2B5EF4-FFF2-40B4-BE49-F238E27FC236}">
                  <a16:creationId xmlns:a16="http://schemas.microsoft.com/office/drawing/2014/main" id="{A992A92E-6B7A-3FCD-772A-ACC469B17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512" y="5548902"/>
              <a:ext cx="6388459" cy="41151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1740081-1867-F470-6407-49D709AEFE4B}"/>
                </a:ext>
              </a:extLst>
            </p:cNvPr>
            <p:cNvSpPr/>
            <p:nvPr/>
          </p:nvSpPr>
          <p:spPr>
            <a:xfrm>
              <a:off x="2060277" y="5767388"/>
              <a:ext cx="812800" cy="3207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0569AE0-CFA1-AC20-1025-EEA22FD0AC18}"/>
              </a:ext>
            </a:extLst>
          </p:cNvPr>
          <p:cNvSpPr/>
          <p:nvPr/>
        </p:nvSpPr>
        <p:spPr>
          <a:xfrm>
            <a:off x="3470705" y="1394169"/>
            <a:ext cx="4132826" cy="885886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Montserrat SemiBold" panose="00000700000000000000" pitchFamily="2" charset="-52"/>
              </a:rPr>
              <a:t>Растяжение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26E2B89A-6C76-B440-BCD1-6DDEBCC9B463}"/>
              </a:ext>
            </a:extLst>
          </p:cNvPr>
          <p:cNvGrpSpPr/>
          <p:nvPr/>
        </p:nvGrpSpPr>
        <p:grpSpPr>
          <a:xfrm>
            <a:off x="1785257" y="6366495"/>
            <a:ext cx="6900209" cy="3920505"/>
            <a:chOff x="2160642" y="6366495"/>
            <a:chExt cx="6524824" cy="3920505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C55AF182-5638-74CA-88F8-DBAEDD8B0630}"/>
                </a:ext>
              </a:extLst>
            </p:cNvPr>
            <p:cNvSpPr/>
            <p:nvPr/>
          </p:nvSpPr>
          <p:spPr>
            <a:xfrm>
              <a:off x="2160642" y="6366495"/>
              <a:ext cx="6524824" cy="3920505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2" name="Рисунок 11" descr="Изображение выглядит как текст, диаграмма, линия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3647385E-3C96-C222-585F-7E9F4C088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22265" y="7225846"/>
              <a:ext cx="6401576" cy="2917905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D9CBD69-C448-9A10-AA36-8639342A03B2}"/>
                </a:ext>
              </a:extLst>
            </p:cNvPr>
            <p:cNvSpPr txBox="1"/>
            <p:nvPr/>
          </p:nvSpPr>
          <p:spPr>
            <a:xfrm>
              <a:off x="3207543" y="6453955"/>
              <a:ext cx="44310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6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Принцип работы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13A57A2-9A19-34C0-C6A9-74809B21F09B}"/>
                </a:ext>
              </a:extLst>
            </p:cNvPr>
            <p:cNvSpPr txBox="1"/>
            <p:nvPr/>
          </p:nvSpPr>
          <p:spPr>
            <a:xfrm rot="19789484">
              <a:off x="5760013" y="7870887"/>
              <a:ext cx="14558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latin typeface="Montserrat SemiBold" panose="00000700000000000000" pitchFamily="2" charset="-52"/>
                </a:rPr>
                <a:t>Отражение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09A0DAB-183F-89F1-3DC8-DB1D18C4458F}"/>
                </a:ext>
              </a:extLst>
            </p:cNvPr>
            <p:cNvSpPr txBox="1"/>
            <p:nvPr/>
          </p:nvSpPr>
          <p:spPr>
            <a:xfrm rot="1449667">
              <a:off x="6943194" y="7875231"/>
              <a:ext cx="16722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latin typeface="Montserrat SemiBold" panose="00000700000000000000" pitchFamily="2" charset="-52"/>
                </a:rPr>
                <a:t>Пропускание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8985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ПОТРЕБИТЕЛИ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0" name="Google Shape;100;p6"/>
          <p:cNvSpPr txBox="1"/>
          <p:nvPr/>
        </p:nvSpPr>
        <p:spPr>
          <a:xfrm>
            <a:off x="16459200" y="757724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05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49C32A2-0776-FF73-703B-CE5450F5CAC6}"/>
              </a:ext>
            </a:extLst>
          </p:cNvPr>
          <p:cNvGrpSpPr/>
          <p:nvPr/>
        </p:nvGrpSpPr>
        <p:grpSpPr>
          <a:xfrm>
            <a:off x="369677" y="1589929"/>
            <a:ext cx="9935829" cy="3005612"/>
            <a:chOff x="2658548" y="4762836"/>
            <a:chExt cx="10814043" cy="3526132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E22E399B-7A94-1795-F40B-0E7A3DC69ED0}"/>
                </a:ext>
              </a:extLst>
            </p:cNvPr>
            <p:cNvSpPr/>
            <p:nvPr/>
          </p:nvSpPr>
          <p:spPr>
            <a:xfrm>
              <a:off x="2658548" y="4762836"/>
              <a:ext cx="10814043" cy="352613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E5E849-7A21-170D-5C37-C7428FAC69AD}"/>
                </a:ext>
              </a:extLst>
            </p:cNvPr>
            <p:cNvSpPr txBox="1"/>
            <p:nvPr/>
          </p:nvSpPr>
          <p:spPr>
            <a:xfrm>
              <a:off x="3059956" y="4938245"/>
              <a:ext cx="10412635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Потребители: </a:t>
              </a:r>
            </a:p>
            <a:p>
              <a:pPr marL="571500" indent="-571500">
                <a:buClr>
                  <a:schemeClr val="bg1"/>
                </a:buClr>
                <a:buFont typeface="Wingdings" panose="05000000000000000000" pitchFamily="2" charset="2"/>
                <a:buChar char="q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архитектурно-строительные отрасли</a:t>
              </a:r>
            </a:p>
            <a:p>
              <a:pPr marL="571500" indent="-571500">
                <a:buClr>
                  <a:schemeClr val="bg1"/>
                </a:buClr>
                <a:buFont typeface="Wingdings" panose="05000000000000000000" pitchFamily="2" charset="2"/>
                <a:buChar char="q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оборудование для лабораторных исследований</a:t>
              </a:r>
            </a:p>
            <a:p>
              <a:pPr marL="571500" indent="-571500">
                <a:buClr>
                  <a:schemeClr val="bg1"/>
                </a:buClr>
                <a:buFont typeface="Wingdings" panose="05000000000000000000" pitchFamily="2" charset="2"/>
                <a:buChar char="q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медицинское оборудование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F34BE38-1DD4-006E-BBDA-540059645ADB}"/>
              </a:ext>
            </a:extLst>
          </p:cNvPr>
          <p:cNvGrpSpPr/>
          <p:nvPr/>
        </p:nvGrpSpPr>
        <p:grpSpPr>
          <a:xfrm>
            <a:off x="472195" y="4805324"/>
            <a:ext cx="16376970" cy="5166275"/>
            <a:chOff x="2658548" y="4762836"/>
            <a:chExt cx="17824508" cy="6060986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4D16ED6F-FD57-0BAB-EB46-1463D4596067}"/>
                </a:ext>
              </a:extLst>
            </p:cNvPr>
            <p:cNvSpPr/>
            <p:nvPr/>
          </p:nvSpPr>
          <p:spPr>
            <a:xfrm>
              <a:off x="2658548" y="4762836"/>
              <a:ext cx="17824508" cy="606098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8ADEC69-D795-E7A3-8284-9A133CB2D0DD}"/>
                </a:ext>
              </a:extLst>
            </p:cNvPr>
            <p:cNvSpPr txBox="1"/>
            <p:nvPr/>
          </p:nvSpPr>
          <p:spPr>
            <a:xfrm>
              <a:off x="3059956" y="4938246"/>
              <a:ext cx="16720590" cy="5885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Рынок:</a:t>
              </a:r>
            </a:p>
            <a:p>
              <a:pPr marL="571500" indent="-571500">
                <a:buClr>
                  <a:schemeClr val="bg1"/>
                </a:buClr>
                <a:buFont typeface="Wingdings" panose="05000000000000000000" pitchFamily="2" charset="2"/>
                <a:buChar char="q"/>
              </a:pPr>
              <a:r>
                <a:rPr lang="en-US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&gt;90% </a:t>
              </a: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– резистивные тензодатчики:</a:t>
              </a:r>
            </a:p>
            <a:p>
              <a:pPr>
                <a:buClr>
                  <a:schemeClr val="bg1"/>
                </a:buClr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	- высокая стоимость (от 3000 р/</a:t>
              </a:r>
              <a:r>
                <a:rPr lang="ru-RU" sz="3200" dirty="0" err="1">
                  <a:solidFill>
                    <a:schemeClr val="bg1"/>
                  </a:solidFill>
                  <a:latin typeface="Montserrat SemiBold" panose="00000700000000000000" pitchFamily="2" charset="-52"/>
                </a:rPr>
                <a:t>шт</a:t>
              </a: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)</a:t>
              </a:r>
              <a:r>
                <a:rPr lang="en-US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 + </a:t>
              </a: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измерительная система</a:t>
              </a:r>
            </a:p>
            <a:p>
              <a:pPr>
                <a:buClr>
                  <a:schemeClr val="bg1"/>
                </a:buClr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	- высокая погрешность</a:t>
              </a:r>
            </a:p>
            <a:p>
              <a:pPr>
                <a:buClr>
                  <a:schemeClr val="bg1"/>
                </a:buClr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	- большие габариты и вес</a:t>
              </a:r>
            </a:p>
            <a:p>
              <a:pPr marL="457200" lvl="6" indent="-457200">
                <a:buClr>
                  <a:schemeClr val="bg1"/>
                </a:buClr>
                <a:buFont typeface="Wingdings" panose="05000000000000000000" pitchFamily="2" charset="2"/>
                <a:buChar char="q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Оптические тензодатчики:</a:t>
              </a:r>
            </a:p>
            <a:p>
              <a:pPr lvl="7">
                <a:buClr>
                  <a:schemeClr val="bg1"/>
                </a:buClr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	- основной принцип работы - волоконные </a:t>
              </a:r>
              <a:r>
                <a:rPr lang="ru-RU" sz="3200" dirty="0" err="1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брэгговские</a:t>
              </a: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 решетки</a:t>
              </a:r>
            </a:p>
            <a:p>
              <a:pPr lvl="6">
                <a:buClr>
                  <a:schemeClr val="bg1"/>
                </a:buClr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	- высокая стоимость (от 2000 р/</a:t>
              </a:r>
              <a:r>
                <a:rPr lang="ru-RU" sz="3200" dirty="0" err="1">
                  <a:solidFill>
                    <a:schemeClr val="bg1"/>
                  </a:solidFill>
                  <a:latin typeface="Montserrat SemiBold" panose="00000700000000000000" pitchFamily="2" charset="-52"/>
                </a:rPr>
                <a:t>шт</a:t>
              </a: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) + измерительная система</a:t>
              </a:r>
            </a:p>
            <a:p>
              <a:pPr lvl="6">
                <a:buClr>
                  <a:schemeClr val="bg1"/>
                </a:buClr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	- готовое решение от 10000</a:t>
              </a:r>
              <a:r>
                <a:rPr lang="en-US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$</a:t>
              </a:r>
            </a:p>
            <a:p>
              <a:pPr lvl="6">
                <a:buClr>
                  <a:schemeClr val="bg1"/>
                </a:buClr>
              </a:pPr>
              <a:r>
                <a:rPr lang="en-US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	- </a:t>
              </a: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доступный производитель – КНР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7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КОНКУРЕНТЫ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16459200" y="757724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06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aphicFrame>
        <p:nvGraphicFramePr>
          <p:cNvPr id="111" name="Google Shape;111;p7"/>
          <p:cNvGraphicFramePr/>
          <p:nvPr>
            <p:extLst>
              <p:ext uri="{D42A27DB-BD31-4B8C-83A1-F6EECF244321}">
                <p14:modId xmlns:p14="http://schemas.microsoft.com/office/powerpoint/2010/main" val="2765877668"/>
              </p:ext>
            </p:extLst>
          </p:nvPr>
        </p:nvGraphicFramePr>
        <p:xfrm>
          <a:off x="503187" y="1901190"/>
          <a:ext cx="17281625" cy="8046720"/>
        </p:xfrm>
        <a:graphic>
          <a:graphicData uri="http://schemas.openxmlformats.org/drawingml/2006/table">
            <a:tbl>
              <a:tblPr firstRow="1" bandRow="1">
                <a:noFill/>
                <a:tableStyleId>{EF45C47A-3232-4DBE-B793-6562DDC6B729}</a:tableStyleId>
              </a:tblPr>
              <a:tblGrid>
                <a:gridCol w="345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6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56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56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>
                          <a:solidFill>
                            <a:schemeClr val="lt1"/>
                          </a:solidFill>
                        </a:rPr>
                        <a:t>Характеристики продукта</a:t>
                      </a:r>
                      <a:endParaRPr sz="2800" u="none" strike="noStrike" cap="non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solidFill>
                            <a:schemeClr val="lt1"/>
                          </a:solidFill>
                        </a:rPr>
                        <a:t>Своя разработка</a:t>
                      </a:r>
                      <a:endParaRPr sz="2800" u="none" strike="noStrike" cap="none" dirty="0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i="0" u="none" strike="noStrike" dirty="0" err="1">
                          <a:solidFill>
                            <a:srgbClr val="FFFFFF"/>
                          </a:solidFill>
                          <a:effectLst/>
                          <a:highlight>
                            <a:srgbClr val="4674C9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OmTools</a:t>
                      </a:r>
                      <a:endParaRPr lang="en-US" sz="1800" b="0" i="0" u="none" strike="noStrike" dirty="0">
                        <a:effectLst/>
                        <a:highlight>
                          <a:srgbClr val="4674C9"/>
                        </a:highlight>
                        <a:latin typeface="Arial" panose="020B0604020202020204" pitchFamily="34" charset="0"/>
                      </a:endParaRPr>
                    </a:p>
                    <a:p>
                      <a:pPr marL="0" marR="0" indent="0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4674C9"/>
                          </a:highlight>
                          <a:latin typeface="Calibri" panose="020F0502020204030204" pitchFamily="34" charset="0"/>
                          <a:ea typeface="Montserrat SemiBold" panose="00000700000000000000" pitchFamily="2" charset="-52"/>
                          <a:cs typeface="Calibri" panose="020F0502020204030204" pitchFamily="34" charset="0"/>
                        </a:rPr>
                        <a:t>Тензодатчик </a:t>
                      </a:r>
                      <a:r>
                        <a:rPr lang="en-US" sz="2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4674C9"/>
                          </a:highlight>
                          <a:latin typeface="Calibri" panose="020F0502020204030204" pitchFamily="34" charset="0"/>
                          <a:ea typeface="Montserrat SemiBold" panose="00000700000000000000" pitchFamily="2" charset="-52"/>
                          <a:cs typeface="Calibri" panose="020F0502020204030204" pitchFamily="34" charset="0"/>
                        </a:rPr>
                        <a:t>FBGLS100</a:t>
                      </a:r>
                      <a:r>
                        <a:rPr lang="ru-RU" sz="2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4674C9"/>
                          </a:highlight>
                          <a:latin typeface="Calibri" panose="020F0502020204030204" pitchFamily="34" charset="0"/>
                          <a:ea typeface="Montserrat SemiBold" panose="00000700000000000000" pitchFamily="2" charset="-52"/>
                          <a:cs typeface="Calibri" panose="020F0502020204030204" pitchFamily="34" charset="0"/>
                        </a:rPr>
                        <a:t> (волоконный)</a:t>
                      </a:r>
                      <a:endParaRPr lang="en-US" sz="1800" b="0" i="0" u="none" strike="noStrike" dirty="0">
                        <a:effectLst/>
                        <a:highlight>
                          <a:srgbClr val="4674C9"/>
                        </a:highlight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1" i="0" u="none" strike="noStrike" dirty="0" err="1">
                          <a:solidFill>
                            <a:srgbClr val="FFFFFF"/>
                          </a:solidFill>
                          <a:effectLst/>
                          <a:highlight>
                            <a:srgbClr val="4674C9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ЗемикРус</a:t>
                      </a:r>
                      <a:endParaRPr lang="ru-RU" sz="1800" b="0" i="0" u="none" strike="noStrike" dirty="0">
                        <a:effectLst/>
                        <a:highlight>
                          <a:srgbClr val="4674C9"/>
                        </a:highlight>
                        <a:latin typeface="Arial" panose="020B0604020202020204" pitchFamily="34" charset="0"/>
                      </a:endParaRPr>
                    </a:p>
                    <a:p>
                      <a:pPr marL="0" marR="0" indent="0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4674C9"/>
                          </a:highlight>
                          <a:latin typeface="Calibri" panose="020F0502020204030204" pitchFamily="34" charset="0"/>
                          <a:ea typeface="Montserrat SemiBold" panose="00000700000000000000" pitchFamily="2" charset="-52"/>
                          <a:cs typeface="Calibri" panose="020F0502020204030204" pitchFamily="34" charset="0"/>
                        </a:rPr>
                        <a:t>Тензодатчик </a:t>
                      </a:r>
                      <a:r>
                        <a:rPr lang="en-US" sz="2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4674C9"/>
                          </a:highlight>
                          <a:latin typeface="Calibri" panose="020F0502020204030204" pitchFamily="34" charset="0"/>
                          <a:ea typeface="Montserrat SemiBold" panose="00000700000000000000" pitchFamily="2" charset="-52"/>
                          <a:cs typeface="Calibri" panose="020F0502020204030204" pitchFamily="34" charset="0"/>
                        </a:rPr>
                        <a:t>L6D</a:t>
                      </a:r>
                      <a:r>
                        <a:rPr lang="ru-RU" sz="2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4674C9"/>
                          </a:highlight>
                          <a:latin typeface="Calibri" panose="020F0502020204030204" pitchFamily="34" charset="0"/>
                          <a:ea typeface="Montserrat SemiBold" panose="00000700000000000000" pitchFamily="2" charset="-52"/>
                          <a:cs typeface="Calibri" panose="020F0502020204030204" pitchFamily="34" charset="0"/>
                        </a:rPr>
                        <a:t> (резистивный)</a:t>
                      </a:r>
                      <a:endParaRPr lang="en-US" sz="1800" b="0" i="0" u="none" strike="noStrike" dirty="0">
                        <a:effectLst/>
                        <a:highlight>
                          <a:srgbClr val="4674C9"/>
                        </a:highlight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ТОКВЕС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Montserrat SemiBold"/>
                          <a:cs typeface="Calibri" panose="020F0502020204030204" pitchFamily="34" charset="0"/>
                          <a:sym typeface="Montserrat SemiBold"/>
                        </a:rPr>
                        <a:t>Тензодатчик </a:t>
                      </a:r>
                      <a:r>
                        <a:rPr lang="en-US" sz="2800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Montserrat SemiBold"/>
                          <a:cs typeface="Calibri" panose="020F0502020204030204" pitchFamily="34" charset="0"/>
                          <a:sym typeface="Montserrat SemiBold"/>
                        </a:rPr>
                        <a:t>STB-20</a:t>
                      </a:r>
                      <a:r>
                        <a:rPr lang="ru-RU" sz="2800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Montserrat SemiBold"/>
                          <a:cs typeface="Calibri" panose="020F0502020204030204" pitchFamily="34" charset="0"/>
                          <a:sym typeface="Montserrat SemiBold"/>
                        </a:rPr>
                        <a:t> (</a:t>
                      </a:r>
                      <a:r>
                        <a:rPr lang="ru-RU" sz="2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4674C9"/>
                          </a:highlight>
                          <a:latin typeface="Calibri" panose="020F0502020204030204" pitchFamily="34" charset="0"/>
                          <a:ea typeface="Montserrat SemiBold" panose="00000700000000000000" pitchFamily="2" charset="-52"/>
                          <a:cs typeface="Calibri" panose="020F0502020204030204" pitchFamily="34" charset="0"/>
                        </a:rPr>
                        <a:t>резистивный)</a:t>
                      </a:r>
                      <a:endParaRPr sz="2800" u="none" strike="noStrike" cap="none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Montserrat SemiBold"/>
                        <a:cs typeface="Calibri" panose="020F0502020204030204" pitchFamily="34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4674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2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Минимальное измеряемое усилие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&lt;</a:t>
                      </a:r>
                      <a:r>
                        <a:rPr lang="ru-RU" sz="2800" dirty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100 грамм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0" i="0" u="none" strike="noStrike">
                          <a:solidFill>
                            <a:srgbClr val="124AB2"/>
                          </a:solidFill>
                          <a:effectLst/>
                          <a:highlight>
                            <a:srgbClr val="C4D3EE"/>
                          </a:highlight>
                          <a:latin typeface="Montserrat SemiBold" panose="00000700000000000000" pitchFamily="2" charset="-52"/>
                          <a:ea typeface="Montserrat SemiBold" panose="00000700000000000000" pitchFamily="2" charset="-52"/>
                          <a:cs typeface="Montserrat SemiBold" panose="00000700000000000000" pitchFamily="2" charset="-52"/>
                        </a:rPr>
                        <a:t>&gt;10 грамм</a:t>
                      </a:r>
                      <a:endParaRPr lang="ru-RU" sz="1800" b="0" i="0" u="none" strike="noStrike">
                        <a:effectLst/>
                        <a:highlight>
                          <a:srgbClr val="C4D3EE"/>
                        </a:highlight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0" i="0" u="none" strike="noStrike">
                          <a:solidFill>
                            <a:srgbClr val="124AB2"/>
                          </a:solidFill>
                          <a:effectLst/>
                          <a:highlight>
                            <a:srgbClr val="C4D3EE"/>
                          </a:highlight>
                          <a:latin typeface="Montserrat SemiBold" panose="00000700000000000000" pitchFamily="2" charset="-52"/>
                          <a:ea typeface="Montserrat SemiBold" panose="00000700000000000000" pitchFamily="2" charset="-52"/>
                          <a:cs typeface="Montserrat SemiBold" panose="00000700000000000000" pitchFamily="2" charset="-52"/>
                        </a:rPr>
                        <a:t>&gt;2000 грамм</a:t>
                      </a:r>
                      <a:endParaRPr lang="ru-RU" sz="1800" b="0" i="0" u="none" strike="noStrike">
                        <a:effectLst/>
                        <a:highlight>
                          <a:srgbClr val="C4D3EE"/>
                        </a:highlight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&gt;800 </a:t>
                      </a:r>
                      <a:r>
                        <a:rPr lang="ru-RU" sz="2800" dirty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грамм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2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Погрешность измерений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N/D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i="0" u="none" strike="noStrike">
                          <a:solidFill>
                            <a:srgbClr val="124AB2"/>
                          </a:solidFill>
                          <a:effectLst/>
                          <a:highlight>
                            <a:srgbClr val="EBF0F9"/>
                          </a:highlight>
                          <a:latin typeface="Montserrat SemiBold" panose="00000700000000000000" pitchFamily="2" charset="-52"/>
                          <a:ea typeface="Montserrat SemiBold" panose="00000700000000000000" pitchFamily="2" charset="-52"/>
                          <a:cs typeface="Montserrat SemiBold" panose="00000700000000000000" pitchFamily="2" charset="-52"/>
                        </a:rPr>
                        <a:t>1%</a:t>
                      </a:r>
                      <a:endParaRPr lang="en-US" sz="1800" b="0" i="0" u="none" strike="noStrike">
                        <a:effectLst/>
                        <a:highlight>
                          <a:srgbClr val="EBF0F9"/>
                        </a:highlight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i="0" u="none" strike="noStrike">
                          <a:solidFill>
                            <a:srgbClr val="124AB2"/>
                          </a:solidFill>
                          <a:effectLst/>
                          <a:highlight>
                            <a:srgbClr val="EBF0F9"/>
                          </a:highlight>
                          <a:latin typeface="Montserrat SemiBold" panose="00000700000000000000" pitchFamily="2" charset="-52"/>
                          <a:ea typeface="Montserrat SemiBold" panose="00000700000000000000" pitchFamily="2" charset="-52"/>
                          <a:cs typeface="Montserrat SemiBold" panose="00000700000000000000" pitchFamily="2" charset="-52"/>
                        </a:rPr>
                        <a:t>0.02%</a:t>
                      </a:r>
                      <a:endParaRPr lang="en-US" sz="1800" b="0" i="0" u="none" strike="noStrike">
                        <a:effectLst/>
                        <a:highlight>
                          <a:srgbClr val="EBF0F9"/>
                        </a:highlight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0.02%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2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Стоимость чувствительного элемента (</a:t>
                      </a:r>
                      <a:r>
                        <a:rPr lang="ru-RU" sz="2800" dirty="0" err="1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руб</a:t>
                      </a:r>
                      <a:r>
                        <a:rPr lang="ru-RU" sz="2800" dirty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)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от 300 (себестоимость)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0" i="0" u="none" strike="noStrike" dirty="0">
                          <a:solidFill>
                            <a:srgbClr val="124AB2"/>
                          </a:solidFill>
                          <a:effectLst/>
                          <a:highlight>
                            <a:srgbClr val="C4D3EE"/>
                          </a:highlight>
                          <a:latin typeface="Montserrat SemiBold" panose="00000700000000000000" pitchFamily="2" charset="-52"/>
                          <a:ea typeface="Montserrat SemiBold" panose="00000700000000000000" pitchFamily="2" charset="-52"/>
                          <a:cs typeface="Montserrat SemiBold" panose="00000700000000000000" pitchFamily="2" charset="-52"/>
                        </a:rPr>
                        <a:t>от 5000</a:t>
                      </a:r>
                      <a:endParaRPr lang="ru-RU" sz="1800" b="0" i="0" u="none" strike="noStrike" dirty="0">
                        <a:effectLst/>
                        <a:highlight>
                          <a:srgbClr val="C4D3EE"/>
                        </a:highlight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i="0" u="none" strike="noStrike" dirty="0">
                          <a:solidFill>
                            <a:srgbClr val="124AB2"/>
                          </a:solidFill>
                          <a:effectLst/>
                          <a:highlight>
                            <a:srgbClr val="C4D3EE"/>
                          </a:highlight>
                          <a:latin typeface="Montserrat SemiBold" panose="00000700000000000000" pitchFamily="2" charset="-52"/>
                          <a:ea typeface="Montserrat SemiBold" panose="00000700000000000000" pitchFamily="2" charset="-52"/>
                          <a:cs typeface="Montserrat SemiBold" panose="00000700000000000000" pitchFamily="2" charset="-52"/>
                        </a:rPr>
                        <a:t>N/D</a:t>
                      </a:r>
                      <a:endParaRPr lang="en-US" sz="1800" b="0" i="0" u="none" strike="noStrike" dirty="0">
                        <a:effectLst/>
                        <a:highlight>
                          <a:srgbClr val="C4D3EE"/>
                        </a:highlight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от 7000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2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Стоимость головного устройства (</a:t>
                      </a:r>
                      <a:r>
                        <a:rPr lang="ru-RU" sz="2800" dirty="0" err="1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руб</a:t>
                      </a:r>
                      <a:r>
                        <a:rPr lang="ru-RU" sz="2800" dirty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)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от 5000 (себестоимость)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24AB2"/>
                          </a:solidFill>
                          <a:effectLst/>
                          <a:uLnTx/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от 70000</a:t>
                      </a:r>
                      <a:endParaRPr lang="ru-RU" sz="1800" b="0" i="0" u="none" strike="noStrike" dirty="0">
                        <a:effectLst/>
                        <a:highlight>
                          <a:srgbClr val="C4D3EE"/>
                        </a:highlight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24AB2"/>
                          </a:solidFill>
                          <a:effectLst/>
                          <a:uLnTx/>
                          <a:uFillTx/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от 15000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от 20000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1996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8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КОМАНДА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9" name="Google Shape;119;p8"/>
          <p:cNvSpPr txBox="1"/>
          <p:nvPr/>
        </p:nvSpPr>
        <p:spPr>
          <a:xfrm>
            <a:off x="16463129" y="763491"/>
            <a:ext cx="1321684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07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120" name="Google Shape;120;p8"/>
          <p:cNvGrpSpPr/>
          <p:nvPr/>
        </p:nvGrpSpPr>
        <p:grpSpPr>
          <a:xfrm>
            <a:off x="833791" y="2019299"/>
            <a:ext cx="8173278" cy="2817743"/>
            <a:chOff x="1066799" y="1638300"/>
            <a:chExt cx="6781801" cy="2090057"/>
          </a:xfrm>
        </p:grpSpPr>
        <p:sp>
          <p:nvSpPr>
            <p:cNvPr id="121" name="Google Shape;121;p8"/>
            <p:cNvSpPr txBox="1"/>
            <p:nvPr/>
          </p:nvSpPr>
          <p:spPr>
            <a:xfrm>
              <a:off x="3581400" y="1638300"/>
              <a:ext cx="4267200" cy="11208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800" dirty="0">
                  <a:solidFill>
                    <a:srgbClr val="124AB2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Васильев Максим</a:t>
              </a:r>
              <a:endParaRPr dirty="0"/>
            </a:p>
            <a:p>
              <a:pPr marL="12700" marR="5080" lvl="0" indent="0" algn="l" rtl="0">
                <a:spcBef>
                  <a:spcPts val="2545"/>
                </a:spcBef>
                <a:spcAft>
                  <a:spcPts val="0"/>
                </a:spcAft>
                <a:buNone/>
              </a:pPr>
              <a:r>
                <a:rPr lang="ru-RU" sz="2400" dirty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Руководитель проекта</a:t>
              </a:r>
              <a:endParaRPr dirty="0"/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1066799" y="1638300"/>
              <a:ext cx="2090057" cy="2090057"/>
            </a:xfrm>
            <a:prstGeom prst="roundRect">
              <a:avLst>
                <a:gd name="adj" fmla="val 4199"/>
              </a:avLst>
            </a:prstGeom>
            <a:solidFill>
              <a:schemeClr val="lt1"/>
            </a:solidFill>
            <a:ln w="25400" cap="flat" cmpd="sng">
              <a:solidFill>
                <a:srgbClr val="4674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124AB2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Фото</a:t>
              </a:r>
              <a:endParaRPr dirty="0"/>
            </a:p>
          </p:txBody>
        </p:sp>
      </p:grpSp>
      <p:grpSp>
        <p:nvGrpSpPr>
          <p:cNvPr id="123" name="Google Shape;123;p8"/>
          <p:cNvGrpSpPr/>
          <p:nvPr/>
        </p:nvGrpSpPr>
        <p:grpSpPr>
          <a:xfrm>
            <a:off x="833791" y="5981700"/>
            <a:ext cx="8173278" cy="2817743"/>
            <a:chOff x="5257800" y="4495799"/>
            <a:chExt cx="6781801" cy="2090057"/>
          </a:xfrm>
        </p:grpSpPr>
        <p:sp>
          <p:nvSpPr>
            <p:cNvPr id="124" name="Google Shape;124;p8"/>
            <p:cNvSpPr txBox="1"/>
            <p:nvPr/>
          </p:nvSpPr>
          <p:spPr>
            <a:xfrm>
              <a:off x="7772401" y="4495799"/>
              <a:ext cx="4267200" cy="11208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800" dirty="0">
                  <a:solidFill>
                    <a:srgbClr val="124AB2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Синев Дмитрий</a:t>
              </a:r>
              <a:endParaRPr dirty="0"/>
            </a:p>
            <a:p>
              <a:pPr marL="12700" marR="5080" lvl="0" indent="0" algn="l" rtl="0">
                <a:spcBef>
                  <a:spcPts val="2545"/>
                </a:spcBef>
                <a:spcAft>
                  <a:spcPts val="0"/>
                </a:spcAft>
                <a:buNone/>
              </a:pPr>
              <a:r>
                <a:rPr lang="ru-RU" sz="2400" dirty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Куратор проекта, к.т.н.</a:t>
              </a:r>
              <a:endParaRPr dirty="0"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5257800" y="4495799"/>
              <a:ext cx="2090057" cy="2090057"/>
            </a:xfrm>
            <a:prstGeom prst="roundRect">
              <a:avLst>
                <a:gd name="adj" fmla="val 4199"/>
              </a:avLst>
            </a:prstGeom>
            <a:solidFill>
              <a:schemeClr val="lt1"/>
            </a:solidFill>
            <a:ln w="25400" cap="flat" cmpd="sng">
              <a:solidFill>
                <a:srgbClr val="4674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124AB2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Фото</a:t>
              </a:r>
              <a:endParaRPr dirty="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33D3D740-29F8-90F2-E11B-384A232FC0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1" t="11402" r="11630" b="15250"/>
          <a:stretch/>
        </p:blipFill>
        <p:spPr bwMode="auto">
          <a:xfrm>
            <a:off x="833791" y="6034708"/>
            <a:ext cx="2518891" cy="2761571"/>
          </a:xfrm>
          <a:prstGeom prst="rect">
            <a:avLst/>
          </a:prstGeom>
          <a:noFill/>
          <a:effectLst>
            <a:softEdge rad="177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oogle Shape;120;p8">
            <a:extLst>
              <a:ext uri="{FF2B5EF4-FFF2-40B4-BE49-F238E27FC236}">
                <a16:creationId xmlns:a16="http://schemas.microsoft.com/office/drawing/2014/main" id="{FC1C888E-7F39-630A-3F40-620775E901DE}"/>
              </a:ext>
            </a:extLst>
          </p:cNvPr>
          <p:cNvGrpSpPr/>
          <p:nvPr/>
        </p:nvGrpSpPr>
        <p:grpSpPr>
          <a:xfrm>
            <a:off x="9144000" y="2019298"/>
            <a:ext cx="8173278" cy="2817743"/>
            <a:chOff x="1066799" y="1638300"/>
            <a:chExt cx="6781801" cy="2090057"/>
          </a:xfrm>
        </p:grpSpPr>
        <p:sp>
          <p:nvSpPr>
            <p:cNvPr id="3" name="Google Shape;121;p8">
              <a:extLst>
                <a:ext uri="{FF2B5EF4-FFF2-40B4-BE49-F238E27FC236}">
                  <a16:creationId xmlns:a16="http://schemas.microsoft.com/office/drawing/2014/main" id="{1009A207-483F-A561-7AE6-C23F99F1D1F3}"/>
                </a:ext>
              </a:extLst>
            </p:cNvPr>
            <p:cNvSpPr txBox="1"/>
            <p:nvPr/>
          </p:nvSpPr>
          <p:spPr>
            <a:xfrm>
              <a:off x="3581400" y="1638300"/>
              <a:ext cx="4267200" cy="831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800" dirty="0">
                  <a:solidFill>
                    <a:srgbClr val="124AB2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Храмов Андрей</a:t>
              </a:r>
              <a:endParaRPr dirty="0"/>
            </a:p>
            <a:p>
              <a:pPr marL="12700" marR="5080" lvl="0" indent="0" algn="l" rtl="0">
                <a:spcBef>
                  <a:spcPts val="2545"/>
                </a:spcBef>
                <a:spcAft>
                  <a:spcPts val="0"/>
                </a:spcAft>
                <a:buNone/>
              </a:pPr>
              <a:r>
                <a:rPr lang="ru-RU" sz="2400" dirty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Исполнитель проекта</a:t>
              </a:r>
              <a:endParaRPr dirty="0"/>
            </a:p>
          </p:txBody>
        </p:sp>
        <p:sp>
          <p:nvSpPr>
            <p:cNvPr id="4" name="Google Shape;122;p8">
              <a:extLst>
                <a:ext uri="{FF2B5EF4-FFF2-40B4-BE49-F238E27FC236}">
                  <a16:creationId xmlns:a16="http://schemas.microsoft.com/office/drawing/2014/main" id="{26877B7B-8C0B-0BA9-6BE6-F576FC22B20A}"/>
                </a:ext>
              </a:extLst>
            </p:cNvPr>
            <p:cNvSpPr/>
            <p:nvPr/>
          </p:nvSpPr>
          <p:spPr>
            <a:xfrm>
              <a:off x="1066799" y="1638300"/>
              <a:ext cx="2090057" cy="2090057"/>
            </a:xfrm>
            <a:prstGeom prst="roundRect">
              <a:avLst>
                <a:gd name="adj" fmla="val 4199"/>
              </a:avLst>
            </a:prstGeom>
            <a:solidFill>
              <a:schemeClr val="lt1"/>
            </a:solidFill>
            <a:ln w="25400" cap="flat" cmpd="sng">
              <a:solidFill>
                <a:srgbClr val="4674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124AB2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Фото</a:t>
              </a:r>
              <a:endParaRPr dirty="0"/>
            </a:p>
          </p:txBody>
        </p:sp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A303D9DC-0C0C-2561-5886-8D1B12A515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2"/>
          <a:stretch/>
        </p:blipFill>
        <p:spPr bwMode="auto">
          <a:xfrm>
            <a:off x="9518720" y="2020955"/>
            <a:ext cx="1854437" cy="2816086"/>
          </a:xfrm>
          <a:prstGeom prst="rect">
            <a:avLst/>
          </a:prstGeom>
          <a:noFill/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oogle Shape;120;p8">
            <a:extLst>
              <a:ext uri="{FF2B5EF4-FFF2-40B4-BE49-F238E27FC236}">
                <a16:creationId xmlns:a16="http://schemas.microsoft.com/office/drawing/2014/main" id="{562B5F80-49E4-B2CB-9799-CE7B495688D2}"/>
              </a:ext>
            </a:extLst>
          </p:cNvPr>
          <p:cNvGrpSpPr/>
          <p:nvPr/>
        </p:nvGrpSpPr>
        <p:grpSpPr>
          <a:xfrm>
            <a:off x="9144000" y="5978536"/>
            <a:ext cx="8173278" cy="2817743"/>
            <a:chOff x="1066799" y="1638300"/>
            <a:chExt cx="6781801" cy="2090057"/>
          </a:xfrm>
        </p:grpSpPr>
        <p:sp>
          <p:nvSpPr>
            <p:cNvPr id="6" name="Google Shape;121;p8">
              <a:extLst>
                <a:ext uri="{FF2B5EF4-FFF2-40B4-BE49-F238E27FC236}">
                  <a16:creationId xmlns:a16="http://schemas.microsoft.com/office/drawing/2014/main" id="{BE50A14A-9DFE-50E6-1959-091E77EE277D}"/>
                </a:ext>
              </a:extLst>
            </p:cNvPr>
            <p:cNvSpPr txBox="1"/>
            <p:nvPr/>
          </p:nvSpPr>
          <p:spPr>
            <a:xfrm>
              <a:off x="3581400" y="1638300"/>
              <a:ext cx="4267200" cy="831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800" dirty="0" err="1">
                  <a:solidFill>
                    <a:srgbClr val="124AB2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Машарская</a:t>
              </a:r>
              <a:r>
                <a:rPr lang="ru-RU" sz="2800" dirty="0">
                  <a:solidFill>
                    <a:srgbClr val="124AB2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 Александра</a:t>
              </a:r>
              <a:endParaRPr dirty="0"/>
            </a:p>
            <a:p>
              <a:pPr marL="12700" marR="5080" lvl="0" indent="0" algn="l" rtl="0">
                <a:spcBef>
                  <a:spcPts val="2545"/>
                </a:spcBef>
                <a:spcAft>
                  <a:spcPts val="0"/>
                </a:spcAft>
                <a:buNone/>
              </a:pPr>
              <a:r>
                <a:rPr lang="ru-RU" sz="2400" dirty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Исполнитель проекта</a:t>
              </a:r>
              <a:endParaRPr dirty="0"/>
            </a:p>
          </p:txBody>
        </p:sp>
        <p:sp>
          <p:nvSpPr>
            <p:cNvPr id="7" name="Google Shape;122;p8">
              <a:extLst>
                <a:ext uri="{FF2B5EF4-FFF2-40B4-BE49-F238E27FC236}">
                  <a16:creationId xmlns:a16="http://schemas.microsoft.com/office/drawing/2014/main" id="{3C55A37A-03D6-FF26-5034-C66BF1FA7D26}"/>
                </a:ext>
              </a:extLst>
            </p:cNvPr>
            <p:cNvSpPr/>
            <p:nvPr/>
          </p:nvSpPr>
          <p:spPr>
            <a:xfrm>
              <a:off x="1066799" y="1638300"/>
              <a:ext cx="2090057" cy="2090057"/>
            </a:xfrm>
            <a:prstGeom prst="roundRect">
              <a:avLst>
                <a:gd name="adj" fmla="val 4199"/>
              </a:avLst>
            </a:prstGeom>
            <a:solidFill>
              <a:schemeClr val="lt1"/>
            </a:solidFill>
            <a:ln w="25400" cap="flat" cmpd="sng">
              <a:solidFill>
                <a:srgbClr val="4674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124AB2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Фото</a:t>
              </a:r>
              <a:endParaRPr dirty="0"/>
            </a:p>
          </p:txBody>
        </p:sp>
      </p:grpSp>
      <p:pic>
        <p:nvPicPr>
          <p:cNvPr id="1030" name="Picture 6">
            <a:extLst>
              <a:ext uri="{FF2B5EF4-FFF2-40B4-BE49-F238E27FC236}">
                <a16:creationId xmlns:a16="http://schemas.microsoft.com/office/drawing/2014/main" id="{347E80C9-C3D5-DACE-072B-C609375A85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19630" r="20931" b="27162"/>
          <a:stretch/>
        </p:blipFill>
        <p:spPr bwMode="auto">
          <a:xfrm>
            <a:off x="9115925" y="5964022"/>
            <a:ext cx="2518891" cy="2904324"/>
          </a:xfrm>
          <a:prstGeom prst="rect">
            <a:avLst/>
          </a:prstGeom>
          <a:noFill/>
          <a:effectLst>
            <a:softEdge rad="203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1475BC1F-81C9-D0BA-3EF6-EE2F2DFF2D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1" t="16790" r="20082" b="34319"/>
          <a:stretch/>
        </p:blipFill>
        <p:spPr bwMode="auto">
          <a:xfrm>
            <a:off x="826721" y="2030650"/>
            <a:ext cx="2511447" cy="281608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472194" y="205621"/>
            <a:ext cx="105768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УРОВЕНЬ ГОТОВНОСТИ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08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DF938274-0CE4-ECFF-BD2B-7662FB238B04}"/>
              </a:ext>
            </a:extLst>
          </p:cNvPr>
          <p:cNvGrpSpPr/>
          <p:nvPr/>
        </p:nvGrpSpPr>
        <p:grpSpPr>
          <a:xfrm>
            <a:off x="472194" y="1666311"/>
            <a:ext cx="11759818" cy="3874219"/>
            <a:chOff x="2658548" y="4762836"/>
            <a:chExt cx="17121998" cy="4545168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380B0606-4A40-9416-22DA-7C8951DCC0EF}"/>
                </a:ext>
              </a:extLst>
            </p:cNvPr>
            <p:cNvSpPr/>
            <p:nvPr/>
          </p:nvSpPr>
          <p:spPr>
            <a:xfrm>
              <a:off x="2658548" y="4762836"/>
              <a:ext cx="17121997" cy="4545168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9DC9ACC-E2DF-87E4-32B4-8232F582A26D}"/>
                </a:ext>
              </a:extLst>
            </p:cNvPr>
            <p:cNvSpPr txBox="1"/>
            <p:nvPr/>
          </p:nvSpPr>
          <p:spPr>
            <a:xfrm>
              <a:off x="3059956" y="4938246"/>
              <a:ext cx="16720590" cy="4332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Результаты:</a:t>
              </a:r>
            </a:p>
            <a:p>
              <a:pPr marL="457200" indent="-457200">
                <a:buClr>
                  <a:srgbClr val="FFFF00"/>
                </a:buClr>
                <a:buSzPct val="150000"/>
                <a:buFont typeface="Wingdings" panose="05000000000000000000" pitchFamily="2" charset="2"/>
                <a:buChar char="ü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Показаны теоретическая и экспериментальная возможности работы такого устройства</a:t>
              </a:r>
            </a:p>
            <a:p>
              <a:pPr marL="457200" indent="-457200">
                <a:buClr>
                  <a:srgbClr val="FFFF00"/>
                </a:buClr>
                <a:buSzPct val="150000"/>
                <a:buFont typeface="Wingdings" panose="05000000000000000000" pitchFamily="2" charset="2"/>
                <a:buChar char="ü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Экспериментально установлены зависимости оптического отклика</a:t>
              </a:r>
            </a:p>
            <a:p>
              <a:pPr marL="457200" indent="-457200">
                <a:buClr>
                  <a:srgbClr val="FFFF00"/>
                </a:buClr>
                <a:buSzPct val="150000"/>
                <a:buFont typeface="Wingdings" panose="05000000000000000000" pitchFamily="2" charset="2"/>
                <a:buChar char="ü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Разработан макет схемы</a:t>
              </a:r>
            </a:p>
            <a:p>
              <a:pPr marL="457200" indent="-457200">
                <a:buClr>
                  <a:srgbClr val="FFFF00"/>
                </a:buClr>
                <a:buSzPct val="150000"/>
                <a:buFont typeface="Wingdings" panose="05000000000000000000" pitchFamily="2" charset="2"/>
                <a:buChar char="ü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Разработана функциональная схема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9552EFD-BF39-90FB-F8D4-A705581ECAEC}"/>
              </a:ext>
            </a:extLst>
          </p:cNvPr>
          <p:cNvGrpSpPr/>
          <p:nvPr/>
        </p:nvGrpSpPr>
        <p:grpSpPr>
          <a:xfrm>
            <a:off x="472195" y="6131495"/>
            <a:ext cx="9992606" cy="3350392"/>
            <a:chOff x="2658549" y="4762836"/>
            <a:chExt cx="14548982" cy="3930622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2CD61277-DFCB-F9B3-614F-2B23C87284ED}"/>
                </a:ext>
              </a:extLst>
            </p:cNvPr>
            <p:cNvSpPr/>
            <p:nvPr/>
          </p:nvSpPr>
          <p:spPr>
            <a:xfrm>
              <a:off x="2658549" y="4762836"/>
              <a:ext cx="14548982" cy="3930622"/>
            </a:xfrm>
            <a:prstGeom prst="roundRect">
              <a:avLst/>
            </a:prstGeom>
            <a:solidFill>
              <a:srgbClr val="FF9933">
                <a:alpha val="8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B4FDB59-3514-7C80-9E68-69778D3F8A4C}"/>
                </a:ext>
              </a:extLst>
            </p:cNvPr>
            <p:cNvSpPr txBox="1"/>
            <p:nvPr/>
          </p:nvSpPr>
          <p:spPr>
            <a:xfrm>
              <a:off x="3059956" y="4938244"/>
              <a:ext cx="14147574" cy="375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Планы:</a:t>
              </a:r>
            </a:p>
            <a:p>
              <a:pPr marL="457200" indent="-457200">
                <a:buClr>
                  <a:srgbClr val="FFFF00"/>
                </a:buClr>
                <a:buSzPct val="150000"/>
                <a:buFont typeface="Wingdings" panose="05000000000000000000" pitchFamily="2" charset="2"/>
                <a:buChar char="ü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Наработка статистических измерений</a:t>
              </a:r>
            </a:p>
            <a:p>
              <a:pPr marL="457200" indent="-457200">
                <a:buClr>
                  <a:srgbClr val="FFFF00"/>
                </a:buClr>
                <a:buSzPct val="150000"/>
                <a:buFont typeface="Wingdings" panose="05000000000000000000" pitchFamily="2" charset="2"/>
                <a:buChar char="ü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Определение погрешностей измерений</a:t>
              </a:r>
            </a:p>
            <a:p>
              <a:pPr marL="457200" indent="-457200">
                <a:buClr>
                  <a:srgbClr val="FFFF00"/>
                </a:buClr>
                <a:buSzPct val="150000"/>
                <a:buFont typeface="Wingdings" panose="05000000000000000000" pitchFamily="2" charset="2"/>
                <a:buChar char="ü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Установление рабочих температур</a:t>
              </a:r>
            </a:p>
            <a:p>
              <a:pPr marL="457200" indent="-457200">
                <a:buClr>
                  <a:srgbClr val="FFFF00"/>
                </a:buClr>
                <a:buSzPct val="150000"/>
                <a:buFont typeface="Wingdings" panose="05000000000000000000" pitchFamily="2" charset="2"/>
                <a:buChar char="ü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Отработка технологии</a:t>
              </a:r>
            </a:p>
            <a:p>
              <a:pPr marL="457200" indent="-457200">
                <a:buClr>
                  <a:srgbClr val="FFFF00"/>
                </a:buClr>
                <a:buSzPct val="150000"/>
                <a:buFont typeface="Wingdings" panose="05000000000000000000" pitchFamily="2" charset="2"/>
                <a:buChar char="ü"/>
              </a:pPr>
              <a:r>
                <a:rPr lang="ru-RU" sz="3200" dirty="0">
                  <a:solidFill>
                    <a:schemeClr val="bg1"/>
                  </a:solidFill>
                  <a:latin typeface="Montserrat SemiBold" panose="00000700000000000000" pitchFamily="2" charset="-52"/>
                </a:rPr>
                <a:t>Разработка прототипа</a:t>
              </a:r>
            </a:p>
          </p:txBody>
        </p:sp>
      </p:grpSp>
      <p:pic>
        <p:nvPicPr>
          <p:cNvPr id="8" name="Рисунок 7" descr="Изображение выглядит как текст, снимок экрана, диаграмма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31F2744D-9284-72E4-5F9B-FBF9DE8121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496" y="6281010"/>
            <a:ext cx="7279351" cy="2979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15AE28A-4A93-1069-637A-F2B6F95CF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1692" y="903296"/>
            <a:ext cx="3062079" cy="519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0"/>
          <p:cNvSpPr txBox="1"/>
          <p:nvPr/>
        </p:nvSpPr>
        <p:spPr>
          <a:xfrm>
            <a:off x="3657600" y="2933700"/>
            <a:ext cx="11041503" cy="3759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СПАСИБО ЗА ВНИМАНИЕ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Наши контакты: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Васильев Максим Дмитриевич</a:t>
            </a:r>
            <a:endParaRPr dirty="0"/>
          </a:p>
          <a:p>
            <a:r>
              <a:rPr lang="ru-RU" sz="2800" dirty="0" err="1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Эл.почта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: </a:t>
            </a:r>
            <a:r>
              <a:rPr lang="en-US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mack.vasil2013@yandex.ru</a:t>
            </a: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Телефон: +7(981) 762-36-62</a:t>
            </a:r>
            <a:endParaRPr dirty="0"/>
          </a:p>
        </p:txBody>
      </p:sp>
      <p:sp>
        <p:nvSpPr>
          <p:cNvPr id="154" name="Google Shape;154;p10"/>
          <p:cNvSpPr txBox="1"/>
          <p:nvPr/>
        </p:nvSpPr>
        <p:spPr>
          <a:xfrm>
            <a:off x="16449425" y="757725"/>
            <a:ext cx="13044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09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2179</TotalTime>
  <Words>415</Words>
  <Application>Microsoft Office PowerPoint</Application>
  <PresentationFormat>Произвольный</PresentationFormat>
  <Paragraphs>121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Wingdings</vt:lpstr>
      <vt:lpstr>Montserrat ExtraBold</vt:lpstr>
      <vt:lpstr>Courier New</vt:lpstr>
      <vt:lpstr>Arial</vt:lpstr>
      <vt:lpstr>Montserrat SemiBold</vt:lpstr>
      <vt:lpstr>Calibri</vt:lpstr>
      <vt:lpstr>Montserrat Black</vt:lpstr>
      <vt:lpstr>Montserrat Light</vt:lpstr>
      <vt:lpstr>1_Office Theme</vt:lpstr>
      <vt:lpstr>2_Office Theme</vt:lpstr>
      <vt:lpstr>3_Office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Андреева</dc:creator>
  <cp:lastModifiedBy>Васильев Максим Дмитриевич</cp:lastModifiedBy>
  <cp:revision>9</cp:revision>
  <dcterms:created xsi:type="dcterms:W3CDTF">2021-04-08T11:32:16Z</dcterms:created>
  <dcterms:modified xsi:type="dcterms:W3CDTF">2024-08-08T18:39:05Z</dcterms:modified>
</cp:coreProperties>
</file>