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 SemiBold"/>
      <p:regular r:id="rId22"/>
      <p:bold r:id="rId23"/>
      <p:italic r:id="rId24"/>
      <p:boldItalic r:id="rId25"/>
    </p:embeddedFont>
    <p:embeddedFont>
      <p:font typeface="Raleway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1152F2-34FA-42CD-9698-3BCD4BC1B6A7}">
  <a:tblStyle styleId="{FC1152F2-34FA-42CD-9698-3BCD4BC1B6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SemiBold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SemiBold-italic.fntdata"/><Relationship Id="rId23" Type="http://schemas.openxmlformats.org/officeDocument/2006/relationships/font" Target="fonts/Raleway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regular.fntdata"/><Relationship Id="rId25" Type="http://schemas.openxmlformats.org/officeDocument/2006/relationships/font" Target="fonts/RalewaySemiBold-boldItalic.fntdata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4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3.xml"/><Relationship Id="rId32" Type="http://schemas.openxmlformats.org/officeDocument/2006/relationships/font" Target="fonts/Roboto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e7c8433728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1e7c8433728_1_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5a9897d9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25a9897d9b0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bb4f63a7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27bb4f63a7e_1_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9.jpg"/><Relationship Id="rId5" Type="http://schemas.openxmlformats.org/officeDocument/2006/relationships/image" Target="../media/image11.jp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hyperlink" Target="https://vc.ru/u/1170013-marat-aydagulov/476040-zozh-kak-biznes-trend-tretego-desyatiletiya" TargetMode="External"/><Relationship Id="rId5" Type="http://schemas.openxmlformats.org/officeDocument/2006/relationships/hyperlink" Target="https://express.liberty7.ru/blog/rynok-zozh-pravilnogo-pitania?ysclid=lmvlbgblg8776782684" TargetMode="External"/><Relationship Id="rId6" Type="http://schemas.openxmlformats.org/officeDocument/2006/relationships/hyperlink" Target="https://www.statista.com/outlook/dmo/digital-health/digital-fitness-well-being/digital-fitness-well-being-apps/nutrition-apps/russia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03842" y="456256"/>
            <a:ext cx="4655700" cy="162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Мобильное приложение “My daily food Routine”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323618" y="3108156"/>
            <a:ext cx="38253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3625" y="2103300"/>
            <a:ext cx="4655699" cy="2907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389350" y="779125"/>
            <a:ext cx="67086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Ежегодно </a:t>
            </a:r>
            <a:r>
              <a:rPr b="1" lang="ru" sz="2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⅓</a:t>
            </a:r>
            <a:r>
              <a:rPr b="1" lang="ru" sz="19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продуктов питания –</a:t>
            </a:r>
            <a:r>
              <a:rPr b="1" lang="ru" sz="21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1,3</a:t>
            </a: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млрд тонн выбрасывается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Жители России</a:t>
            </a:r>
            <a:endParaRPr b="1" sz="13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67%</a:t>
            </a: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следят за рационом 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                39%</a:t>
            </a: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ограничивают количество жиров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358775" y="6302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9" name="Google Shape;13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9500" y="3478100"/>
            <a:ext cx="2288799" cy="15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175" y="3461525"/>
            <a:ext cx="2403251" cy="160305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3186250" y="1596500"/>
            <a:ext cx="26136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b="1" lang="ru" sz="21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74%</a:t>
            </a:r>
            <a:endParaRPr b="1" sz="21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изучают состав продуктов </a:t>
            </a:r>
            <a:endParaRPr sz="10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перед покупкой.</a:t>
            </a:r>
            <a:endParaRPr b="1" sz="21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ru" sz="21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65%</a:t>
            </a:r>
            <a:endParaRPr b="1" sz="21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отказались от сахара.</a:t>
            </a:r>
            <a:endParaRPr b="1" sz="21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1870767" y="3448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7" name="Google Shape;147;p27"/>
          <p:cNvSpPr txBox="1"/>
          <p:nvPr>
            <p:ph idx="1" type="body"/>
          </p:nvPr>
        </p:nvSpPr>
        <p:spPr>
          <a:xfrm>
            <a:off x="530723" y="1630425"/>
            <a:ext cx="3989100" cy="13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Женщины 20-45 лет</a:t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занимаются приготовлением еды для всей семьи  </a:t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тратят много времени  на подбор рецептов и составление списка продуктов для приготовления блюд с учетом интересов и особенностей здоровья каждого члена семьи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1791" y="1630435"/>
            <a:ext cx="3690273" cy="2075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title"/>
          </p:nvPr>
        </p:nvSpPr>
        <p:spPr>
          <a:xfrm>
            <a:off x="1973242" y="3286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1276148" y="1591575"/>
            <a:ext cx="11583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целевой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аудитории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6200" y="1960550"/>
            <a:ext cx="3317324" cy="197654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>
            <p:ph idx="1" type="body"/>
          </p:nvPr>
        </p:nvSpPr>
        <p:spPr>
          <a:xfrm>
            <a:off x="609223" y="1591575"/>
            <a:ext cx="11583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132C40"/>
                </a:solidFill>
              </a:rPr>
              <a:t>67%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3" name="Google Shape;173;p28"/>
          <p:cNvSpPr txBox="1"/>
          <p:nvPr>
            <p:ph idx="1" type="body"/>
          </p:nvPr>
        </p:nvSpPr>
        <p:spPr>
          <a:xfrm>
            <a:off x="622348" y="2168800"/>
            <a:ext cx="4618500" cy="14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тратят много времени на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продумывание меню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для всей семьи 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2840273" y="1591575"/>
            <a:ext cx="11583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132C40"/>
                </a:solidFill>
              </a:rPr>
              <a:t>61</a:t>
            </a:r>
            <a:r>
              <a:rPr b="1" lang="ru" sz="2500">
                <a:solidFill>
                  <a:srgbClr val="132C40"/>
                </a:solidFill>
              </a:rPr>
              <a:t>%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5" name="Google Shape;175;p28"/>
          <p:cNvSpPr txBox="1"/>
          <p:nvPr>
            <p:ph idx="1" type="body"/>
          </p:nvPr>
        </p:nvSpPr>
        <p:spPr>
          <a:xfrm>
            <a:off x="3685650" y="1623350"/>
            <a:ext cx="12759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отзывов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пользователей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2899002" y="2165375"/>
            <a:ext cx="23418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отечественных мобильных приложений для планирования питания отметили их недостаточный функционал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7" name="Google Shape;177;p28"/>
          <p:cNvSpPr txBox="1"/>
          <p:nvPr>
            <p:ph idx="1" type="body"/>
          </p:nvPr>
        </p:nvSpPr>
        <p:spPr>
          <a:xfrm>
            <a:off x="609224" y="3630150"/>
            <a:ext cx="44811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Зарубежные мобильные приложения-планировщики ограничены для доступа российской аудитории, не русифицированы, не привязаны в российским торговым сетям</a:t>
            </a:r>
            <a:endParaRPr sz="14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1692417" y="2956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401723" y="1013224"/>
            <a:ext cx="59934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Мобильное приложение, составляющее меню в зависимости от цели и вкусов пользователя</a:t>
            </a:r>
            <a:r>
              <a:rPr lang="ru">
                <a:solidFill>
                  <a:srgbClr val="132C40"/>
                </a:solidFill>
              </a:rPr>
              <a:t>  с помощью искусственного интеллекта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456743" y="24144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1" name="Google Shape;19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3154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00" y="1684647"/>
            <a:ext cx="3521524" cy="216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4150" y="3296225"/>
            <a:ext cx="3521526" cy="234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4764874" y="1803925"/>
            <a:ext cx="4023300" cy="22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Преимущества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сотрудничество с сервисами доставки еды и продуктовыми магазинами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обозначение геолокации магазина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цены на продукты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генерирование меню с помощью ИИ с учетом показателей здоровья и предпочтений всех членов семьи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type="title"/>
          </p:nvPr>
        </p:nvSpPr>
        <p:spPr>
          <a:xfrm>
            <a:off x="432325" y="133200"/>
            <a:ext cx="79761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400">
                <a:solidFill>
                  <a:schemeClr val="dk1"/>
                </a:solidFill>
              </a:rPr>
              <a:t>ЦЕННОСТЬ, ЦЕННОСТНОЕ ПРЕДЛОЖЕНИЕ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553200" y="620400"/>
            <a:ext cx="8037600" cy="40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“My daily food routine”,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</a:t>
            </a:r>
            <a:r>
              <a:rPr lang="ru" sz="10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которые хотят использовать пищевые, финансовые и временные ресурсы с умом и рациональностью,</a:t>
            </a:r>
            <a:endParaRPr sz="1200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accent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Наша цель </a:t>
            </a: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- помочь им повысить эффективность, оптимизировав процесс готовки, освободив больше времени и энергии для других дел.</a:t>
            </a:r>
            <a:endParaRPr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000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современного мира, где жизнь движется быстрым и загруженным темпом, а борьба с пищевыми отходами становится все более актуальной.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решить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связанную с тратой большого количества времени на подбор блюда и составление списка продуктов, а так же подсчета КБЖУ и подбора питания, идеально подходящее для поддержания хорошей фигуры, похудения, набора мышечной массы или поддержания диеты по лечебным показаниям.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мобильного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 с функцией планирования питания, рецептами и поиском продуктов в магазинах с ценником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получить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возможность сократить время планирования своего меню, правильно питаться</a:t>
            </a: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, находить вкусные и полезные рецепты, а также быстро и удобно найти продукты в ма</a:t>
            </a:r>
            <a:r>
              <a:rPr lang="ru" sz="11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газинах с указанием цен.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456825" y="333975"/>
            <a:ext cx="4115100" cy="93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1"/>
          <p:cNvSpPr txBox="1"/>
          <p:nvPr>
            <p:ph type="title"/>
          </p:nvPr>
        </p:nvSpPr>
        <p:spPr>
          <a:xfrm>
            <a:off x="515750" y="333975"/>
            <a:ext cx="55020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 ЗДОРОВОГО </a:t>
            </a:r>
            <a:endParaRPr sz="30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ПИТАНИЯ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515750" y="913575"/>
            <a:ext cx="7883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                                                                       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                                                                                                   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                  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550" y="1328125"/>
            <a:ext cx="3001301" cy="257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1"/>
          <p:cNvSpPr txBox="1"/>
          <p:nvPr/>
        </p:nvSpPr>
        <p:spPr>
          <a:xfrm>
            <a:off x="4608575" y="1426225"/>
            <a:ext cx="4115100" cy="32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 u="sng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PAM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b="1" lang="ru" sz="1200">
                <a:latin typeface="Raleway"/>
                <a:ea typeface="Raleway"/>
                <a:cs typeface="Raleway"/>
                <a:sym typeface="Raleway"/>
              </a:rPr>
              <a:t> $4,2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триллионов ( </a:t>
            </a: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Р </a:t>
            </a:r>
            <a:r>
              <a:rPr b="1" lang="ru" sz="1200">
                <a:latin typeface="Raleway"/>
                <a:ea typeface="Raleway"/>
                <a:cs typeface="Raleway"/>
                <a:sym typeface="Raleway"/>
              </a:rPr>
              <a:t>403 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триллиона ), ежегодный прирост - </a:t>
            </a:r>
            <a:r>
              <a:rPr b="1" lang="ru" sz="1100">
                <a:latin typeface="Times New Roman"/>
                <a:ea typeface="Times New Roman"/>
                <a:cs typeface="Times New Roman"/>
                <a:sym typeface="Times New Roman"/>
              </a:rPr>
              <a:t>6,4% *</a:t>
            </a:r>
            <a:endParaRPr b="1"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 u="sng"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$413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млн  (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39,7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млрд рублей)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**</a:t>
            </a:r>
            <a:endParaRPr b="1"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 u="sng">
                <a:latin typeface="Raleway"/>
                <a:ea typeface="Raleway"/>
                <a:cs typeface="Raleway"/>
                <a:sym typeface="Raleway"/>
              </a:rPr>
              <a:t>SAM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b="1" lang="ru" sz="1100">
                <a:latin typeface="Times New Roman"/>
                <a:ea typeface="Times New Roman"/>
                <a:cs typeface="Times New Roman"/>
                <a:sym typeface="Times New Roman"/>
              </a:rPr>
              <a:t>$62,81 млн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( </a:t>
            </a: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6,05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млрд рублей) в 2023 году.</a:t>
            </a: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***</a:t>
            </a:r>
            <a:endParaRPr b="1"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 u="sng"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0,04%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-</a:t>
            </a: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Р 18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млн  в  2027г. 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i="1" lang="ru" sz="9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https://vc.ru/u/1170013-marat-aydagulov/476040-zozh-kak-biznes-trend-tretego-desyatiletiya</a:t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900">
                <a:solidFill>
                  <a:schemeClr val="dk2"/>
                </a:solidFill>
              </a:rPr>
              <a:t>**</a:t>
            </a:r>
            <a:r>
              <a:rPr i="1" lang="ru" sz="9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https://express.liberty7.ru/blog/rynok-zozh-pravilnogo-pitania?ysclid=lmvlbgblg8776782684</a:t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***</a:t>
            </a:r>
            <a:r>
              <a:rPr i="1"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</a:t>
            </a:r>
            <a:r>
              <a:rPr i="1" lang="ru" sz="900">
                <a:solidFill>
                  <a:schemeClr val="dk2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ttps://www.statista.com/outlook/dmo/digital-health/digital-fitness-well-being/digital-fitness-well-being-apps/nutrition-apps/russia</a:t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1" sz="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*прогноз infoline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1"/>
          <p:cNvSpPr txBox="1"/>
          <p:nvPr>
            <p:ph idx="1" type="body"/>
          </p:nvPr>
        </p:nvSpPr>
        <p:spPr>
          <a:xfrm>
            <a:off x="486950" y="4074975"/>
            <a:ext cx="55596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ЦА: 60.000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Средний чек: 300 рублей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456826" y="5136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2"/>
          <p:cNvSpPr txBox="1"/>
          <p:nvPr/>
        </p:nvSpPr>
        <p:spPr>
          <a:xfrm>
            <a:off x="401725" y="1161097"/>
            <a:ext cx="29019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</a:t>
            </a:r>
            <a:r>
              <a:rPr lang="ru" sz="1600">
                <a:solidFill>
                  <a:srgbClr val="092540"/>
                </a:solidFill>
                <a:highlight>
                  <a:srgbClr val="F6F8FB"/>
                </a:highlight>
                <a:latin typeface="Raleway"/>
                <a:ea typeface="Raleway"/>
                <a:cs typeface="Raleway"/>
                <a:sym typeface="Raleway"/>
              </a:rPr>
              <a:t>fatsecret.com</a:t>
            </a:r>
            <a:endParaRPr sz="1600">
              <a:solidFill>
                <a:srgbClr val="092540"/>
              </a:solidFill>
              <a:highlight>
                <a:srgbClr val="F6F8FB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92540"/>
              </a:solidFill>
              <a:highlight>
                <a:srgbClr val="F6F8FB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32"/>
          <p:cNvSpPr txBox="1"/>
          <p:nvPr>
            <p:ph type="title"/>
          </p:nvPr>
        </p:nvSpPr>
        <p:spPr>
          <a:xfrm>
            <a:off x="456825" y="4791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2" name="Google Shape;232;p32"/>
          <p:cNvGraphicFramePr/>
          <p:nvPr/>
        </p:nvGraphicFramePr>
        <p:xfrm>
          <a:off x="456825" y="165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{FC1152F2-34FA-42CD-9698-3BCD4BC1B6A7}</a:tableStyleId>
              </a:tblPr>
              <a:tblGrid>
                <a:gridCol w="2413000"/>
                <a:gridCol w="2413000"/>
                <a:gridCol w="2413000"/>
              </a:tblGrid>
              <a:tr h="275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+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-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Наша стратегия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большой список продуктов, возможность подсчета калорий, микроэлементов, питательных веществ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Интерфейс перегружен, приложение часто зависает</a:t>
                      </a:r>
                      <a:r>
                        <a:rPr lang="ru" sz="1000">
                          <a:solidFill>
                            <a:schemeClr val="dk2"/>
                          </a:solidFill>
                        </a:rPr>
                        <a:t>(по мнению пользователей)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Сделаем основные функции как можно доступнее, и спрячем функции ,которые будут редко использоваться.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Убирем лишнии клики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33" name="Google Shape;233;p32"/>
          <p:cNvSpPr txBox="1"/>
          <p:nvPr/>
        </p:nvSpPr>
        <p:spPr>
          <a:xfrm>
            <a:off x="429225" y="2962272"/>
            <a:ext cx="29019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2.Tasty</a:t>
            </a:r>
            <a:endParaRPr sz="1600">
              <a:solidFill>
                <a:srgbClr val="092540"/>
              </a:solidFill>
              <a:highlight>
                <a:srgbClr val="F6F8FB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92540"/>
              </a:solidFill>
              <a:highlight>
                <a:srgbClr val="F6F8FB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34" name="Google Shape;234;p32"/>
          <p:cNvGraphicFramePr/>
          <p:nvPr/>
        </p:nvGraphicFramePr>
        <p:xfrm>
          <a:off x="456825" y="339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{FC1152F2-34FA-42CD-9698-3BCD4BC1B6A7}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+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-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Наша стратегия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Отличное объяснение приготовление блюд, большое количество рецептов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Существует только в Английской версии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Основным языком в приложении будет русский, но также можно будет выбрать и английский вариант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456826" y="5136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3"/>
          <p:cNvSpPr txBox="1"/>
          <p:nvPr/>
        </p:nvSpPr>
        <p:spPr>
          <a:xfrm>
            <a:off x="401725" y="1161100"/>
            <a:ext cx="4407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 lang="ru" sz="1600">
                <a:solidFill>
                  <a:srgbClr val="092540"/>
                </a:solidFill>
                <a:highlight>
                  <a:srgbClr val="F6F8FB"/>
                </a:highlight>
                <a:latin typeface="Raleway"/>
                <a:ea typeface="Raleway"/>
                <a:cs typeface="Raleway"/>
                <a:sym typeface="Raleway"/>
              </a:rPr>
              <a:t>SideChef: Recipes &amp; Meal Plans</a:t>
            </a:r>
            <a:endParaRPr sz="1600">
              <a:solidFill>
                <a:srgbClr val="092540"/>
              </a:solidFill>
              <a:highlight>
                <a:srgbClr val="F6F8FB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92540"/>
              </a:solidFill>
              <a:highlight>
                <a:srgbClr val="F6F8FB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3"/>
          <p:cNvSpPr txBox="1"/>
          <p:nvPr>
            <p:ph type="title"/>
          </p:nvPr>
        </p:nvSpPr>
        <p:spPr>
          <a:xfrm>
            <a:off x="456825" y="4791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48" name="Google Shape;248;p33"/>
          <p:cNvGraphicFramePr/>
          <p:nvPr/>
        </p:nvGraphicFramePr>
        <p:xfrm>
          <a:off x="456825" y="165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{FC1152F2-34FA-42CD-9698-3BCD4BC1B6A7}</a:tableStyleId>
              </a:tblPr>
              <a:tblGrid>
                <a:gridCol w="2413000"/>
                <a:gridCol w="2413000"/>
                <a:gridCol w="2413000"/>
              </a:tblGrid>
              <a:tr h="275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+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-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Наша стратегия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большой список рецептов, наличие фильтрации по национальности кухни, сохранение рецептов в избранные 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Удаление некоторых рецептов со временем, частое вылетание из приложения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Сделаем основные функции как можно доступнее, и спрячем функции ,которые будут редко использоваться.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9" name="Google Shape;249;p33"/>
          <p:cNvSpPr txBox="1"/>
          <p:nvPr/>
        </p:nvSpPr>
        <p:spPr>
          <a:xfrm>
            <a:off x="429225" y="2962275"/>
            <a:ext cx="3829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.Food.ru: пошаговые рецепты</a:t>
            </a:r>
            <a:endParaRPr sz="1600">
              <a:solidFill>
                <a:srgbClr val="092540"/>
              </a:solidFill>
              <a:highlight>
                <a:srgbClr val="F6F8FB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50" name="Google Shape;250;p33"/>
          <p:cNvGraphicFramePr/>
          <p:nvPr/>
        </p:nvGraphicFramePr>
        <p:xfrm>
          <a:off x="456825" y="339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{FC1152F2-34FA-42CD-9698-3BCD4BC1B6A7}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+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-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Наша стратегия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Рецепты блюд на каждый день,правильное питание и КБЖУ, 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постоянное взаимодействие с пользователями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Вылетает, постоянные проблемы с регистрацией. Неправильная работа поиска блюд (поиск один, результат другой).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Сделаем основные функции как можно доступнее, и спрячем функции ,которые будут редко использоваться.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4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Подписка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8" name="Google Shape;258;p34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4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0" name="Google Shape;260;p34"/>
          <p:cNvSpPr txBox="1"/>
          <p:nvPr>
            <p:ph idx="1" type="body"/>
          </p:nvPr>
        </p:nvSpPr>
        <p:spPr>
          <a:xfrm>
            <a:off x="795028" y="2861418"/>
            <a:ext cx="79932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Продукт: </a:t>
            </a:r>
            <a:r>
              <a:rPr lang="ru"/>
              <a:t>мобильное приложение-планировщик питания с искусственным интеллект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Затраты: 1 млн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</a:t>
            </a:r>
            <a:r>
              <a:rPr lang="ru"/>
              <a:t>на</a:t>
            </a:r>
            <a:r>
              <a:rPr lang="ru"/>
              <a:t> рекламе в приложении.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планируем установить партнерство с различными сервисами доставки, чтобы предоставлять нашим клиентам удобное решение для получения продуктов. В рамках этого сотрудничества мы будем получать процент от каждой покупки, сделанной нашими пользователями.</a:t>
            </a:r>
            <a:endParaRPr/>
          </a:p>
          <a:p>
            <a:pPr indent="0" lvl="0" marL="3429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/>
          <p:nvPr>
            <p:ph type="title"/>
          </p:nvPr>
        </p:nvSpPr>
        <p:spPr>
          <a:xfrm>
            <a:off x="456817" y="7951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p35"/>
          <p:cNvSpPr txBox="1"/>
          <p:nvPr>
            <p:ph idx="1" type="body"/>
          </p:nvPr>
        </p:nvSpPr>
        <p:spPr>
          <a:xfrm>
            <a:off x="456821" y="1776550"/>
            <a:ext cx="4239000" cy="19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М</a:t>
            </a:r>
            <a:r>
              <a:rPr lang="ru"/>
              <a:t>ы заняли первое место в конкурсе "Школа технологического предпринимательства ФГБОУ ВО СамГМУ Минздрава России" с нашей уникальной идеей проекта.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Участие в акселераторе стартап-центр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ru" sz="2200"/>
              <a:t>78</a:t>
            </a:r>
            <a:r>
              <a:rPr lang="ru"/>
              <a:t> проблемных интервью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/>
          <p:nvPr>
            <p:ph type="title"/>
          </p:nvPr>
        </p:nvSpPr>
        <p:spPr>
          <a:xfrm>
            <a:off x="1523092" y="2971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0" name="Google Shape;280;p36"/>
          <p:cNvSpPr txBox="1"/>
          <p:nvPr>
            <p:ph idx="1" type="body"/>
          </p:nvPr>
        </p:nvSpPr>
        <p:spPr>
          <a:xfrm>
            <a:off x="456825" y="1202550"/>
            <a:ext cx="7973700" cy="19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Сотрудничество с </a:t>
            </a:r>
            <a:r>
              <a:rPr lang="ru" sz="1300">
                <a:solidFill>
                  <a:srgbClr val="132C40"/>
                </a:solidFill>
              </a:rPr>
              <a:t>продуктовыми магазинами ( Пятёрочка, Перекрёсток, Магнит, Лента) с целью создания в приложении функции поиска продуктов в соответсвии с меню и финансовыми возможностями пользователя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Сделать версию приложения на разных языках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456818" y="2275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3" y="3015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9" name="Google Shape;289;p36"/>
          <p:cNvGraphicFramePr/>
          <p:nvPr/>
        </p:nvGraphicFramePr>
        <p:xfrm>
          <a:off x="530810" y="266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{FC1152F2-34FA-42CD-9698-3BCD4BC1B6A7}</a:tableStyleId>
              </a:tblPr>
              <a:tblGrid>
                <a:gridCol w="3341400"/>
                <a:gridCol w="1679950"/>
                <a:gridCol w="2510675"/>
              </a:tblGrid>
              <a:tr h="11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Развиваем телеграмм-канал, набирая целевую аудиторию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До конца акселератора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Никитина Дарья ,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Никитина Анастасия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Набираем в команду разработчика мобильных приложений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неделя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Никитина Дарья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Создаём MVP, внедряя искусственный интеллект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месяц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Никитина Анастасия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0" name="Google Shape;290;p36"/>
          <p:cNvSpPr txBox="1"/>
          <p:nvPr/>
        </p:nvSpPr>
        <p:spPr>
          <a:xfrm>
            <a:off x="530800" y="182125"/>
            <a:ext cx="702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7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96" name="Google Shape;296;p37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{FC1152F2-34FA-42CD-9698-3BCD4BC1B6A7}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(CEO), МАРКЕТИНГ И ПРОДАЖИ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Никитина Дарья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Никитина Анастасия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7" name="Google Shape;29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99" name="Google Shape;29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3" name="Google Shape;30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3096" y="2187450"/>
            <a:ext cx="616704" cy="8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3100" y="1333758"/>
            <a:ext cx="616700" cy="822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10" name="Google Shape;310;p38"/>
          <p:cNvSpPr txBox="1"/>
          <p:nvPr>
            <p:ph idx="1" type="body"/>
          </p:nvPr>
        </p:nvSpPr>
        <p:spPr>
          <a:xfrm>
            <a:off x="456825" y="2454575"/>
            <a:ext cx="3603600" cy="23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 телефона:  </a:t>
            </a:r>
            <a:r>
              <a:rPr lang="ru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89376553911</a:t>
            </a:r>
            <a:endParaRPr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Вк:                               Telegram: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:    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11" name="Google Shape;311;p38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Никитина Дарья Алексеевна, лидер стартап-проекта “My daily food routine”, студентка 2 курса Института клинической медицины в СамГМУ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12" name="Google Shape;312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14" name="Google Shape;314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5" name="Google Shape;31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0" name="Google Shape;32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6074" y="173425"/>
            <a:ext cx="1645076" cy="219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4775" y="2774825"/>
            <a:ext cx="1024200" cy="10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095425" y="2759025"/>
            <a:ext cx="965000" cy="175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