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93" r:id="rId1"/>
    <p:sldMasterId id="2147483706" r:id="rId2"/>
    <p:sldMasterId id="2147483719" r:id="rId3"/>
    <p:sldMasterId id="2147483732" r:id="rId4"/>
  </p:sldMasterIdLst>
  <p:notesMasterIdLst>
    <p:notesMasterId r:id="rId13"/>
  </p:notesMasterIdLst>
  <p:sldIdLst>
    <p:sldId id="264" r:id="rId5"/>
    <p:sldId id="299" r:id="rId6"/>
    <p:sldId id="313" r:id="rId7"/>
    <p:sldId id="330" r:id="rId8"/>
    <p:sldId id="332" r:id="rId9"/>
    <p:sldId id="271" r:id="rId10"/>
    <p:sldId id="333" r:id="rId11"/>
    <p:sldId id="334" r:id="rId12"/>
  </p:sldIdLst>
  <p:sldSz cx="12192000" cy="6858000"/>
  <p:notesSz cx="6888163" cy="10020300"/>
  <p:embeddedFontLst>
    <p:embeddedFont>
      <p:font typeface="Arial Black" panose="020B0A04020102020204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ambria" panose="02040503050406030204" pitchFamily="18" charset="0"/>
      <p:regular r:id="rId21"/>
      <p:bold r:id="rId22"/>
      <p:italic r:id="rId23"/>
      <p:boldItalic r:id="rId24"/>
    </p:embeddedFont>
    <p:embeddedFont>
      <p:font typeface="Century Schoolbook" panose="02040604050505020304" pitchFamily="18" charset="0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Open Sans Light" panose="020B0306030504020204" pitchFamily="34" charset="0"/>
      <p:regular r:id="rId33"/>
      <p:bold r:id="rId34"/>
      <p:italic r:id="rId35"/>
      <p:boldItalic r:id="rId36"/>
    </p:embeddedFont>
    <p:embeddedFont>
      <p:font typeface="Segoe UI" panose="020B0502040204020203" pitchFamily="34" charset="0"/>
      <p:regular r:id="rId37"/>
      <p:bold r:id="rId38"/>
      <p:italic r:id="rId39"/>
      <p:boldItalic r:id="rId40"/>
    </p:embeddedFont>
    <p:embeddedFont>
      <p:font typeface="Segoe UI Black" panose="020B0A02040204020203" pitchFamily="34" charset="0"/>
      <p:bold r:id="rId41"/>
      <p:boldItalic r:id="rId42"/>
    </p:embeddedFont>
    <p:embeddedFont>
      <p:font typeface="Segoe UI Semibold" panose="020B0702040204020203" pitchFamily="34" charset="0"/>
      <p:bold r:id="rId43"/>
      <p:boldItalic r:id="rId44"/>
    </p:embeddedFont>
    <p:embeddedFont>
      <p:font typeface="Tahoma" panose="020B0604030504040204" pitchFamily="34" charset="0"/>
      <p:regular r:id="rId45"/>
      <p:bold r:id="rId46"/>
    </p:embeddedFont>
    <p:embeddedFont>
      <p:font typeface="Trebuchet MS" panose="020B0603020202020204" pitchFamily="34" charset="0"/>
      <p:regular r:id="rId47"/>
      <p:bold r:id="rId48"/>
      <p:italic r:id="rId49"/>
      <p:boldItalic r:id="rId50"/>
    </p:embeddedFont>
    <p:embeddedFont>
      <p:font typeface="Verdana" panose="020B0604030504040204" pitchFamily="34" charset="0"/>
      <p:regular r:id="rId51"/>
      <p:bold r:id="rId52"/>
      <p:italic r:id="rId53"/>
      <p:boldItalic r:id="rId54"/>
    </p:embeddedFont>
    <p:embeddedFont>
      <p:font typeface="Wingdings 2" panose="05020102010507070707" pitchFamily="18" charset="2"/>
      <p:regular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3A372F"/>
    <a:srgbClr val="171613"/>
    <a:srgbClr val="000000"/>
    <a:srgbClr val="009900"/>
    <a:srgbClr val="1D1D1D"/>
    <a:srgbClr val="0F0F0F"/>
    <a:srgbClr val="222224"/>
    <a:srgbClr val="4BD0FF"/>
    <a:srgbClr val="FF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D19AA3-C90B-463E-BE9C-AA36B2D367E2}">
  <a:tblStyle styleId="{7AD19AA3-C90B-463E-BE9C-AA36B2D367E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 b="off" i="off"/>
      <a:tcStyle>
        <a:tcBdr/>
        <a:fill>
          <a:solidFill>
            <a:srgbClr val="E9EFF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E9EFF7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68F1B5E-F1C0-4EE4-A5E2-12541573690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47" autoAdjust="0"/>
    <p:restoredTop sz="94660"/>
  </p:normalViewPr>
  <p:slideViewPr>
    <p:cSldViewPr snapToGrid="0">
      <p:cViewPr>
        <p:scale>
          <a:sx n="100" d="100"/>
          <a:sy n="100" d="100"/>
        </p:scale>
        <p:origin x="1949" y="58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font" Target="fonts/font29.fntdata"/><Relationship Id="rId47" Type="http://schemas.openxmlformats.org/officeDocument/2006/relationships/font" Target="fonts/font34.fntdata"/><Relationship Id="rId50" Type="http://schemas.openxmlformats.org/officeDocument/2006/relationships/font" Target="fonts/font37.fntdata"/><Relationship Id="rId55" Type="http://schemas.openxmlformats.org/officeDocument/2006/relationships/font" Target="fonts/font42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9" Type="http://schemas.openxmlformats.org/officeDocument/2006/relationships/font" Target="fonts/font16.fntdata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font" Target="fonts/font27.fntdata"/><Relationship Id="rId45" Type="http://schemas.openxmlformats.org/officeDocument/2006/relationships/font" Target="fonts/font32.fntdata"/><Relationship Id="rId53" Type="http://schemas.openxmlformats.org/officeDocument/2006/relationships/font" Target="fonts/font40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font" Target="fonts/font30.fntdata"/><Relationship Id="rId48" Type="http://schemas.openxmlformats.org/officeDocument/2006/relationships/font" Target="fonts/font35.fntdata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3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46" Type="http://schemas.openxmlformats.org/officeDocument/2006/relationships/font" Target="fonts/font33.fntdata"/><Relationship Id="rId59" Type="http://schemas.openxmlformats.org/officeDocument/2006/relationships/tableStyles" Target="tableStyles.xml"/><Relationship Id="rId20" Type="http://schemas.openxmlformats.org/officeDocument/2006/relationships/font" Target="fonts/font7.fntdata"/><Relationship Id="rId41" Type="http://schemas.openxmlformats.org/officeDocument/2006/relationships/font" Target="fonts/font28.fntdata"/><Relationship Id="rId54" Type="http://schemas.openxmlformats.org/officeDocument/2006/relationships/font" Target="fonts/font4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49" Type="http://schemas.openxmlformats.org/officeDocument/2006/relationships/font" Target="fonts/font36.fntdata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font" Target="fonts/font18.fntdata"/><Relationship Id="rId44" Type="http://schemas.openxmlformats.org/officeDocument/2006/relationships/font" Target="fonts/font31.fntdata"/><Relationship Id="rId52" Type="http://schemas.openxmlformats.org/officeDocument/2006/relationships/font" Target="fonts/font3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84870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2" tIns="92422" rIns="92422" bIns="92422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9" y="0"/>
            <a:ext cx="2984870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2" tIns="92422" rIns="92422" bIns="92422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188" y="750888"/>
            <a:ext cx="6681787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2" tIns="92422" rIns="92422" bIns="92422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547"/>
            <a:ext cx="2984870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2" tIns="92422" rIns="92422" bIns="92422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2" tIns="46198" rIns="92422" bIns="461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:notes"/>
          <p:cNvSpPr txBox="1">
            <a:spLocks noGrp="1"/>
          </p:cNvSpPr>
          <p:nvPr>
            <p:ph type="body" idx="1"/>
          </p:nvPr>
        </p:nvSpPr>
        <p:spPr>
          <a:xfrm>
            <a:off x="697986" y="4866991"/>
            <a:ext cx="5583884" cy="3982084"/>
          </a:xfrm>
          <a:prstGeom prst="rect">
            <a:avLst/>
          </a:prstGeom>
        </p:spPr>
        <p:txBody>
          <a:bodyPr spcFirstLastPara="1" wrap="square" lIns="97653" tIns="48826" rIns="97653" bIns="4882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4" name="Google Shape;2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1263650"/>
            <a:ext cx="6069012" cy="3413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384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4070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738A21-E0F4-4CDE-A05E-245A71229B6B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717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1263650"/>
            <a:ext cx="6069012" cy="3413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2:notes"/>
          <p:cNvSpPr txBox="1">
            <a:spLocks noGrp="1"/>
          </p:cNvSpPr>
          <p:nvPr>
            <p:ph type="body" idx="1"/>
          </p:nvPr>
        </p:nvSpPr>
        <p:spPr>
          <a:xfrm>
            <a:off x="697986" y="4866991"/>
            <a:ext cx="5583884" cy="398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653" tIns="48826" rIns="97653" bIns="48826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8700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1263650"/>
            <a:ext cx="6069012" cy="3413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2:notes"/>
          <p:cNvSpPr txBox="1">
            <a:spLocks noGrp="1"/>
          </p:cNvSpPr>
          <p:nvPr>
            <p:ph type="body" idx="1"/>
          </p:nvPr>
        </p:nvSpPr>
        <p:spPr>
          <a:xfrm>
            <a:off x="697986" y="4866991"/>
            <a:ext cx="5583884" cy="398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653" tIns="48826" rIns="97653" bIns="48826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ru-RU" dirty="0">
              <a:latin typeface="Arial"/>
              <a:ea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3587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1263650"/>
            <a:ext cx="6069012" cy="3413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2:notes"/>
          <p:cNvSpPr txBox="1">
            <a:spLocks noGrp="1"/>
          </p:cNvSpPr>
          <p:nvPr>
            <p:ph type="body" idx="1"/>
          </p:nvPr>
        </p:nvSpPr>
        <p:spPr>
          <a:xfrm>
            <a:off x="697986" y="4866991"/>
            <a:ext cx="5583884" cy="398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653" tIns="48826" rIns="97653" bIns="48826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ru-RU" dirty="0">
              <a:latin typeface="Arial"/>
              <a:ea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3566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:notes"/>
          <p:cNvSpPr txBox="1">
            <a:spLocks noGrp="1"/>
          </p:cNvSpPr>
          <p:nvPr>
            <p:ph type="body" idx="1"/>
          </p:nvPr>
        </p:nvSpPr>
        <p:spPr>
          <a:xfrm>
            <a:off x="697986" y="4866991"/>
            <a:ext cx="5583884" cy="3982084"/>
          </a:xfrm>
          <a:prstGeom prst="rect">
            <a:avLst/>
          </a:prstGeom>
        </p:spPr>
        <p:txBody>
          <a:bodyPr spcFirstLastPara="1" wrap="square" lIns="97653" tIns="48826" rIns="97653" bIns="4882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4" name="Google Shape;2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1263650"/>
            <a:ext cx="6069012" cy="3413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5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363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71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60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5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1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12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403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47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02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321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792722"/>
            <a:ext cx="12192000" cy="2472849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932689" y="739437"/>
            <a:ext cx="10326624" cy="419558"/>
          </a:xfrm>
          <a:prstGeom prst="rect">
            <a:avLst/>
          </a:prstGeom>
        </p:spPr>
        <p:txBody>
          <a:bodyPr vert="horz" lIns="108723" tIns="54362" rIns="108723" bIns="54362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932689" y="739437"/>
            <a:ext cx="10326624" cy="419558"/>
          </a:xfrm>
          <a:prstGeom prst="rect">
            <a:avLst/>
          </a:prstGeom>
        </p:spPr>
        <p:txBody>
          <a:bodyPr vert="horz" lIns="108723" tIns="54362" rIns="108723" bIns="54362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205029"/>
            <a:ext cx="12192000" cy="652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3401" y="201622"/>
            <a:ext cx="412350" cy="338316"/>
          </a:xfrm>
          <a:prstGeom prst="rect">
            <a:avLst/>
          </a:prstGeom>
          <a:solidFill>
            <a:schemeClr val="bg2"/>
          </a:solidFill>
        </p:spPr>
        <p:txBody>
          <a:bodyPr vert="horz" lIns="0" tIns="91322" rIns="0" bIns="91322" rtlCol="0" anchor="ctr">
            <a:spAutoFit/>
          </a:bodyPr>
          <a:lstStyle>
            <a:lvl1pPr algn="ctr">
              <a:defRPr sz="1000">
                <a:ln>
                  <a:noFill/>
                </a:ln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68CE9-3F3D-1446-A027-4B4CDD3883B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342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291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27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28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128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597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37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76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614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006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23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10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792722"/>
            <a:ext cx="12192000" cy="2472849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932689" y="739437"/>
            <a:ext cx="10326624" cy="419558"/>
          </a:xfrm>
          <a:prstGeom prst="rect">
            <a:avLst/>
          </a:prstGeom>
        </p:spPr>
        <p:txBody>
          <a:bodyPr vert="horz" lIns="108723" tIns="54362" rIns="108723" bIns="54362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932689" y="739437"/>
            <a:ext cx="10326624" cy="419558"/>
          </a:xfrm>
          <a:prstGeom prst="rect">
            <a:avLst/>
          </a:prstGeom>
        </p:spPr>
        <p:txBody>
          <a:bodyPr vert="horz" lIns="108723" tIns="54362" rIns="108723" bIns="54362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205029"/>
            <a:ext cx="12192000" cy="652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3401" y="201622"/>
            <a:ext cx="412350" cy="338316"/>
          </a:xfrm>
          <a:prstGeom prst="rect">
            <a:avLst/>
          </a:prstGeom>
          <a:solidFill>
            <a:schemeClr val="bg2"/>
          </a:solidFill>
        </p:spPr>
        <p:txBody>
          <a:bodyPr vert="horz" lIns="0" tIns="91322" rIns="0" bIns="91322" rtlCol="0" anchor="ctr">
            <a:spAutoFit/>
          </a:bodyPr>
          <a:lstStyle>
            <a:lvl1pPr algn="ctr">
              <a:defRPr sz="1000">
                <a:ln>
                  <a:noFill/>
                </a:ln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68CE9-3F3D-1446-A027-4B4CDD3883B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768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47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4315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491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907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1204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619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205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6083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5501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9959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263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792722"/>
            <a:ext cx="12192000" cy="2472849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932689" y="739437"/>
            <a:ext cx="10326624" cy="419558"/>
          </a:xfrm>
          <a:prstGeom prst="rect">
            <a:avLst/>
          </a:prstGeom>
        </p:spPr>
        <p:txBody>
          <a:bodyPr vert="horz" lIns="108723" tIns="54362" rIns="108723" bIns="54362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932689" y="739437"/>
            <a:ext cx="10326624" cy="419558"/>
          </a:xfrm>
          <a:prstGeom prst="rect">
            <a:avLst/>
          </a:prstGeom>
        </p:spPr>
        <p:txBody>
          <a:bodyPr vert="horz" lIns="108723" tIns="54362" rIns="108723" bIns="54362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205029"/>
            <a:ext cx="12192000" cy="652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3401" y="201622"/>
            <a:ext cx="412350" cy="338316"/>
          </a:xfrm>
          <a:prstGeom prst="rect">
            <a:avLst/>
          </a:prstGeom>
          <a:solidFill>
            <a:schemeClr val="bg2"/>
          </a:solidFill>
        </p:spPr>
        <p:txBody>
          <a:bodyPr vert="horz" lIns="0" tIns="91322" rIns="0" bIns="91322" rtlCol="0" anchor="ctr">
            <a:spAutoFit/>
          </a:bodyPr>
          <a:lstStyle>
            <a:lvl1pPr algn="ctr">
              <a:defRPr sz="1000">
                <a:ln>
                  <a:noFill/>
                </a:ln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68CE9-3F3D-1446-A027-4B4CDD3883B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74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5907" y="141851"/>
            <a:ext cx="9418320" cy="561975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24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907" y="703827"/>
            <a:ext cx="9418320" cy="523875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pic>
        <p:nvPicPr>
          <p:cNvPr id="8" name="Google Shape;38;p1"/>
          <p:cNvPicPr preferRelativeResize="0"/>
          <p:nvPr userDrawn="1"/>
        </p:nvPicPr>
        <p:blipFill rotWithShape="1">
          <a:blip r:embed="rId2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0799354" y="6399094"/>
            <a:ext cx="977356" cy="15600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71653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 userDrawn="1"/>
        </p:nvSpPr>
        <p:spPr>
          <a:xfrm>
            <a:off x="1539240" y="0"/>
            <a:ext cx="10660380" cy="6858000"/>
          </a:xfrm>
          <a:custGeom>
            <a:avLst/>
            <a:gdLst>
              <a:gd name="connsiteX0" fmla="*/ 0 w 10660380"/>
              <a:gd name="connsiteY0" fmla="*/ 6858000 h 6858000"/>
              <a:gd name="connsiteX1" fmla="*/ 6202680 w 10660380"/>
              <a:gd name="connsiteY1" fmla="*/ 4259580 h 6858000"/>
              <a:gd name="connsiteX2" fmla="*/ 10332720 w 10660380"/>
              <a:gd name="connsiteY2" fmla="*/ 0 h 6858000"/>
              <a:gd name="connsiteX3" fmla="*/ 10660380 w 10660380"/>
              <a:gd name="connsiteY3" fmla="*/ 7620 h 6858000"/>
              <a:gd name="connsiteX4" fmla="*/ 10660380 w 10660380"/>
              <a:gd name="connsiteY4" fmla="*/ 6858000 h 6858000"/>
              <a:gd name="connsiteX5" fmla="*/ 0 w 1066038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0380" h="6858000">
                <a:moveTo>
                  <a:pt x="0" y="6858000"/>
                </a:moveTo>
                <a:lnTo>
                  <a:pt x="6202680" y="4259580"/>
                </a:lnTo>
                <a:lnTo>
                  <a:pt x="10332720" y="0"/>
                </a:lnTo>
                <a:lnTo>
                  <a:pt x="10660380" y="7620"/>
                </a:lnTo>
                <a:lnTo>
                  <a:pt x="106603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5907" y="141851"/>
            <a:ext cx="9418320" cy="561975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24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pic>
        <p:nvPicPr>
          <p:cNvPr id="8" name="Google Shape;38;p1"/>
          <p:cNvPicPr preferRelativeResize="0"/>
          <p:nvPr userDrawn="1"/>
        </p:nvPicPr>
        <p:blipFill rotWithShape="1">
          <a:blip r:embed="rId2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0799354" y="6399094"/>
            <a:ext cx="977356" cy="15600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28039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320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634393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393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4523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2917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3565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785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257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1093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1012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14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49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44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019CB-EDFE-47EC-829C-E6FB1668A4CE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50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13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45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emf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.png"/><Relationship Id="rId5" Type="http://schemas.openxmlformats.org/officeDocument/2006/relationships/hyperlink" Target="http://www.rirpro.ru/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237E32-3EA8-48E8-895A-A9482865D7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t="5003" b="4941"/>
          <a:stretch/>
        </p:blipFill>
        <p:spPr>
          <a:xfrm>
            <a:off x="7464" y="0"/>
            <a:ext cx="12184536" cy="6858000"/>
          </a:xfrm>
          <a:prstGeom prst="rect">
            <a:avLst/>
          </a:prstGeom>
        </p:spPr>
      </p:pic>
      <p:sp>
        <p:nvSpPr>
          <p:cNvPr id="228" name="Google Shape;228;p32"/>
          <p:cNvSpPr/>
          <p:nvPr/>
        </p:nvSpPr>
        <p:spPr>
          <a:xfrm>
            <a:off x="11334829" y="6371781"/>
            <a:ext cx="1714341" cy="325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1500" b="1" i="0" u="none" strike="noStrike" cap="none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  <a:sym typeface="Calibri"/>
              </a:rPr>
              <a:t>2021 г.</a:t>
            </a:r>
            <a:endParaRPr sz="1500" b="1" i="0" u="none" strike="noStrike" cap="none" dirty="0">
              <a:solidFill>
                <a:schemeClr val="tx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29" name="Google Shape;229;p32"/>
          <p:cNvSpPr txBox="1">
            <a:spLocks noGrp="1"/>
          </p:cNvSpPr>
          <p:nvPr>
            <p:ph type="ctrTitle"/>
          </p:nvPr>
        </p:nvSpPr>
        <p:spPr>
          <a:xfrm>
            <a:off x="221634" y="816376"/>
            <a:ext cx="398179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None/>
            </a:pPr>
            <a:r>
              <a:rPr lang="ru-RU" sz="1200" dirty="0">
                <a:solidFill>
                  <a:schemeClr val="tx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Цифровые решения для снижения обводненности и себестоимости добычи нефти на основе математического моделирования и искусственного интеллекта.</a:t>
            </a:r>
            <a:endParaRPr sz="1200" dirty="0">
              <a:solidFill>
                <a:schemeClr val="tx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Google Shape;229;p32"/>
          <p:cNvSpPr txBox="1">
            <a:spLocks/>
          </p:cNvSpPr>
          <p:nvPr/>
        </p:nvSpPr>
        <p:spPr>
          <a:xfrm>
            <a:off x="2212531" y="3597905"/>
            <a:ext cx="7766936" cy="545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2"/>
              </a:buClr>
              <a:buSzPts val="2000"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Программное обеспечение для планирования ГТМ</a:t>
            </a:r>
          </a:p>
          <a:p>
            <a:pPr algn="ctr">
              <a:buClr>
                <a:schemeClr val="dk2"/>
              </a:buClr>
              <a:buSzPts val="2000"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Дизайн мероприятий РИР/ВИР</a:t>
            </a:r>
          </a:p>
          <a:p>
            <a:pPr algn="ctr">
              <a:buClr>
                <a:schemeClr val="dk2"/>
              </a:buClr>
              <a:buSzPts val="2000"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Консалтинг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1634" y="6041624"/>
            <a:ext cx="1606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Роман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Касливцев</a:t>
            </a:r>
            <a:endParaRPr lang="ru-RU" dirty="0">
              <a:solidFill>
                <a:schemeClr val="tx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  <a:p>
            <a:pPr algn="r"/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с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ontact@rirpro.ru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45563" y="2690089"/>
            <a:ext cx="67008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dk2"/>
              </a:buClr>
              <a:buSzPts val="2000"/>
            </a:pPr>
            <a:r>
              <a:rPr lang="ru-RU" sz="4000" b="1" dirty="0">
                <a:solidFill>
                  <a:schemeClr val="tx1"/>
                </a:solidFill>
                <a:latin typeface="+mj-lt"/>
                <a:ea typeface="STZhongsong" panose="020B0503020204020204" pitchFamily="2" charset="-122"/>
                <a:cs typeface="Segoe UI Semibold" panose="020B0702040204020203" pitchFamily="34" charset="0"/>
              </a:rPr>
              <a:t>СИМУЛЯТОР РИР/ВИР</a:t>
            </a:r>
          </a:p>
        </p:txBody>
      </p:sp>
      <p:pic>
        <p:nvPicPr>
          <p:cNvPr id="7" name="Рисунок 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EDE01E0-D7F1-4036-9D73-37D30CD6C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457" y="219049"/>
            <a:ext cx="2278148" cy="6639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6F9A42-1C5B-4A29-9463-BB721F1B7A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8" name="Shape 238"/>
          <p:cNvSpPr txBox="1">
            <a:spLocks noGrp="1"/>
          </p:cNvSpPr>
          <p:nvPr>
            <p:ph type="ctrTitle"/>
          </p:nvPr>
        </p:nvSpPr>
        <p:spPr>
          <a:xfrm>
            <a:off x="0" y="-1085"/>
            <a:ext cx="12192000" cy="610084"/>
          </a:xfrm>
        </p:spPr>
        <p:txBody>
          <a:bodyPr>
            <a:normAutofit/>
          </a:bodyPr>
          <a:lstStyle/>
          <a:p>
            <a:pPr lvl="0" algn="ctr"/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sym typeface="Open Sans Light"/>
              </a:rPr>
              <a:t>Цифровой симулятор для снижения обводненности и себестоимости добычи нефти </a:t>
            </a:r>
          </a:p>
        </p:txBody>
      </p:sp>
      <p:sp>
        <p:nvSpPr>
          <p:cNvPr id="240" name="Shape 240"/>
          <p:cNvSpPr/>
          <p:nvPr/>
        </p:nvSpPr>
        <p:spPr>
          <a:xfrm>
            <a:off x="597030" y="2475145"/>
            <a:ext cx="6032370" cy="3949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Подбор скважин-кандидатов для проведения ГТМ, с использованием искусственного интеллекта</a:t>
            </a:r>
          </a:p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Выбор оптимальных составов и расчет их объемов для проведения мероприятий по снижению обводнённости</a:t>
            </a:r>
          </a:p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Расчёт параметров проведения мероприятий по снижению обводнённости</a:t>
            </a:r>
          </a:p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Моделирование закачки реагентов с учетом разнообразных геолого-физических и технических условий </a:t>
            </a:r>
          </a:p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Расчёт динамики распределения жидкости в пласте и давлений в процессе обработки</a:t>
            </a:r>
          </a:p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Прогноз эксплуатационных параметров скважины после мероприятий по снижению обводнённости</a:t>
            </a:r>
          </a:p>
          <a:p>
            <a:pPr marL="285750" lvl="1" indent="-285750" eaLnBrk="0" hangingPunct="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Расчет экономической эффективности ГТМ на основе базовых входных технико-экономических показателей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C3C0F4-14CD-4881-B3B0-A46324D29F49}"/>
              </a:ext>
            </a:extLst>
          </p:cNvPr>
          <p:cNvSpPr/>
          <p:nvPr/>
        </p:nvSpPr>
        <p:spPr>
          <a:xfrm>
            <a:off x="278247" y="1941684"/>
            <a:ext cx="6341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Основные функциональные возможности Симулятора: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821665-777F-4EC2-8D75-97A4E12788AD}"/>
              </a:ext>
            </a:extLst>
          </p:cNvPr>
          <p:cNvSpPr/>
          <p:nvPr/>
        </p:nvSpPr>
        <p:spPr>
          <a:xfrm>
            <a:off x="605907" y="936745"/>
            <a:ext cx="111288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Симулятор РИР/ВИР представляет собой прикладное программное обеспечение для планирования, проектирования, оптимизации ключевых параметров ГТМ по ремонтно-изоляционным и водоизоляционным работам в нефтяных скважинах с возможностью анализа технико-экономической эффективности.</a:t>
            </a:r>
          </a:p>
        </p:txBody>
      </p:sp>
      <p:sp>
        <p:nvSpPr>
          <p:cNvPr id="48" name="Прямоугольник: скругленные углы 74">
            <a:extLst>
              <a:ext uri="{FF2B5EF4-FFF2-40B4-BE49-F238E27FC236}">
                <a16:creationId xmlns:a16="http://schemas.microsoft.com/office/drawing/2014/main" id="{16E54EF1-61C1-46B0-B393-C87B9217F2C0}"/>
              </a:ext>
            </a:extLst>
          </p:cNvPr>
          <p:cNvSpPr/>
          <p:nvPr/>
        </p:nvSpPr>
        <p:spPr>
          <a:xfrm>
            <a:off x="7597136" y="5170579"/>
            <a:ext cx="3540829" cy="919401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rgbClr val="0099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Расчет оптимального дизайна РИР и ВИР</a:t>
            </a:r>
          </a:p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Корпоративная база данных технологий</a:t>
            </a:r>
          </a:p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Мониторинг и анализ добычи после ГТМ</a:t>
            </a:r>
          </a:p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Интеграция с корпоративными ИС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8F58E8-F02E-4436-830D-34E81B94D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295" y="2126350"/>
            <a:ext cx="5117337" cy="2716483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9D569F4C-E90B-4602-9BF5-9350B7AE22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28" y="6482876"/>
            <a:ext cx="930603" cy="27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39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FC15F1-A10C-4859-8A88-265B89B623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95081" y="1513535"/>
            <a:ext cx="489893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eaLnBrk="0" hangingPunct="0">
              <a:spcAft>
                <a:spcPts val="600"/>
              </a:spcAft>
              <a:buClr>
                <a:srgbClr val="00B05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2D-модель (3D - осесимметричная) закачки нелинейно-вязких жидкостей в слоисто-неоднородный пласт – позволяет имитировать закачку реагентов различной природы с учетом межколонных и межпластовых перетоков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B05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Интегрированная математическая модель прочности и устойчивости водоизолирующих составов.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B05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Возможность калибровки математической модели по результатам комплекса лабораторных и натурных экспериментов позволит повысить точность моделей и адаптировать их к геолого-техническим условиям месторождений.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EC06AD-2FEE-465E-8322-C6C805AD5B95}"/>
              </a:ext>
            </a:extLst>
          </p:cNvPr>
          <p:cNvSpPr/>
          <p:nvPr/>
        </p:nvSpPr>
        <p:spPr>
          <a:xfrm>
            <a:off x="595081" y="1167063"/>
            <a:ext cx="4488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Свойства математической модели: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982C285-D44E-4BD7-9851-3F8E2110600E}"/>
              </a:ext>
            </a:extLst>
          </p:cNvPr>
          <p:cNvSpPr/>
          <p:nvPr/>
        </p:nvSpPr>
        <p:spPr>
          <a:xfrm>
            <a:off x="595081" y="3910452"/>
            <a:ext cx="4488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Основные преимущества: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C4DE749-C9C2-467E-A65A-24F303681807}"/>
              </a:ext>
            </a:extLst>
          </p:cNvPr>
          <p:cNvSpPr/>
          <p:nvPr/>
        </p:nvSpPr>
        <p:spPr>
          <a:xfrm>
            <a:off x="595081" y="4281953"/>
            <a:ext cx="489893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Автоматизация проектирования различных видов мероприятий по снижению обводнённости продукции нефтяных скважин.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Прогноз запускных параметров добычи после мероприятия.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Подбор реагентов и изолирующих составов, расчет их объемов. 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Предотвращение технологических рисков при проведении мероприятий путем расчета динамики устьевого и забойного давлений. 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Автоматизация создания отчетной документации результатов проведенных расчетов.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FDF904A-6D8C-4962-B6B0-D4019D132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195" y="3460889"/>
            <a:ext cx="3197678" cy="21188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9F2E05-0328-48A3-B207-91E09D76CA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44"/>
          <a:stretch/>
        </p:blipFill>
        <p:spPr>
          <a:xfrm>
            <a:off x="9176048" y="1886934"/>
            <a:ext cx="2813811" cy="21188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Рисунок 1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E3DCEA67-A880-4E07-B1BE-D6FE7BA918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728" y="6482876"/>
            <a:ext cx="930603" cy="27122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1809D4D-DE33-49CB-9CBC-8E23A69CF4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5602" y="4313883"/>
            <a:ext cx="2994669" cy="23046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278E7E-D485-43C2-A911-DE34836698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287" y="1201088"/>
            <a:ext cx="3386673" cy="15471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Shape 238">
            <a:extLst>
              <a:ext uri="{FF2B5EF4-FFF2-40B4-BE49-F238E27FC236}">
                <a16:creationId xmlns:a16="http://schemas.microsoft.com/office/drawing/2014/main" id="{E015BEC6-16C3-4C2D-9145-6372368EE4E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-1085"/>
            <a:ext cx="12192000" cy="711302"/>
          </a:xfrm>
        </p:spPr>
        <p:txBody>
          <a:bodyPr>
            <a:normAutofit/>
          </a:bodyPr>
          <a:lstStyle/>
          <a:p>
            <a:pPr lvl="0" algn="ctr"/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sym typeface="Open Sans Light"/>
              </a:rPr>
              <a:t>Техническое описание и 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2697238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7781D8E-1980-4032-BB8A-F5B5A98738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8923020" y="1165860"/>
            <a:ext cx="3063240" cy="4832052"/>
          </a:xfrm>
          <a:prstGeom prst="roundRect">
            <a:avLst>
              <a:gd name="adj" fmla="val 3234"/>
            </a:avLst>
          </a:prstGeom>
          <a:noFill/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6119" y="2119"/>
          <a:ext cx="2115" cy="2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6119" y="2119"/>
                        <a:ext cx="2115" cy="2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2">
            <a:extLst>
              <a:ext uri="{FF2B5EF4-FFF2-40B4-BE49-F238E27FC236}">
                <a16:creationId xmlns:a16="http://schemas.microsoft.com/office/drawing/2014/main" id="{770D0C4B-A44E-427D-AFAF-E472219B8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489042" y="3989908"/>
            <a:ext cx="1998442" cy="200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Картинки по запросу &quot;client ombile  icon&quot;">
            <a:extLst>
              <a:ext uri="{FF2B5EF4-FFF2-40B4-BE49-F238E27FC236}">
                <a16:creationId xmlns:a16="http://schemas.microsoft.com/office/drawing/2014/main" id="{750BCCED-661B-4D5B-AAEA-E6A14EDF3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72" y="1259869"/>
            <a:ext cx="1835389" cy="15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6FEA740B-295E-482B-8945-906BAAF9E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254357"/>
              </p:ext>
            </p:extLst>
          </p:nvPr>
        </p:nvGraphicFramePr>
        <p:xfrm>
          <a:off x="9917473" y="703824"/>
          <a:ext cx="1921320" cy="5560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1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79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База</a:t>
                      </a:r>
                      <a:r>
                        <a:rPr lang="ru-RU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 данных</a:t>
                      </a:r>
                      <a:endParaRPr lang="ru-RU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 Semibold" panose="020B07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389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Таблица</a:t>
                      </a:r>
                      <a:r>
                        <a:rPr lang="ru-RU" sz="1200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 «Виды работ»</a:t>
                      </a:r>
                      <a:endParaRPr lang="ru-RU" sz="1200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 Semibold" panose="020B07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89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Таблица взаимосвязей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389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Таблица «Этапы работ»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389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Таблица взаимосвязей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745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Другое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552A4B32-1233-4A34-B4F5-A2EC5A2E4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9255007" y="1427331"/>
            <a:ext cx="453712" cy="453712"/>
          </a:xfrm>
          <a:prstGeom prst="rect">
            <a:avLst/>
          </a:prstGeom>
          <a:noFill/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8FFD3922-527E-4406-A778-45BC18A7B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9255007" y="2379807"/>
            <a:ext cx="453712" cy="453712"/>
          </a:xfrm>
          <a:prstGeom prst="rect">
            <a:avLst/>
          </a:prstGeom>
          <a:noFill/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27D6C8B1-E294-4309-B912-FA3838DA8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9255007" y="3332283"/>
            <a:ext cx="453712" cy="453712"/>
          </a:xfrm>
          <a:prstGeom prst="rect">
            <a:avLst/>
          </a:prstGeom>
          <a:noFill/>
        </p:spPr>
      </p:pic>
      <p:pic>
        <p:nvPicPr>
          <p:cNvPr id="24" name="Picture 20">
            <a:extLst>
              <a:ext uri="{FF2B5EF4-FFF2-40B4-BE49-F238E27FC236}">
                <a16:creationId xmlns:a16="http://schemas.microsoft.com/office/drawing/2014/main" id="{167759CB-46AD-4608-B01B-EFDBF11C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9255007" y="4284759"/>
            <a:ext cx="453712" cy="453712"/>
          </a:xfrm>
          <a:prstGeom prst="rect">
            <a:avLst/>
          </a:prstGeom>
          <a:noFill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8FB08C6-A304-4D29-B6DD-816AABC235B8}"/>
              </a:ext>
            </a:extLst>
          </p:cNvPr>
          <p:cNvSpPr txBox="1"/>
          <p:nvPr/>
        </p:nvSpPr>
        <p:spPr>
          <a:xfrm>
            <a:off x="6227993" y="2172853"/>
            <a:ext cx="1392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WEB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Сервер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62C9B640-A699-4C05-8CE9-54417611349B}"/>
              </a:ext>
            </a:extLst>
          </p:cNvPr>
          <p:cNvCxnSpPr>
            <a:cxnSpLocks/>
          </p:cNvCxnSpPr>
          <p:nvPr/>
        </p:nvCxnSpPr>
        <p:spPr>
          <a:xfrm>
            <a:off x="2465812" y="2592303"/>
            <a:ext cx="557200" cy="297773"/>
          </a:xfrm>
          <a:prstGeom prst="straightConnector1">
            <a:avLst/>
          </a:prstGeom>
          <a:ln w="25400">
            <a:solidFill>
              <a:schemeClr val="tx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42822692-1572-427A-9530-8F8E5C735CC3}"/>
              </a:ext>
            </a:extLst>
          </p:cNvPr>
          <p:cNvCxnSpPr>
            <a:cxnSpLocks/>
          </p:cNvCxnSpPr>
          <p:nvPr/>
        </p:nvCxnSpPr>
        <p:spPr>
          <a:xfrm flipV="1">
            <a:off x="2277714" y="3793417"/>
            <a:ext cx="827212" cy="550582"/>
          </a:xfrm>
          <a:prstGeom prst="straightConnector1">
            <a:avLst/>
          </a:prstGeom>
          <a:ln w="25400">
            <a:solidFill>
              <a:schemeClr val="tx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CC7063D-F8E5-48A3-B64F-F7C6B6C296C9}"/>
              </a:ext>
            </a:extLst>
          </p:cNvPr>
          <p:cNvSpPr txBox="1"/>
          <p:nvPr/>
        </p:nvSpPr>
        <p:spPr>
          <a:xfrm>
            <a:off x="723420" y="1171062"/>
            <a:ext cx="1448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Клиент</a:t>
            </a:r>
          </a:p>
          <a:p>
            <a:pPr algn="ctr"/>
            <a:endParaRPr lang="ru-RU" b="1" dirty="0">
              <a:solidFill>
                <a:srgbClr val="00B0F0"/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044C22-167E-4FB0-AD33-2CD9F56E4557}"/>
              </a:ext>
            </a:extLst>
          </p:cNvPr>
          <p:cNvSpPr txBox="1"/>
          <p:nvPr/>
        </p:nvSpPr>
        <p:spPr>
          <a:xfrm>
            <a:off x="723419" y="3960897"/>
            <a:ext cx="1574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Администратор</a:t>
            </a:r>
          </a:p>
          <a:p>
            <a:endParaRPr lang="ru-RU" b="1" dirty="0">
              <a:solidFill>
                <a:srgbClr val="00B0F0"/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</p:txBody>
      </p:sp>
      <p:sp>
        <p:nvSpPr>
          <p:cNvPr id="33" name="Двойная стрелка влево/вправо 13">
            <a:extLst>
              <a:ext uri="{FF2B5EF4-FFF2-40B4-BE49-F238E27FC236}">
                <a16:creationId xmlns:a16="http://schemas.microsoft.com/office/drawing/2014/main" id="{11F13C00-9494-4698-AF3F-40AD436393DE}"/>
              </a:ext>
            </a:extLst>
          </p:cNvPr>
          <p:cNvSpPr/>
          <p:nvPr/>
        </p:nvSpPr>
        <p:spPr>
          <a:xfrm>
            <a:off x="4681718" y="3198842"/>
            <a:ext cx="878186" cy="266007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Двойная стрелка влево/вправо 37">
            <a:extLst>
              <a:ext uri="{FF2B5EF4-FFF2-40B4-BE49-F238E27FC236}">
                <a16:creationId xmlns:a16="http://schemas.microsoft.com/office/drawing/2014/main" id="{4A099624-89AE-45A5-8289-18508D686B1C}"/>
              </a:ext>
            </a:extLst>
          </p:cNvPr>
          <p:cNvSpPr/>
          <p:nvPr/>
        </p:nvSpPr>
        <p:spPr>
          <a:xfrm>
            <a:off x="7868100" y="3315879"/>
            <a:ext cx="878186" cy="266007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74B1B1D2-E2D0-494E-A29E-A3616EF67279}"/>
              </a:ext>
            </a:extLst>
          </p:cNvPr>
          <p:cNvCxnSpPr/>
          <p:nvPr/>
        </p:nvCxnSpPr>
        <p:spPr>
          <a:xfrm>
            <a:off x="9408751" y="1931925"/>
            <a:ext cx="0" cy="404290"/>
          </a:xfrm>
          <a:prstGeom prst="straightConnector1">
            <a:avLst/>
          </a:prstGeom>
          <a:ln w="25400">
            <a:solidFill>
              <a:schemeClr val="tx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6BE51032-9D9D-41CF-9C1C-D631A61BC7BD}"/>
              </a:ext>
            </a:extLst>
          </p:cNvPr>
          <p:cNvCxnSpPr/>
          <p:nvPr/>
        </p:nvCxnSpPr>
        <p:spPr>
          <a:xfrm>
            <a:off x="9408751" y="2890627"/>
            <a:ext cx="0" cy="404290"/>
          </a:xfrm>
          <a:prstGeom prst="straightConnector1">
            <a:avLst/>
          </a:prstGeom>
          <a:ln w="25400">
            <a:solidFill>
              <a:schemeClr val="tx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6F064FA9-A8FE-4F00-8C98-B9685BCCE527}"/>
              </a:ext>
            </a:extLst>
          </p:cNvPr>
          <p:cNvCxnSpPr/>
          <p:nvPr/>
        </p:nvCxnSpPr>
        <p:spPr>
          <a:xfrm>
            <a:off x="9408751" y="3818217"/>
            <a:ext cx="0" cy="404290"/>
          </a:xfrm>
          <a:prstGeom prst="straightConnector1">
            <a:avLst/>
          </a:prstGeom>
          <a:ln w="25400">
            <a:solidFill>
              <a:schemeClr val="tx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B4D6ED64-B803-46EE-8C91-22DCEA576BB7}"/>
              </a:ext>
            </a:extLst>
          </p:cNvPr>
          <p:cNvCxnSpPr/>
          <p:nvPr/>
        </p:nvCxnSpPr>
        <p:spPr>
          <a:xfrm>
            <a:off x="9408751" y="4780461"/>
            <a:ext cx="0" cy="404290"/>
          </a:xfrm>
          <a:prstGeom prst="straightConnector1">
            <a:avLst/>
          </a:prstGeom>
          <a:ln w="25400">
            <a:solidFill>
              <a:schemeClr val="tx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0">
            <a:extLst>
              <a:ext uri="{FF2B5EF4-FFF2-40B4-BE49-F238E27FC236}">
                <a16:creationId xmlns:a16="http://schemas.microsoft.com/office/drawing/2014/main" id="{93A64798-290F-4220-8053-1116197F1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9251928" y="5262517"/>
            <a:ext cx="453712" cy="453712"/>
          </a:xfrm>
          <a:prstGeom prst="rect">
            <a:avLst/>
          </a:prstGeom>
          <a:noFill/>
        </p:spPr>
      </p:pic>
      <p:graphicFrame>
        <p:nvGraphicFramePr>
          <p:cNvPr id="48" name="Таблица 47">
            <a:extLst>
              <a:ext uri="{FF2B5EF4-FFF2-40B4-BE49-F238E27FC236}">
                <a16:creationId xmlns:a16="http://schemas.microsoft.com/office/drawing/2014/main" id="{9C1FE7F2-1B61-4E4D-A99C-F40754046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286212"/>
              </p:ext>
            </p:extLst>
          </p:nvPr>
        </p:nvGraphicFramePr>
        <p:xfrm>
          <a:off x="6095213" y="3977362"/>
          <a:ext cx="1265707" cy="545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5442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Конфигурация</a:t>
                      </a:r>
                    </a:p>
                    <a:p>
                      <a:r>
                        <a:rPr lang="ru-RU" sz="9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(до 30 лицензий):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98E0AB33-1192-4C7B-BABA-A5520FAB3577}"/>
              </a:ext>
            </a:extLst>
          </p:cNvPr>
          <p:cNvSpPr txBox="1"/>
          <p:nvPr/>
        </p:nvSpPr>
        <p:spPr>
          <a:xfrm>
            <a:off x="1603423" y="2961877"/>
            <a:ext cx="1810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Http/Https</a:t>
            </a:r>
            <a:endParaRPr lang="ru-RU" sz="1200" b="1" dirty="0">
              <a:solidFill>
                <a:schemeClr val="accent3">
                  <a:lumMod val="20000"/>
                  <a:lumOff val="8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  <a:p>
            <a:pPr marL="171450" indent="-1714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Локальная сеть</a:t>
            </a:r>
          </a:p>
          <a:p>
            <a:pPr marL="171450" indent="-1714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VPN</a:t>
            </a:r>
          </a:p>
          <a:p>
            <a:pPr marL="171450" indent="-1714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Internet</a:t>
            </a:r>
            <a:endParaRPr lang="ru-RU" sz="1200" dirty="0">
              <a:solidFill>
                <a:schemeClr val="accent3">
                  <a:lumMod val="20000"/>
                  <a:lumOff val="8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46" name="Таблица 45">
            <a:extLst>
              <a:ext uri="{FF2B5EF4-FFF2-40B4-BE49-F238E27FC236}">
                <a16:creationId xmlns:a16="http://schemas.microsoft.com/office/drawing/2014/main" id="{9C1FE7F2-1B61-4E4D-A99C-F40754046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990888"/>
              </p:ext>
            </p:extLst>
          </p:nvPr>
        </p:nvGraphicFramePr>
        <p:xfrm>
          <a:off x="5477770" y="4387359"/>
          <a:ext cx="2948023" cy="856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6596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CPU: 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Intel Core i5</a:t>
                      </a:r>
                      <a:r>
                        <a:rPr lang="ru-RU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-9400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 / Ryzen 5 </a:t>
                      </a:r>
                      <a:r>
                        <a:rPr lang="ru-RU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и выше.</a:t>
                      </a:r>
                    </a:p>
                    <a:p>
                      <a:r>
                        <a:rPr lang="en-US" sz="1100" b="1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RAM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: </a:t>
                      </a:r>
                      <a:r>
                        <a:rPr lang="ru-RU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16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 GB </a:t>
                      </a:r>
                      <a:r>
                        <a:rPr lang="ru-RU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и выше</a:t>
                      </a:r>
                    </a:p>
                    <a:p>
                      <a:r>
                        <a:rPr lang="en-US" sz="1100" b="1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SSD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: </a:t>
                      </a:r>
                      <a:r>
                        <a:rPr lang="ru-RU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от 120 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GB.</a:t>
                      </a:r>
                    </a:p>
                    <a:p>
                      <a:r>
                        <a:rPr lang="en-US" sz="1100" b="1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OS</a:t>
                      </a:r>
                      <a:r>
                        <a:rPr lang="en-US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: Windows Server 2016 </a:t>
                      </a:r>
                      <a:r>
                        <a:rPr lang="ru-RU" sz="1100" b="0" i="1" baseline="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</a:rPr>
                        <a:t>и старше</a:t>
                      </a:r>
                      <a:endParaRPr lang="ru-RU" sz="1200" b="0" i="1" baseline="0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 Semibold" panose="020B07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2" name="Рисунок 31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69FB41D-1E09-45A8-B692-F324FD80B8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728" y="6482876"/>
            <a:ext cx="930603" cy="271228"/>
          </a:xfrm>
          <a:prstGeom prst="rect">
            <a:avLst/>
          </a:prstGeom>
        </p:spPr>
      </p:pic>
      <p:sp>
        <p:nvSpPr>
          <p:cNvPr id="36" name="Shape 238">
            <a:extLst>
              <a:ext uri="{FF2B5EF4-FFF2-40B4-BE49-F238E27FC236}">
                <a16:creationId xmlns:a16="http://schemas.microsoft.com/office/drawing/2014/main" id="{1EBED7C2-23B8-4A3D-9BE1-C8332CAABB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-1085"/>
            <a:ext cx="12192000" cy="711302"/>
          </a:xfrm>
        </p:spPr>
        <p:txBody>
          <a:bodyPr>
            <a:normAutofit/>
          </a:bodyPr>
          <a:lstStyle/>
          <a:p>
            <a:pPr lvl="0" algn="ctr"/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sym typeface="Open Sans Light"/>
              </a:rPr>
              <a:t>Архитектура Симулятора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CDE602-5149-4901-AE32-CBEFF932A66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3104926" y="2546930"/>
            <a:ext cx="1460525" cy="1460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43DCA7-133A-489F-9B77-EB0ED624B3F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570738" y="2319626"/>
            <a:ext cx="2626910" cy="181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80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A3D3BCC-FCBC-4116-824D-5D78087B7D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6" name="Google Shape;236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6119" y="374656"/>
            <a:ext cx="2115" cy="21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B67C950-BC69-44B1-82C9-74F0C85529EB}"/>
              </a:ext>
            </a:extLst>
          </p:cNvPr>
          <p:cNvSpPr/>
          <p:nvPr/>
        </p:nvSpPr>
        <p:spPr>
          <a:xfrm>
            <a:off x="9210680" y="5981701"/>
            <a:ext cx="287512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Расчет оптимального дизайна РИР/ВИР</a:t>
            </a:r>
          </a:p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Корпоративная база данных технологий</a:t>
            </a:r>
          </a:p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Анализ добычи после ГТМ, экономика</a:t>
            </a:r>
          </a:p>
          <a:p>
            <a:pPr marL="285750" indent="-285750"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Интеграция с корпоративными ИС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A941A1E8-D8A3-4A48-89D7-1BB73E1AF6C9}"/>
              </a:ext>
            </a:extLst>
          </p:cNvPr>
          <p:cNvSpPr/>
          <p:nvPr/>
        </p:nvSpPr>
        <p:spPr>
          <a:xfrm>
            <a:off x="1776711" y="5860526"/>
            <a:ext cx="6719589" cy="93871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Интерфейсная оболочка симулятора позволяет импортировать входные данные из файлов различных форматов (</a:t>
            </a:r>
            <a:r>
              <a:rPr lang="en-US" sz="1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excel</a:t>
            </a:r>
            <a:r>
              <a:rPr lang="ru-RU" sz="1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, </a:t>
            </a:r>
            <a:r>
              <a:rPr lang="en-US" sz="1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las</a:t>
            </a:r>
            <a:r>
              <a:rPr lang="ru-RU" sz="1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 и пр.), а также использовать и пополнять базу данных материалов, реагентов, результатов лабораторных исследований</a:t>
            </a:r>
          </a:p>
          <a:p>
            <a:pPr marL="171450" lvl="1" indent="-171450" eaLnBrk="0" hangingPunct="0">
              <a:spcAft>
                <a:spcPts val="600"/>
              </a:spcAft>
              <a:buClr>
                <a:srgbClr val="0099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Результаты расчетов, а также все используемые входные и выходные данные консолидируются в базе технологий РИР/ВИР для дальнейшего анализа</a:t>
            </a:r>
          </a:p>
        </p:txBody>
      </p:sp>
      <p:pic>
        <p:nvPicPr>
          <p:cNvPr id="69" name="Рисунок 6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30D8255-B312-4DA5-A6FD-5D0929242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28" y="6482876"/>
            <a:ext cx="930603" cy="271228"/>
          </a:xfrm>
          <a:prstGeom prst="rect">
            <a:avLst/>
          </a:prstGeom>
        </p:spPr>
      </p:pic>
      <p:sp>
        <p:nvSpPr>
          <p:cNvPr id="70" name="Shape 238">
            <a:extLst>
              <a:ext uri="{FF2B5EF4-FFF2-40B4-BE49-F238E27FC236}">
                <a16:creationId xmlns:a16="http://schemas.microsoft.com/office/drawing/2014/main" id="{C45D149B-2320-40FD-83DF-2A02CF04C6EC}"/>
              </a:ext>
            </a:extLst>
          </p:cNvPr>
          <p:cNvSpPr txBox="1">
            <a:spLocks/>
          </p:cNvSpPr>
          <p:nvPr/>
        </p:nvSpPr>
        <p:spPr>
          <a:xfrm>
            <a:off x="0" y="-1085"/>
            <a:ext cx="12192000" cy="711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kern="1200" spc="-5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sym typeface="Open Sans Light"/>
              </a:rPr>
              <a:t>Принцип работы Симулятора РИР/ВИР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A6B5FB2-FF81-4058-9012-7CB3902BFB30}"/>
              </a:ext>
            </a:extLst>
          </p:cNvPr>
          <p:cNvGrpSpPr/>
          <p:nvPr/>
        </p:nvGrpSpPr>
        <p:grpSpPr>
          <a:xfrm>
            <a:off x="1883532" y="864447"/>
            <a:ext cx="8424935" cy="4860173"/>
            <a:chOff x="1711404" y="880933"/>
            <a:chExt cx="8424935" cy="4860173"/>
          </a:xfrm>
        </p:grpSpPr>
        <p:sp>
          <p:nvSpPr>
            <p:cNvPr id="71" name="Скругленный прямоугольник 8">
              <a:extLst>
                <a:ext uri="{FF2B5EF4-FFF2-40B4-BE49-F238E27FC236}">
                  <a16:creationId xmlns:a16="http://schemas.microsoft.com/office/drawing/2014/main" id="{D8B495D7-27B0-4C9E-B762-ECF00F6C0E57}"/>
                </a:ext>
              </a:extLst>
            </p:cNvPr>
            <p:cNvSpPr/>
            <p:nvPr/>
          </p:nvSpPr>
          <p:spPr bwMode="auto">
            <a:xfrm>
              <a:off x="3890194" y="880933"/>
              <a:ext cx="4053586" cy="4831714"/>
            </a:xfrm>
            <a:prstGeom prst="roundRect">
              <a:avLst>
                <a:gd name="adj" fmla="val 8367"/>
              </a:avLst>
            </a:prstGeom>
            <a:solidFill>
              <a:srgbClr val="262626">
                <a:alpha val="74902"/>
              </a:srgb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05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БЛОК </a:t>
              </a:r>
              <a:r>
                <a:rPr lang="en-US" sz="105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AI </a:t>
              </a:r>
              <a:r>
                <a:rPr lang="ru-RU" sz="105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(искусственный интеллект):</a:t>
              </a:r>
            </a:p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05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Отвечает за комплексное решение различных расчётов, как «прямых» — расчеты по математическим формулам, так и «обратных» — построение алгоритмов обработки данных.</a:t>
              </a:r>
            </a:p>
          </p:txBody>
        </p:sp>
        <p:sp>
          <p:nvSpPr>
            <p:cNvPr id="72" name="Скругленный прямоугольник 7">
              <a:extLst>
                <a:ext uri="{FF2B5EF4-FFF2-40B4-BE49-F238E27FC236}">
                  <a16:creationId xmlns:a16="http://schemas.microsoft.com/office/drawing/2014/main" id="{686E5AA7-87CC-48FF-A02C-3F4F9F700C2A}"/>
                </a:ext>
              </a:extLst>
            </p:cNvPr>
            <p:cNvSpPr/>
            <p:nvPr/>
          </p:nvSpPr>
          <p:spPr bwMode="auto">
            <a:xfrm>
              <a:off x="8206072" y="880933"/>
              <a:ext cx="1930267" cy="4831713"/>
            </a:xfrm>
            <a:prstGeom prst="roundRect">
              <a:avLst>
                <a:gd name="adj" fmla="val 8367"/>
              </a:avLst>
            </a:prstGeom>
            <a:solidFill>
              <a:srgbClr val="262626">
                <a:alpha val="74902"/>
              </a:srgbClr>
            </a:solidFill>
            <a:ln w="2857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1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Результаты</a:t>
              </a:r>
            </a:p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3" name="Скругленный прямоугольник 8">
              <a:extLst>
                <a:ext uri="{FF2B5EF4-FFF2-40B4-BE49-F238E27FC236}">
                  <a16:creationId xmlns:a16="http://schemas.microsoft.com/office/drawing/2014/main" id="{0997746B-4E8C-4F0F-A5FC-34062B4F234E}"/>
                </a:ext>
              </a:extLst>
            </p:cNvPr>
            <p:cNvSpPr/>
            <p:nvPr/>
          </p:nvSpPr>
          <p:spPr bwMode="auto">
            <a:xfrm>
              <a:off x="6132710" y="1994114"/>
              <a:ext cx="1703177" cy="3207300"/>
            </a:xfrm>
            <a:prstGeom prst="roundRect">
              <a:avLst>
                <a:gd name="adj" fmla="val 8367"/>
              </a:avLst>
            </a:prstGeom>
            <a:solidFill>
              <a:schemeClr val="bg1">
                <a:lumMod val="95000"/>
                <a:lumOff val="5000"/>
              </a:schemeClr>
            </a:solidFill>
            <a:ln w="28575" cap="flat" cmpd="sng" algn="ctr">
              <a:solidFill>
                <a:schemeClr val="accent5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1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Моделирование</a:t>
              </a:r>
            </a:p>
          </p:txBody>
        </p: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968C3F66-8A6B-4F70-999A-75950E244656}"/>
                </a:ext>
              </a:extLst>
            </p:cNvPr>
            <p:cNvGrpSpPr/>
            <p:nvPr/>
          </p:nvGrpSpPr>
          <p:grpSpPr>
            <a:xfrm>
              <a:off x="1711404" y="909391"/>
              <a:ext cx="1930267" cy="4831715"/>
              <a:chOff x="2397675" y="1504537"/>
              <a:chExt cx="2448272" cy="5040560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75" name="Скругленный прямоугольник 9">
                <a:extLst>
                  <a:ext uri="{FF2B5EF4-FFF2-40B4-BE49-F238E27FC236}">
                    <a16:creationId xmlns:a16="http://schemas.microsoft.com/office/drawing/2014/main" id="{7C3D7233-C43F-4D44-8886-7C8DC9F761D0}"/>
                  </a:ext>
                </a:extLst>
              </p:cNvPr>
              <p:cNvSpPr/>
              <p:nvPr/>
            </p:nvSpPr>
            <p:spPr bwMode="auto">
              <a:xfrm>
                <a:off x="2397675" y="1504537"/>
                <a:ext cx="2448272" cy="5040560"/>
              </a:xfrm>
              <a:prstGeom prst="roundRect">
                <a:avLst>
                  <a:gd name="adj" fmla="val 8367"/>
                </a:avLst>
              </a:prstGeom>
              <a:solidFill>
                <a:schemeClr val="bg1">
                  <a:lumMod val="85000"/>
                  <a:lumOff val="15000"/>
                  <a:alpha val="74902"/>
                </a:schemeClr>
              </a:solidFill>
              <a:ln w="2857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62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ru-RU" sz="1100" b="1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Входные данные</a:t>
                </a:r>
              </a:p>
            </p:txBody>
          </p:sp>
          <p:sp>
            <p:nvSpPr>
              <p:cNvPr id="76" name="Прямоугольник 75">
                <a:extLst>
                  <a:ext uri="{FF2B5EF4-FFF2-40B4-BE49-F238E27FC236}">
                    <a16:creationId xmlns:a16="http://schemas.microsoft.com/office/drawing/2014/main" id="{3D4949DC-8D48-4BEC-B70E-52FD734AA760}"/>
                  </a:ext>
                </a:extLst>
              </p:cNvPr>
              <p:cNvSpPr/>
              <p:nvPr/>
            </p:nvSpPr>
            <p:spPr bwMode="auto">
              <a:xfrm>
                <a:off x="2757715" y="2098531"/>
                <a:ext cx="1728192" cy="720080"/>
              </a:xfrm>
              <a:prstGeom prst="rect">
                <a:avLst/>
              </a:prstGeom>
              <a:solidFill>
                <a:srgbClr val="3A372F">
                  <a:alpha val="74902"/>
                </a:srgbClr>
              </a:solidFill>
              <a:ln w="38100" cap="flat" cmpd="sng" algn="ctr">
                <a:solidFill>
                  <a:srgbClr val="FFC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42962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ru-RU" sz="11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История эксплуатации скважины</a:t>
                </a: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7FFA8485-2E1D-401B-8741-6C46CB0B369C}"/>
                  </a:ext>
                </a:extLst>
              </p:cNvPr>
              <p:cNvSpPr/>
              <p:nvPr/>
            </p:nvSpPr>
            <p:spPr bwMode="auto">
              <a:xfrm>
                <a:off x="2785075" y="3267840"/>
                <a:ext cx="1728191" cy="720080"/>
              </a:xfrm>
              <a:prstGeom prst="rect">
                <a:avLst/>
              </a:prstGeom>
              <a:solidFill>
                <a:srgbClr val="3A372F">
                  <a:alpha val="74902"/>
                </a:srgbClr>
              </a:solidFill>
              <a:ln w="38100" cap="flat" cmpd="sng" algn="ctr">
                <a:solidFill>
                  <a:srgbClr val="FFC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42962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ru-RU" sz="11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Геолого-технические параметры</a:t>
                </a:r>
              </a:p>
            </p:txBody>
          </p:sp>
          <p:sp>
            <p:nvSpPr>
              <p:cNvPr id="78" name="Прямоугольник 77">
                <a:extLst>
                  <a:ext uri="{FF2B5EF4-FFF2-40B4-BE49-F238E27FC236}">
                    <a16:creationId xmlns:a16="http://schemas.microsoft.com/office/drawing/2014/main" id="{0949E6D5-CEA7-4D2C-BFFF-595E17837F12}"/>
                  </a:ext>
                </a:extLst>
              </p:cNvPr>
              <p:cNvSpPr/>
              <p:nvPr/>
            </p:nvSpPr>
            <p:spPr bwMode="auto">
              <a:xfrm>
                <a:off x="2785075" y="4459486"/>
                <a:ext cx="1728191" cy="720080"/>
              </a:xfrm>
              <a:prstGeom prst="rect">
                <a:avLst/>
              </a:prstGeom>
              <a:solidFill>
                <a:srgbClr val="3A372F">
                  <a:alpha val="74902"/>
                </a:srgbClr>
              </a:solidFill>
              <a:ln w="38100" cap="flat" cmpd="sng" algn="ctr">
                <a:solidFill>
                  <a:srgbClr val="FFC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42962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ru-RU" sz="11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Геолого-физические свойства пласта</a:t>
                </a: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053F1B13-E050-4EBC-BA39-B241EADB5824}"/>
                  </a:ext>
                </a:extLst>
              </p:cNvPr>
              <p:cNvSpPr/>
              <p:nvPr/>
            </p:nvSpPr>
            <p:spPr bwMode="auto">
              <a:xfrm>
                <a:off x="2785075" y="5617345"/>
                <a:ext cx="1728191" cy="720080"/>
              </a:xfrm>
              <a:prstGeom prst="rect">
                <a:avLst/>
              </a:prstGeom>
              <a:solidFill>
                <a:srgbClr val="3A372F">
                  <a:alpha val="74902"/>
                </a:srgbClr>
              </a:solidFill>
              <a:ln w="38100" cap="flat" cmpd="sng" algn="ctr">
                <a:solidFill>
                  <a:srgbClr val="FFC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42962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ru-RU" sz="11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Свойства реагентов и составов</a:t>
                </a:r>
              </a:p>
            </p:txBody>
          </p:sp>
        </p:grpSp>
        <p:sp>
          <p:nvSpPr>
            <p:cNvPr id="80" name="Скругленный прямоугольник 15">
              <a:extLst>
                <a:ext uri="{FF2B5EF4-FFF2-40B4-BE49-F238E27FC236}">
                  <a16:creationId xmlns:a16="http://schemas.microsoft.com/office/drawing/2014/main" id="{0C467D04-15B3-4FFD-A510-FE156AFE6A34}"/>
                </a:ext>
              </a:extLst>
            </p:cNvPr>
            <p:cNvSpPr/>
            <p:nvPr/>
          </p:nvSpPr>
          <p:spPr bwMode="auto">
            <a:xfrm>
              <a:off x="6303027" y="2570177"/>
              <a:ext cx="1362541" cy="864096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Симуляция закачки</a:t>
              </a:r>
            </a:p>
          </p:txBody>
        </p:sp>
        <p:sp>
          <p:nvSpPr>
            <p:cNvPr id="81" name="Скругленный прямоугольник 16">
              <a:extLst>
                <a:ext uri="{FF2B5EF4-FFF2-40B4-BE49-F238E27FC236}">
                  <a16:creationId xmlns:a16="http://schemas.microsoft.com/office/drawing/2014/main" id="{4986DA3B-072C-4BB5-AD64-2D62FE50FCBE}"/>
                </a:ext>
              </a:extLst>
            </p:cNvPr>
            <p:cNvSpPr/>
            <p:nvPr/>
          </p:nvSpPr>
          <p:spPr bwMode="auto">
            <a:xfrm>
              <a:off x="6303027" y="4010337"/>
              <a:ext cx="1362541" cy="864096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Оптимизация дизайна РИР (объемы и материалы)</a:t>
              </a:r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6C5864DE-B5C1-4E6F-9CAA-AFDA7D0D286D}"/>
                </a:ext>
              </a:extLst>
            </p:cNvPr>
            <p:cNvSpPr/>
            <p:nvPr/>
          </p:nvSpPr>
          <p:spPr bwMode="auto">
            <a:xfrm>
              <a:off x="8489935" y="1354278"/>
              <a:ext cx="1362541" cy="720080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92D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Распределение изоляционных экранов в пласте</a:t>
              </a:r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29DF0922-78C8-432A-B828-4EF6E3EBCAF5}"/>
                </a:ext>
              </a:extLst>
            </p:cNvPr>
            <p:cNvSpPr/>
            <p:nvPr/>
          </p:nvSpPr>
          <p:spPr bwMode="auto">
            <a:xfrm>
              <a:off x="8489935" y="2358594"/>
              <a:ext cx="1362541" cy="1345637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92D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Прогноз технологической эффективности (расчет притока после ГТМ и устойчивости экранов)</a:t>
              </a: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B1C103AF-BBCF-4D8F-81F5-4E10A7E36634}"/>
                </a:ext>
              </a:extLst>
            </p:cNvPr>
            <p:cNvSpPr/>
            <p:nvPr/>
          </p:nvSpPr>
          <p:spPr bwMode="auto">
            <a:xfrm>
              <a:off x="8489935" y="3918183"/>
              <a:ext cx="1362541" cy="1511831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92D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Дизайн ГТМ (расчет технологических параметров при ГТМ, предельные давления, скорости закачки, типы составов)</a:t>
              </a:r>
            </a:p>
          </p:txBody>
        </p:sp>
        <p:sp>
          <p:nvSpPr>
            <p:cNvPr id="85" name="Стрелка вверх 20">
              <a:extLst>
                <a:ext uri="{FF2B5EF4-FFF2-40B4-BE49-F238E27FC236}">
                  <a16:creationId xmlns:a16="http://schemas.microsoft.com/office/drawing/2014/main" id="{15F5CF72-E103-4631-8887-3E02CE6A3277}"/>
                </a:ext>
              </a:extLst>
            </p:cNvPr>
            <p:cNvSpPr/>
            <p:nvPr/>
          </p:nvSpPr>
          <p:spPr bwMode="auto">
            <a:xfrm>
              <a:off x="6757208" y="3506281"/>
              <a:ext cx="227090" cy="360040"/>
            </a:xfrm>
            <a:prstGeom prst="upArrow">
              <a:avLst/>
            </a:prstGeom>
            <a:solidFill>
              <a:srgbClr val="009900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6" name="Стрелка вверх 21">
              <a:extLst>
                <a:ext uri="{FF2B5EF4-FFF2-40B4-BE49-F238E27FC236}">
                  <a16:creationId xmlns:a16="http://schemas.microsoft.com/office/drawing/2014/main" id="{C0F96643-D449-4EA8-BAC7-BB37307F6782}"/>
                </a:ext>
              </a:extLst>
            </p:cNvPr>
            <p:cNvSpPr/>
            <p:nvPr/>
          </p:nvSpPr>
          <p:spPr bwMode="auto">
            <a:xfrm rot="10800000">
              <a:off x="7041071" y="3524211"/>
              <a:ext cx="227090" cy="360040"/>
            </a:xfrm>
            <a:prstGeom prst="upArrow">
              <a:avLst/>
            </a:prstGeom>
            <a:solidFill>
              <a:srgbClr val="009900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7" name="Стрелка вправо 22">
              <a:extLst>
                <a:ext uri="{FF2B5EF4-FFF2-40B4-BE49-F238E27FC236}">
                  <a16:creationId xmlns:a16="http://schemas.microsoft.com/office/drawing/2014/main" id="{52247485-2A9B-4E6D-A5F9-6FD1DF8597DE}"/>
                </a:ext>
              </a:extLst>
            </p:cNvPr>
            <p:cNvSpPr/>
            <p:nvPr/>
          </p:nvSpPr>
          <p:spPr bwMode="auto">
            <a:xfrm>
              <a:off x="7961882" y="3077603"/>
              <a:ext cx="227090" cy="1080120"/>
            </a:xfrm>
            <a:prstGeom prst="rightArrow">
              <a:avLst>
                <a:gd name="adj1" fmla="val 36721"/>
                <a:gd name="adj2" fmla="val 64525"/>
              </a:avLst>
            </a:pr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8" name="Стрелка вправо 23">
              <a:extLst>
                <a:ext uri="{FF2B5EF4-FFF2-40B4-BE49-F238E27FC236}">
                  <a16:creationId xmlns:a16="http://schemas.microsoft.com/office/drawing/2014/main" id="{CA27F94F-D696-43FB-A798-D79A3AB62989}"/>
                </a:ext>
              </a:extLst>
            </p:cNvPr>
            <p:cNvSpPr/>
            <p:nvPr/>
          </p:nvSpPr>
          <p:spPr bwMode="auto">
            <a:xfrm>
              <a:off x="5809745" y="3056831"/>
              <a:ext cx="227090" cy="1080120"/>
            </a:xfrm>
            <a:prstGeom prst="rightArrow">
              <a:avLst>
                <a:gd name="adj1" fmla="val 36721"/>
                <a:gd name="adj2" fmla="val 64525"/>
              </a:avLst>
            </a:pr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9" name="Скругленный прямоугольник 8">
              <a:extLst>
                <a:ext uri="{FF2B5EF4-FFF2-40B4-BE49-F238E27FC236}">
                  <a16:creationId xmlns:a16="http://schemas.microsoft.com/office/drawing/2014/main" id="{834ACC0F-3F9D-4DFA-B64E-285523AE2365}"/>
                </a:ext>
              </a:extLst>
            </p:cNvPr>
            <p:cNvSpPr/>
            <p:nvPr/>
          </p:nvSpPr>
          <p:spPr bwMode="auto">
            <a:xfrm>
              <a:off x="4010693" y="1994114"/>
              <a:ext cx="1703177" cy="3207300"/>
            </a:xfrm>
            <a:prstGeom prst="roundRect">
              <a:avLst>
                <a:gd name="adj" fmla="val 8367"/>
              </a:avLst>
            </a:prstGeom>
            <a:solidFill>
              <a:schemeClr val="bg1">
                <a:lumMod val="95000"/>
                <a:lumOff val="5000"/>
              </a:schemeClr>
            </a:solidFill>
            <a:ln w="28575" cap="flat" cmpd="sng" algn="ctr">
              <a:solidFill>
                <a:schemeClr val="accent5">
                  <a:lumMod val="7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sz="11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Матрица выбора технологии</a:t>
              </a:r>
            </a:p>
          </p:txBody>
        </p:sp>
        <p:sp>
          <p:nvSpPr>
            <p:cNvPr id="90" name="Скругленный прямоугольник 15">
              <a:extLst>
                <a:ext uri="{FF2B5EF4-FFF2-40B4-BE49-F238E27FC236}">
                  <a16:creationId xmlns:a16="http://schemas.microsoft.com/office/drawing/2014/main" id="{E3D46B82-DCB5-4B94-8525-6B25DB3F90D1}"/>
                </a:ext>
              </a:extLst>
            </p:cNvPr>
            <p:cNvSpPr/>
            <p:nvPr/>
          </p:nvSpPr>
          <p:spPr bwMode="auto">
            <a:xfrm>
              <a:off x="4181011" y="2570177"/>
              <a:ext cx="1362541" cy="864096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Технология и материалы</a:t>
              </a:r>
            </a:p>
          </p:txBody>
        </p:sp>
        <p:sp>
          <p:nvSpPr>
            <p:cNvPr id="91" name="Скругленный прямоугольник 16">
              <a:extLst>
                <a:ext uri="{FF2B5EF4-FFF2-40B4-BE49-F238E27FC236}">
                  <a16:creationId xmlns:a16="http://schemas.microsoft.com/office/drawing/2014/main" id="{1F61D86F-F629-47E1-A49E-B47B22B5A43E}"/>
                </a:ext>
              </a:extLst>
            </p:cNvPr>
            <p:cNvSpPr/>
            <p:nvPr/>
          </p:nvSpPr>
          <p:spPr bwMode="auto">
            <a:xfrm>
              <a:off x="4181011" y="4010337"/>
              <a:ext cx="1362541" cy="864096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42962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1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Способ закачки и первичный дизайн РИР</a:t>
              </a:r>
            </a:p>
          </p:txBody>
        </p:sp>
        <p:sp>
          <p:nvSpPr>
            <p:cNvPr id="92" name="Стрелка вверх 20">
              <a:extLst>
                <a:ext uri="{FF2B5EF4-FFF2-40B4-BE49-F238E27FC236}">
                  <a16:creationId xmlns:a16="http://schemas.microsoft.com/office/drawing/2014/main" id="{3F13CFA7-E4E9-4B7C-905C-A8E3FF17D607}"/>
                </a:ext>
              </a:extLst>
            </p:cNvPr>
            <p:cNvSpPr/>
            <p:nvPr/>
          </p:nvSpPr>
          <p:spPr bwMode="auto">
            <a:xfrm>
              <a:off x="4635192" y="3506281"/>
              <a:ext cx="227090" cy="360040"/>
            </a:xfrm>
            <a:prstGeom prst="upArrow">
              <a:avLst/>
            </a:prstGeom>
            <a:solidFill>
              <a:srgbClr val="009900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3" name="Стрелка вверх 21">
              <a:extLst>
                <a:ext uri="{FF2B5EF4-FFF2-40B4-BE49-F238E27FC236}">
                  <a16:creationId xmlns:a16="http://schemas.microsoft.com/office/drawing/2014/main" id="{6A50CADB-55D4-4AA6-9F15-EC7C8E4B76E2}"/>
                </a:ext>
              </a:extLst>
            </p:cNvPr>
            <p:cNvSpPr/>
            <p:nvPr/>
          </p:nvSpPr>
          <p:spPr bwMode="auto">
            <a:xfrm rot="10800000">
              <a:off x="4919054" y="3524211"/>
              <a:ext cx="227090" cy="360040"/>
            </a:xfrm>
            <a:prstGeom prst="upArrow">
              <a:avLst/>
            </a:prstGeom>
            <a:solidFill>
              <a:srgbClr val="009900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4" name="Стрелка вправо 23">
              <a:extLst>
                <a:ext uri="{FF2B5EF4-FFF2-40B4-BE49-F238E27FC236}">
                  <a16:creationId xmlns:a16="http://schemas.microsoft.com/office/drawing/2014/main" id="{547A093D-6DCB-42A8-84F1-5A76F24E19AC}"/>
                </a:ext>
              </a:extLst>
            </p:cNvPr>
            <p:cNvSpPr/>
            <p:nvPr/>
          </p:nvSpPr>
          <p:spPr bwMode="auto">
            <a:xfrm>
              <a:off x="3655619" y="3077603"/>
              <a:ext cx="227090" cy="1080120"/>
            </a:xfrm>
            <a:prstGeom prst="rightArrow">
              <a:avLst>
                <a:gd name="adj1" fmla="val 36721"/>
                <a:gd name="adj2" fmla="val 64525"/>
              </a:avLst>
            </a:pr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42962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ru-RU" sz="1100">
                <a:solidFill>
                  <a:schemeClr val="accent3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4000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5EA2AE-95A2-4E96-94E6-165409C693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6" name="Google Shape;236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6119" y="2119"/>
            <a:ext cx="2115" cy="21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12296"/>
              </p:ext>
            </p:extLst>
          </p:nvPr>
        </p:nvGraphicFramePr>
        <p:xfrm>
          <a:off x="663171" y="857908"/>
          <a:ext cx="10865657" cy="552941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678813">
                  <a:extLst>
                    <a:ext uri="{9D8B030D-6E8A-4147-A177-3AD203B41FA5}">
                      <a16:colId xmlns:a16="http://schemas.microsoft.com/office/drawing/2014/main" val="3734125036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1697424639"/>
                    </a:ext>
                  </a:extLst>
                </a:gridCol>
                <a:gridCol w="1211580">
                  <a:extLst>
                    <a:ext uri="{9D8B030D-6E8A-4147-A177-3AD203B41FA5}">
                      <a16:colId xmlns:a16="http://schemas.microsoft.com/office/drawing/2014/main" val="1876917468"/>
                    </a:ext>
                  </a:extLst>
                </a:gridCol>
                <a:gridCol w="1725584">
                  <a:extLst>
                    <a:ext uri="{9D8B030D-6E8A-4147-A177-3AD203B41FA5}">
                      <a16:colId xmlns:a16="http://schemas.microsoft.com/office/drawing/2014/main" val="3890800564"/>
                    </a:ext>
                  </a:extLst>
                </a:gridCol>
              </a:tblGrid>
              <a:tr h="429872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cap="none" dirty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 Semibold" panose="020B0702040204020203" pitchFamily="34" charset="0"/>
                          <a:sym typeface="Arial"/>
                        </a:rPr>
                        <a:t>Характеристики ПО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«</a:t>
                      </a:r>
                      <a:r>
                        <a:rPr lang="en-US" sz="1200" baseline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QuikLook</a:t>
                      </a:r>
                      <a: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»</a:t>
                      </a:r>
                      <a:endParaRPr lang="en-US" sz="1200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r>
                        <a:rPr lang="en-US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(Halliburton)</a:t>
                      </a:r>
                      <a:endParaRPr lang="en-US" sz="1200" b="1" baseline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«Дизайн РИР» </a:t>
                      </a:r>
                      <a:b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(Роснефть)</a:t>
                      </a:r>
                      <a:endParaRPr lang="en-US" sz="1200" b="1" baseline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Симулятор РИР/ВИР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(РИРПРО)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4542650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Расчет потерь давления в стволе скважины и перфорационных отв. для однофазных жидкостей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33CC33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 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716382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marR="0" algn="l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sym typeface="Arial"/>
                        </a:rPr>
                        <a:t>Мат. модель для расчета закачки и устойчивости пачек изолирующих составов (для случая геолого-технического мероприятия (ГТМ) по селективной изоляции)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33CC33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039481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marR="0" algn="l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sym typeface="Arial"/>
                        </a:rPr>
                        <a:t>Мат. модель для расчета закачки и устойчивости изолирующих/тампонирующих составов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✗</a:t>
                      </a:r>
                      <a:endParaRPr lang="ru-RU" sz="1600" b="0" i="0" u="none" strike="noStrike" kern="12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86173"/>
                  </a:ext>
                </a:extLst>
              </a:tr>
              <a:tr h="378156">
                <a:tc>
                  <a:txBody>
                    <a:bodyPr/>
                    <a:lstStyle/>
                    <a:p>
                      <a:pPr marL="72000" marR="0" algn="l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u="none" strike="noStrike" cap="non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sym typeface="Arial"/>
                        </a:rPr>
                        <a:t>Мат. модель закачки и устойчивости различных изолирующих/тампонирующих экранов при обработке для случая </a:t>
                      </a:r>
                      <a:r>
                        <a:rPr lang="ru-RU" sz="1100" u="none" strike="noStrike" cap="non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sym typeface="Arial"/>
                        </a:rPr>
                        <a:t>заколонной</a:t>
                      </a:r>
                      <a:r>
                        <a:rPr lang="ru-RU" sz="1100" u="none" strike="noStrike" cap="non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sym typeface="Arial"/>
                        </a:rPr>
                        <a:t> циркуляции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✗</a:t>
                      </a:r>
                      <a:endParaRPr lang="ru-RU" sz="1600" b="0" i="0" u="none" strike="noStrike" kern="12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415432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Учет слоистой неоднородности пласта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33CC33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6239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Учет горизонтальной геометрии ствола скважин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33CC33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255064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Учет термодинамических эффектов в пласте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33CC33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970324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Учет термодинамических эффектов в стволе скважины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b="1" i="0" u="none" strike="noStrike" cap="none" dirty="0">
                          <a:solidFill>
                            <a:srgbClr val="33CC33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925514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Влияние адгезии/адсорбции загущенных составов к породе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✗</a:t>
                      </a:r>
                      <a:endParaRPr lang="ru-RU" sz="1600" b="0" i="0" u="none" strike="noStrike" kern="12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106763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Учет естественной трещиноватости породы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534502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sym typeface="Arial"/>
                        </a:rPr>
                        <a:t>Методика выявления интервалов, источников обводнения на основе промысловых данных и результатов промысловых исследований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169143"/>
                  </a:ext>
                </a:extLst>
              </a:tr>
              <a:tr h="24983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Экономическая оценка результатов ГТМ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579349"/>
                  </a:ext>
                </a:extLst>
              </a:tr>
              <a:tr h="298059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Наличие алгоритма численной оптимизации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611074"/>
                  </a:ext>
                </a:extLst>
              </a:tr>
              <a:tr h="11984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Экспертная и аналитическая система для проектирования дизайна и выбора технологий ГТМ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965759"/>
                  </a:ext>
                </a:extLst>
              </a:tr>
              <a:tr h="29805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Анализ добычи из скважины до и после ГТМ с учетом динамики обводнения и падения продуктивности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✗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Arial"/>
                        </a:rPr>
                        <a:t>🗸</a:t>
                      </a:r>
                      <a:endParaRPr kumimoji="0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841620"/>
                  </a:ext>
                </a:extLst>
              </a:tr>
            </a:tbl>
          </a:graphicData>
        </a:graphic>
      </p:graphicFrame>
      <p:pic>
        <p:nvPicPr>
          <p:cNvPr id="10" name="Рисунок 9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7A352B6-F271-4A28-BDD8-364F184238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28" y="6482876"/>
            <a:ext cx="930603" cy="271228"/>
          </a:xfrm>
          <a:prstGeom prst="rect">
            <a:avLst/>
          </a:prstGeom>
        </p:spPr>
      </p:pic>
      <p:sp>
        <p:nvSpPr>
          <p:cNvPr id="11" name="Shape 238">
            <a:extLst>
              <a:ext uri="{FF2B5EF4-FFF2-40B4-BE49-F238E27FC236}">
                <a16:creationId xmlns:a16="http://schemas.microsoft.com/office/drawing/2014/main" id="{5E4AD705-C625-45A0-B6D5-862B09C1E41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-1085"/>
            <a:ext cx="12192000" cy="711302"/>
          </a:xfrm>
        </p:spPr>
        <p:txBody>
          <a:bodyPr>
            <a:normAutofit/>
          </a:bodyPr>
          <a:lstStyle/>
          <a:p>
            <a:pPr lvl="0" algn="ctr"/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sym typeface="Open Sans Light"/>
              </a:rPr>
              <a:t>Сравнение Симулятора РИР/ВИР с аналогами</a:t>
            </a:r>
          </a:p>
        </p:txBody>
      </p:sp>
    </p:spTree>
    <p:extLst>
      <p:ext uri="{BB962C8B-B14F-4D97-AF65-F5344CB8AC3E}">
        <p14:creationId xmlns:p14="http://schemas.microsoft.com/office/powerpoint/2010/main" val="314061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59567A-E67B-499D-B5BB-CE81FFAE58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6" name="Google Shape;236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6119" y="2119"/>
            <a:ext cx="2115" cy="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9BC00B4B-F137-4D08-9801-E73D4822F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28" y="6482876"/>
            <a:ext cx="930603" cy="271228"/>
          </a:xfrm>
          <a:prstGeom prst="rect">
            <a:avLst/>
          </a:prstGeom>
        </p:spPr>
      </p:pic>
      <p:sp>
        <p:nvSpPr>
          <p:cNvPr id="13" name="Shape 238">
            <a:extLst>
              <a:ext uri="{FF2B5EF4-FFF2-40B4-BE49-F238E27FC236}">
                <a16:creationId xmlns:a16="http://schemas.microsoft.com/office/drawing/2014/main" id="{A1B6DB06-3AA8-45E2-BD57-24346AFC80A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-1085"/>
            <a:ext cx="12192000" cy="711302"/>
          </a:xfrm>
        </p:spPr>
        <p:txBody>
          <a:bodyPr>
            <a:normAutofit/>
          </a:bodyPr>
          <a:lstStyle/>
          <a:p>
            <a:pPr lvl="0" algn="ctr"/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sym typeface="Open Sans Light"/>
              </a:rPr>
              <a:t>Условия оказания услуг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21A5044-099A-4044-8514-2633A9BEFE4F}"/>
              </a:ext>
            </a:extLst>
          </p:cNvPr>
          <p:cNvSpPr/>
          <p:nvPr/>
        </p:nvSpPr>
        <p:spPr>
          <a:xfrm>
            <a:off x="597029" y="1325698"/>
            <a:ext cx="3298073" cy="584775"/>
          </a:xfrm>
          <a:prstGeom prst="roundRect">
            <a:avLst/>
          </a:prstGeom>
          <a:solidFill>
            <a:srgbClr val="262626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Консалтинг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B966D98-15AC-40BA-B56D-A7BB29F6BEC9}"/>
              </a:ext>
            </a:extLst>
          </p:cNvPr>
          <p:cNvSpPr/>
          <p:nvPr/>
        </p:nvSpPr>
        <p:spPr>
          <a:xfrm>
            <a:off x="4446963" y="1325698"/>
            <a:ext cx="3298073" cy="584775"/>
          </a:xfrm>
          <a:prstGeom prst="roundRect">
            <a:avLst/>
          </a:prstGeom>
          <a:solidFill>
            <a:srgbClr val="262626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Дизайн ГТМ по РИР/ВИР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95B5C77-9D36-43C5-AA02-31BB94EF3C82}"/>
              </a:ext>
            </a:extLst>
          </p:cNvPr>
          <p:cNvSpPr/>
          <p:nvPr/>
        </p:nvSpPr>
        <p:spPr>
          <a:xfrm>
            <a:off x="8296897" y="1325697"/>
            <a:ext cx="3298073" cy="584775"/>
          </a:xfrm>
          <a:prstGeom prst="round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Поставка ПО Симулятора РИР/ВИР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746A469-C6A7-4D68-801F-565084741C3B}"/>
              </a:ext>
            </a:extLst>
          </p:cNvPr>
          <p:cNvSpPr/>
          <p:nvPr/>
        </p:nvSpPr>
        <p:spPr>
          <a:xfrm>
            <a:off x="8296897" y="2160443"/>
            <a:ext cx="3298074" cy="3625830"/>
          </a:xfrm>
          <a:prstGeom prst="roundRect">
            <a:avLst/>
          </a:prstGeom>
          <a:solidFill>
            <a:srgbClr val="262626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i="1" dirty="0">
                <a:latin typeface="Cambria" panose="02040503050406030204" pitchFamily="18" charset="0"/>
                <a:ea typeface="Cambria" panose="02040503050406030204" pitchFamily="18" charset="0"/>
              </a:rPr>
              <a:t>Передача лицензии ПО Симулятора</a:t>
            </a:r>
          </a:p>
          <a:p>
            <a:endParaRPr lang="ru-RU" b="1" u="sng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Тип лицензии: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неисключительная.</a:t>
            </a: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Гарантийный период: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не менее 12 месяцев.</a:t>
            </a: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Передаваемая документация: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 т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ехническое описание приобретаемого ПО, руководство пользователя, контактные данные разработчиков.</a:t>
            </a: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Инструктаж: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в течение 30 дней с момента передачи лицензии ПО.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8381A09-65F8-42A2-B87D-8D8D31B1A29D}"/>
              </a:ext>
            </a:extLst>
          </p:cNvPr>
          <p:cNvSpPr/>
          <p:nvPr/>
        </p:nvSpPr>
        <p:spPr>
          <a:xfrm>
            <a:off x="4446963" y="2160443"/>
            <a:ext cx="3298073" cy="3625830"/>
          </a:xfrm>
          <a:prstGeom prst="roundRect">
            <a:avLst/>
          </a:prstGeom>
          <a:solidFill>
            <a:srgbClr val="262626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i="1" dirty="0">
                <a:latin typeface="Cambria" panose="02040503050406030204" pitchFamily="18" charset="0"/>
                <a:ea typeface="Cambria" panose="02040503050406030204" pitchFamily="18" charset="0"/>
              </a:rPr>
              <a:t>Проектирование и расчёт мероприятий по ремонтно-изоляционным и водоизоляционным работам в нефтяных скважинах</a:t>
            </a:r>
          </a:p>
          <a:p>
            <a:pPr algn="ctr"/>
            <a:endParaRPr lang="ru-RU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Постановка задачи, запрос исходных данных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Договор на оказание услуг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Передаваемая документация: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 технические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отчёты по дизайну, прогнозу эффективности, рекомендации.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F09E990-7290-45F9-A2B8-3381D6EC35BC}"/>
              </a:ext>
            </a:extLst>
          </p:cNvPr>
          <p:cNvSpPr/>
          <p:nvPr/>
        </p:nvSpPr>
        <p:spPr>
          <a:xfrm>
            <a:off x="597029" y="2160443"/>
            <a:ext cx="3298074" cy="3625830"/>
          </a:xfrm>
          <a:prstGeom prst="roundRect">
            <a:avLst/>
          </a:prstGeom>
          <a:solidFill>
            <a:srgbClr val="262626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i="1" dirty="0">
                <a:latin typeface="Cambria" panose="02040503050406030204" pitchFamily="18" charset="0"/>
                <a:ea typeface="Cambria" panose="02040503050406030204" pitchFamily="18" charset="0"/>
              </a:rPr>
              <a:t>Консультирование по теоретическим, техническим и технологическим вопросам в области ГТМ на нефтяных скважинах.</a:t>
            </a:r>
          </a:p>
          <a:p>
            <a:pPr algn="ctr"/>
            <a:endParaRPr lang="ru-RU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Экспресс-аудит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задач и проблем</a:t>
            </a: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Договор на оказание услуг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- Передаваемая документация: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технические отчеты, рекомендации, инструкции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768616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237E32-3EA8-48E8-895A-A9482865D7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t="5003" b="4941"/>
          <a:stretch/>
        </p:blipFill>
        <p:spPr>
          <a:xfrm>
            <a:off x="7464" y="0"/>
            <a:ext cx="12184536" cy="6858000"/>
          </a:xfrm>
          <a:prstGeom prst="rect">
            <a:avLst/>
          </a:prstGeom>
        </p:spPr>
      </p:pic>
      <p:sp>
        <p:nvSpPr>
          <p:cNvPr id="229" name="Google Shape;229;p32"/>
          <p:cNvSpPr txBox="1">
            <a:spLocks noGrp="1"/>
          </p:cNvSpPr>
          <p:nvPr>
            <p:ph type="ctrTitle"/>
          </p:nvPr>
        </p:nvSpPr>
        <p:spPr>
          <a:xfrm>
            <a:off x="4105102" y="3309152"/>
            <a:ext cx="398179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None/>
            </a:pPr>
            <a:r>
              <a:rPr lang="ru-RU" sz="1200" dirty="0">
                <a:solidFill>
                  <a:schemeClr val="tx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Цифровые решения для снижения обводненности и себестоимости добычи нефти на основе математического моделирования и искусственного интеллекта.</a:t>
            </a:r>
            <a:endParaRPr sz="1200" dirty="0">
              <a:solidFill>
                <a:schemeClr val="tx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4194" y="4776704"/>
            <a:ext cx="21836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  <a:hlinkClick r:id="rId5"/>
              </a:rPr>
              <a:t>www.rirpro.ru</a:t>
            </a:r>
            <a:endParaRPr lang="en-US" sz="2000" dirty="0">
              <a:solidFill>
                <a:schemeClr val="tx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  <a:p>
            <a:pPr algn="ctr"/>
            <a:endParaRPr lang="ru-RU" sz="2000" dirty="0">
              <a:solidFill>
                <a:schemeClr val="tx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 Semibold" panose="020B0702040204020203" pitchFamily="34" charset="0"/>
            </a:endParaRPr>
          </a:p>
          <a:p>
            <a:pPr algn="ctr"/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с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Semibold" panose="020B0702040204020203" pitchFamily="34" charset="0"/>
              </a:rPr>
              <a:t>ontact@rirpro.ru</a:t>
            </a:r>
          </a:p>
        </p:txBody>
      </p:sp>
      <p:pic>
        <p:nvPicPr>
          <p:cNvPr id="7" name="Рисунок 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EDE01E0-D7F1-4036-9D73-37D30CD6C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410" y="2224145"/>
            <a:ext cx="3719180" cy="108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482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5061</TotalTime>
  <Words>938</Words>
  <Application>Microsoft Office PowerPoint</Application>
  <PresentationFormat>Широкоэкранный</PresentationFormat>
  <Paragraphs>169</Paragraphs>
  <Slides>8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9" baseType="lpstr">
      <vt:lpstr>Arial Black</vt:lpstr>
      <vt:lpstr>Open Sans Light</vt:lpstr>
      <vt:lpstr>Segoe UI</vt:lpstr>
      <vt:lpstr>Tahoma</vt:lpstr>
      <vt:lpstr>Segoe UI Semibold</vt:lpstr>
      <vt:lpstr>Verdana</vt:lpstr>
      <vt:lpstr>Arial</vt:lpstr>
      <vt:lpstr>Cambria</vt:lpstr>
      <vt:lpstr>Trebuchet MS</vt:lpstr>
      <vt:lpstr>Wingdings</vt:lpstr>
      <vt:lpstr>Open Sans</vt:lpstr>
      <vt:lpstr>Wingdings 2</vt:lpstr>
      <vt:lpstr>Century Schoolbook</vt:lpstr>
      <vt:lpstr>Calibri Light</vt:lpstr>
      <vt:lpstr>Segoe UI Black</vt:lpstr>
      <vt:lpstr>Calibri</vt:lpstr>
      <vt:lpstr>1_HDOfficeLightV0</vt:lpstr>
      <vt:lpstr>2_HDOfficeLightV0</vt:lpstr>
      <vt:lpstr>3_HDOfficeLightV0</vt:lpstr>
      <vt:lpstr>View</vt:lpstr>
      <vt:lpstr>think-cell Slide</vt:lpstr>
      <vt:lpstr>Цифровые решения для снижения обводненности и себестоимости добычи нефти на основе математического моделирования и искусственного интеллекта.</vt:lpstr>
      <vt:lpstr>Цифровой симулятор для снижения обводненности и себестоимости добычи нефти </vt:lpstr>
      <vt:lpstr>Техническое описание и преимущества</vt:lpstr>
      <vt:lpstr>Архитектура Симулятора</vt:lpstr>
      <vt:lpstr>Презентация PowerPoint</vt:lpstr>
      <vt:lpstr>Сравнение Симулятора РИР/ВИР с аналогами</vt:lpstr>
      <vt:lpstr>Условия оказания услуг</vt:lpstr>
      <vt:lpstr>Цифровые решения для снижения обводненности и себестоимости добычи нефти на основе математического моделирования и искусственного интеллекта.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программных продуктов Инжиниринговые услуги Консалтинг</dc:title>
  <dc:creator>Андрей Шарифуллин</dc:creator>
  <cp:lastModifiedBy>Roman Kaslivtsev</cp:lastModifiedBy>
  <cp:revision>200</cp:revision>
  <cp:lastPrinted>2019-05-21T17:50:04Z</cp:lastPrinted>
  <dcterms:modified xsi:type="dcterms:W3CDTF">2021-05-19T08:15:02Z</dcterms:modified>
</cp:coreProperties>
</file>